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2.svg" ContentType="image/svg+xml"/>
  <Override PartName="/ppt/media/image14.svg" ContentType="image/svg+xml"/>
  <Override PartName="/ppt/media/image16.svg" ContentType="image/svg+xml"/>
  <Override PartName="/ppt/media/image2.svg" ContentType="image/svg+xml"/>
  <Override PartName="/ppt/media/image25.svg" ContentType="image/svg+xml"/>
  <Override PartName="/ppt/media/image27.svg" ContentType="image/svg+xml"/>
  <Override PartName="/ppt/media/image28.svg" ContentType="image/svg+xml"/>
  <Override PartName="/ppt/media/image30.svg" ContentType="image/svg+xml"/>
  <Override PartName="/ppt/media/image4.svg" ContentType="image/svg+xml"/>
  <Override PartName="/ppt/media/image6.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561" r:id="rId3"/>
    <p:sldId id="578" r:id="rId5"/>
    <p:sldId id="556" r:id="rId6"/>
    <p:sldId id="514" r:id="rId7"/>
    <p:sldId id="557" r:id="rId8"/>
    <p:sldId id="597" r:id="rId9"/>
    <p:sldId id="596" r:id="rId10"/>
    <p:sldId id="642" r:id="rId11"/>
    <p:sldId id="643" r:id="rId12"/>
    <p:sldId id="644" r:id="rId13"/>
    <p:sldId id="645" r:id="rId14"/>
    <p:sldId id="598" r:id="rId15"/>
    <p:sldId id="532" r:id="rId16"/>
    <p:sldId id="634" r:id="rId17"/>
    <p:sldId id="599" r:id="rId18"/>
    <p:sldId id="636" r:id="rId19"/>
    <p:sldId id="614" r:id="rId20"/>
    <p:sldId id="637" r:id="rId21"/>
    <p:sldId id="615" r:id="rId22"/>
    <p:sldId id="646" r:id="rId23"/>
    <p:sldId id="619" r:id="rId24"/>
    <p:sldId id="562" r:id="rId25"/>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4" userDrawn="1">
          <p15:clr>
            <a:srgbClr val="A4A3A4"/>
          </p15:clr>
        </p15:guide>
        <p15:guide id="2" pos="37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2428"/>
    <a:srgbClr val="990000"/>
    <a:srgbClr val="B01F24"/>
    <a:srgbClr val="F5AAAA"/>
    <a:srgbClr val="DFC0C2"/>
    <a:srgbClr val="AF1F24"/>
    <a:srgbClr val="951B1E"/>
    <a:srgbClr val="C00000"/>
    <a:srgbClr val="F23508"/>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47" autoAdjust="0"/>
    <p:restoredTop sz="94660"/>
  </p:normalViewPr>
  <p:slideViewPr>
    <p:cSldViewPr snapToGrid="0" showGuides="1">
      <p:cViewPr varScale="1">
        <p:scale>
          <a:sx n="123" d="100"/>
          <a:sy n="123" d="100"/>
        </p:scale>
        <p:origin x="90" y="1038"/>
      </p:cViewPr>
      <p:guideLst>
        <p:guide orient="horz" pos="2204"/>
        <p:guide pos="37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gs" Target="tags/tag74.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D7308E-CB75-4937-8AB5-A3598BE6625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0DA2A2-8270-4ED5-BF5C-C8E0B3242FE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D0DA2A2-8270-4ED5-BF5C-C8E0B3242FE8}"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D0DA2A2-8270-4ED5-BF5C-C8E0B3242FE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D0DA2A2-8270-4ED5-BF5C-C8E0B3242FE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D0DA2A2-8270-4ED5-BF5C-C8E0B3242FE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D0DA2A2-8270-4ED5-BF5C-C8E0B3242FE8}"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D0DA2A2-8270-4ED5-BF5C-C8E0B3242FE8}"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D0DA2A2-8270-4ED5-BF5C-C8E0B3242FE8}"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D0DA2A2-8270-4ED5-BF5C-C8E0B3242FE8}"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D0DA2A2-8270-4ED5-BF5C-C8E0B3242FE8}"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D0DA2A2-8270-4ED5-BF5C-C8E0B3242FE8}"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D0DA2A2-8270-4ED5-BF5C-C8E0B3242FE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D0DA2A2-8270-4ED5-BF5C-C8E0B3242FE8}"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D0DA2A2-8270-4ED5-BF5C-C8E0B3242FE8}"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D0DA2A2-8270-4ED5-BF5C-C8E0B3242FE8}"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D0DA2A2-8270-4ED5-BF5C-C8E0B3242FE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D0DA2A2-8270-4ED5-BF5C-C8E0B3242FE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D0DA2A2-8270-4ED5-BF5C-C8E0B3242FE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D0DA2A2-8270-4ED5-BF5C-C8E0B3242FE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D0DA2A2-8270-4ED5-BF5C-C8E0B3242FE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D0DA2A2-8270-4ED5-BF5C-C8E0B3242FE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D0DA2A2-8270-4ED5-BF5C-C8E0B3242FE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D0DA2A2-8270-4ED5-BF5C-C8E0B3242FE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50DE5AE-854A-4B80-820C-1ACCD978BA3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44F22C-E4EF-4ECA-B9AE-8B396F99A3F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50DE5AE-854A-4B80-820C-1ACCD978BA3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44F22C-E4EF-4ECA-B9AE-8B396F99A3F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50DE5AE-854A-4B80-820C-1ACCD978BA3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44F22C-E4EF-4ECA-B9AE-8B396F99A3F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50DE5AE-854A-4B80-820C-1ACCD978BA3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44F22C-E4EF-4ECA-B9AE-8B396F99A3F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150DE5AE-854A-4B80-820C-1ACCD978BA3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44F22C-E4EF-4ECA-B9AE-8B396F99A3F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150DE5AE-854A-4B80-820C-1ACCD978BA3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44F22C-E4EF-4ECA-B9AE-8B396F99A3F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150DE5AE-854A-4B80-820C-1ACCD978BA3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F44F22C-E4EF-4ECA-B9AE-8B396F99A3F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50DE5AE-854A-4B80-820C-1ACCD978BA3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44F22C-E4EF-4ECA-B9AE-8B396F99A3F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50DE5AE-854A-4B80-820C-1ACCD978BA3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F44F22C-E4EF-4ECA-B9AE-8B396F99A3F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150DE5AE-854A-4B80-820C-1ACCD978BA3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44F22C-E4EF-4ECA-B9AE-8B396F99A3F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150DE5AE-854A-4B80-820C-1ACCD978BA3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44F22C-E4EF-4ECA-B9AE-8B396F99A3F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0DE5AE-854A-4B80-820C-1ACCD978BA3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44F22C-E4EF-4ECA-B9AE-8B396F99A3F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svg"/><Relationship Id="rId7" Type="http://schemas.openxmlformats.org/officeDocument/2006/relationships/image" Target="../media/image7.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image" Target="../media/image2.svg"/><Relationship Id="rId11" Type="http://schemas.openxmlformats.org/officeDocument/2006/relationships/notesSlide" Target="../notesSlides/notesSlide1.xml"/><Relationship Id="rId10"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7.xml"/><Relationship Id="rId3" Type="http://schemas.openxmlformats.org/officeDocument/2006/relationships/image" Target="../media/image9.png"/><Relationship Id="rId2" Type="http://schemas.openxmlformats.org/officeDocument/2006/relationships/image" Target="../media/image20.jpeg"/><Relationship Id="rId1" Type="http://schemas.openxmlformats.org/officeDocument/2006/relationships/image" Target="../media/image19.jpe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7.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image" Target="../media/image10.jpeg"/><Relationship Id="rId3" Type="http://schemas.openxmlformats.org/officeDocument/2006/relationships/image" Target="../media/image9.png"/><Relationship Id="rId2" Type="http://schemas.openxmlformats.org/officeDocument/2006/relationships/tags" Target="../tags/tag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7"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23.png"/></Relationships>
</file>

<file path=ppt/slides/_rels/slide22.xml.rels><?xml version="1.0" encoding="UTF-8" standalone="yes"?>
<Relationships xmlns="http://schemas.openxmlformats.org/package/2006/relationships"><Relationship Id="rId9" Type="http://schemas.openxmlformats.org/officeDocument/2006/relationships/image" Target="../media/image29.png"/><Relationship Id="rId8" Type="http://schemas.openxmlformats.org/officeDocument/2006/relationships/image" Target="../media/image28.svg"/><Relationship Id="rId7" Type="http://schemas.openxmlformats.org/officeDocument/2006/relationships/image" Target="../media/image5.png"/><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7.svg"/><Relationship Id="rId3" Type="http://schemas.openxmlformats.org/officeDocument/2006/relationships/image" Target="../media/image26.png"/><Relationship Id="rId2" Type="http://schemas.openxmlformats.org/officeDocument/2006/relationships/image" Target="../media/image25.svg"/><Relationship Id="rId13" Type="http://schemas.openxmlformats.org/officeDocument/2006/relationships/notesSlide" Target="../notesSlides/notesSlide22.xml"/><Relationship Id="rId12" Type="http://schemas.openxmlformats.org/officeDocument/2006/relationships/slideLayout" Target="../slideLayouts/slideLayout7.xml"/><Relationship Id="rId11" Type="http://schemas.openxmlformats.org/officeDocument/2006/relationships/image" Target="../media/image9.png"/><Relationship Id="rId10" Type="http://schemas.openxmlformats.org/officeDocument/2006/relationships/image" Target="../media/image30.svg"/><Relationship Id="rId1" Type="http://schemas.openxmlformats.org/officeDocument/2006/relationships/image" Target="../media/image24.png"/></Relationships>
</file>

<file path=ppt/slides/_rels/slide3.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4" Type="http://schemas.openxmlformats.org/officeDocument/2006/relationships/notesSlide" Target="../notesSlides/notesSlide3.xml"/><Relationship Id="rId33" Type="http://schemas.openxmlformats.org/officeDocument/2006/relationships/slideLayout" Target="../slideLayouts/slideLayout7.xml"/><Relationship Id="rId32" Type="http://schemas.openxmlformats.org/officeDocument/2006/relationships/tags" Target="../tags/tag27.xml"/><Relationship Id="rId31" Type="http://schemas.openxmlformats.org/officeDocument/2006/relationships/tags" Target="../tags/tag26.xml"/><Relationship Id="rId30" Type="http://schemas.openxmlformats.org/officeDocument/2006/relationships/tags" Target="../tags/tag25.xml"/><Relationship Id="rId3" Type="http://schemas.openxmlformats.org/officeDocument/2006/relationships/tags" Target="../tags/tag5.xml"/><Relationship Id="rId29" Type="http://schemas.openxmlformats.org/officeDocument/2006/relationships/tags" Target="../tags/tag24.xml"/><Relationship Id="rId28" Type="http://schemas.openxmlformats.org/officeDocument/2006/relationships/image" Target="../media/image9.png"/><Relationship Id="rId27" Type="http://schemas.openxmlformats.org/officeDocument/2006/relationships/tags" Target="../tags/tag23.xml"/><Relationship Id="rId26" Type="http://schemas.openxmlformats.org/officeDocument/2006/relationships/tags" Target="../tags/tag22.xml"/><Relationship Id="rId25" Type="http://schemas.openxmlformats.org/officeDocument/2006/relationships/tags" Target="../tags/tag21.xml"/><Relationship Id="rId24" Type="http://schemas.openxmlformats.org/officeDocument/2006/relationships/tags" Target="../tags/tag20.xml"/><Relationship Id="rId23" Type="http://schemas.openxmlformats.org/officeDocument/2006/relationships/image" Target="../media/image16.svg"/><Relationship Id="rId22" Type="http://schemas.openxmlformats.org/officeDocument/2006/relationships/image" Target="../media/image15.png"/><Relationship Id="rId21" Type="http://schemas.openxmlformats.org/officeDocument/2006/relationships/tags" Target="../tags/tag19.xml"/><Relationship Id="rId20" Type="http://schemas.openxmlformats.org/officeDocument/2006/relationships/tags" Target="../tags/tag18.xml"/><Relationship Id="rId2" Type="http://schemas.openxmlformats.org/officeDocument/2006/relationships/tags" Target="../tags/tag4.xml"/><Relationship Id="rId19" Type="http://schemas.openxmlformats.org/officeDocument/2006/relationships/tags" Target="../tags/tag17.xml"/><Relationship Id="rId18" Type="http://schemas.openxmlformats.org/officeDocument/2006/relationships/image" Target="../media/image14.svg"/><Relationship Id="rId17" Type="http://schemas.openxmlformats.org/officeDocument/2006/relationships/image" Target="../media/image13.png"/><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image" Target="../media/image12.svg"/><Relationship Id="rId12" Type="http://schemas.openxmlformats.org/officeDocument/2006/relationships/image" Target="../media/image11.png"/><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image" Target="../media/image17.jpeg"/><Relationship Id="rId2" Type="http://schemas.openxmlformats.org/officeDocument/2006/relationships/image" Target="../media/image9.png"/><Relationship Id="rId1" Type="http://schemas.openxmlformats.org/officeDocument/2006/relationships/tags" Target="../tags/tag33.xml"/></Relationships>
</file>

<file path=ppt/slides/_rels/slide7.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7.xml"/><Relationship Id="rId7" Type="http://schemas.openxmlformats.org/officeDocument/2006/relationships/image" Target="../media/image18.jpeg"/><Relationship Id="rId6" Type="http://schemas.openxmlformats.org/officeDocument/2006/relationships/image" Target="../media/image9.png"/><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72000">
              <a:schemeClr val="accent1">
                <a:lumMod val="5000"/>
                <a:lumOff val="95000"/>
                <a:alpha val="91000"/>
              </a:schemeClr>
            </a:gs>
            <a:gs pos="100000">
              <a:srgbClr val="F5AAAA"/>
            </a:gs>
          </a:gsLst>
          <a:lin ang="13500000" scaled="1"/>
          <a:tileRect/>
        </a:gradFill>
        <a:effectLst/>
      </p:bgPr>
    </p:bg>
    <p:spTree>
      <p:nvGrpSpPr>
        <p:cNvPr id="1" name=""/>
        <p:cNvGrpSpPr/>
        <p:nvPr/>
      </p:nvGrpSpPr>
      <p:grpSpPr>
        <a:xfrm>
          <a:off x="0" y="0"/>
          <a:ext cx="0" cy="0"/>
          <a:chOff x="0" y="0"/>
          <a:chExt cx="0" cy="0"/>
        </a:xfrm>
      </p:grpSpPr>
      <p:sp>
        <p:nvSpPr>
          <p:cNvPr id="14" name="任意多边形: 形状 13"/>
          <p:cNvSpPr/>
          <p:nvPr/>
        </p:nvSpPr>
        <p:spPr>
          <a:xfrm>
            <a:off x="8616542" y="-1101859"/>
            <a:ext cx="14114375" cy="7091218"/>
          </a:xfrm>
          <a:custGeom>
            <a:avLst/>
            <a:gdLst>
              <a:gd name="connsiteX0" fmla="*/ 8613845 w 14114375"/>
              <a:gd name="connsiteY0" fmla="*/ 0 h 7091218"/>
              <a:gd name="connsiteX1" fmla="*/ 14114375 w 14114375"/>
              <a:gd name="connsiteY1" fmla="*/ 0 h 7091218"/>
              <a:gd name="connsiteX2" fmla="*/ 5500530 w 14114375"/>
              <a:gd name="connsiteY2" fmla="*/ 7091218 h 7091218"/>
              <a:gd name="connsiteX3" fmla="*/ 0 w 14114375"/>
              <a:gd name="connsiteY3" fmla="*/ 7091218 h 7091218"/>
            </a:gdLst>
            <a:ahLst/>
            <a:cxnLst>
              <a:cxn ang="0">
                <a:pos x="connsiteX0" y="connsiteY0"/>
              </a:cxn>
              <a:cxn ang="0">
                <a:pos x="connsiteX1" y="connsiteY1"/>
              </a:cxn>
              <a:cxn ang="0">
                <a:pos x="connsiteX2" y="connsiteY2"/>
              </a:cxn>
              <a:cxn ang="0">
                <a:pos x="connsiteX3" y="connsiteY3"/>
              </a:cxn>
            </a:cxnLst>
            <a:rect l="l" t="t" r="r" b="b"/>
            <a:pathLst>
              <a:path w="14114375" h="7091218">
                <a:moveTo>
                  <a:pt x="8613845" y="0"/>
                </a:moveTo>
                <a:lnTo>
                  <a:pt x="14114375" y="0"/>
                </a:lnTo>
                <a:lnTo>
                  <a:pt x="5500530" y="7091218"/>
                </a:lnTo>
                <a:lnTo>
                  <a:pt x="0" y="7091218"/>
                </a:lnTo>
                <a:close/>
              </a:path>
            </a:pathLst>
          </a:custGeom>
          <a:noFill/>
          <a:ln>
            <a:gradFill>
              <a:gsLst>
                <a:gs pos="48000">
                  <a:schemeClr val="accent1">
                    <a:lumMod val="5000"/>
                    <a:lumOff val="95000"/>
                  </a:schemeClr>
                </a:gs>
                <a:gs pos="100000">
                  <a:srgbClr val="990000"/>
                </a:gs>
              </a:gsLst>
              <a:lin ang="810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9" name="任意多边形: 形状 8"/>
          <p:cNvSpPr/>
          <p:nvPr/>
        </p:nvSpPr>
        <p:spPr>
          <a:xfrm>
            <a:off x="11106" y="-1399245"/>
            <a:ext cx="9927095" cy="7435987"/>
          </a:xfrm>
          <a:custGeom>
            <a:avLst/>
            <a:gdLst>
              <a:gd name="connsiteX0" fmla="*/ 3316636 w 10423395"/>
              <a:gd name="connsiteY0" fmla="*/ 0 h 7807745"/>
              <a:gd name="connsiteX1" fmla="*/ 10423395 w 10423395"/>
              <a:gd name="connsiteY1" fmla="*/ 0 h 7807745"/>
              <a:gd name="connsiteX2" fmla="*/ 939170 w 10423395"/>
              <a:gd name="connsiteY2" fmla="*/ 7807745 h 7807745"/>
              <a:gd name="connsiteX3" fmla="*/ 0 w 10423395"/>
              <a:gd name="connsiteY3" fmla="*/ 7807745 h 7807745"/>
              <a:gd name="connsiteX4" fmla="*/ 0 w 10423395"/>
              <a:gd name="connsiteY4" fmla="*/ 2730371 h 780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3395" h="7807745">
                <a:moveTo>
                  <a:pt x="3316636" y="0"/>
                </a:moveTo>
                <a:lnTo>
                  <a:pt x="10423395" y="0"/>
                </a:lnTo>
                <a:lnTo>
                  <a:pt x="939170" y="7807745"/>
                </a:lnTo>
                <a:lnTo>
                  <a:pt x="0" y="7807745"/>
                </a:lnTo>
                <a:lnTo>
                  <a:pt x="0" y="2730371"/>
                </a:lnTo>
                <a:close/>
              </a:path>
            </a:pathLst>
          </a:custGeom>
          <a:noFill/>
          <a:ln>
            <a:gradFill>
              <a:gsLst>
                <a:gs pos="0">
                  <a:schemeClr val="accent1">
                    <a:lumMod val="5000"/>
                    <a:lumOff val="95000"/>
                  </a:schemeClr>
                </a:gs>
                <a:gs pos="100000">
                  <a:srgbClr val="9900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pic>
        <p:nvPicPr>
          <p:cNvPr id="30" name="图形 29"/>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rot="2745309">
            <a:off x="3521650" y="326791"/>
            <a:ext cx="802985" cy="788115"/>
          </a:xfrm>
          <a:prstGeom prst="rect">
            <a:avLst/>
          </a:prstGeom>
        </p:spPr>
      </p:pic>
      <p:pic>
        <p:nvPicPr>
          <p:cNvPr id="31" name="图形 30"/>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rot="2745309">
            <a:off x="1970593" y="2079207"/>
            <a:ext cx="646300" cy="634332"/>
          </a:xfrm>
          <a:prstGeom prst="rect">
            <a:avLst/>
          </a:prstGeom>
        </p:spPr>
      </p:pic>
      <p:pic>
        <p:nvPicPr>
          <p:cNvPr id="33" name="图形 32"/>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rot="2745309">
            <a:off x="1878574" y="513454"/>
            <a:ext cx="646300" cy="634332"/>
          </a:xfrm>
          <a:prstGeom prst="rect">
            <a:avLst/>
          </a:prstGeom>
        </p:spPr>
      </p:pic>
      <p:pic>
        <p:nvPicPr>
          <p:cNvPr id="34" name="图形 33"/>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rot="2884318">
            <a:off x="413899" y="3669306"/>
            <a:ext cx="646300" cy="634332"/>
          </a:xfrm>
          <a:prstGeom prst="rect">
            <a:avLst/>
          </a:prstGeom>
        </p:spPr>
      </p:pic>
      <p:pic>
        <p:nvPicPr>
          <p:cNvPr id="40" name="图形 39"/>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745309">
            <a:off x="10298106" y="4842617"/>
            <a:ext cx="802985" cy="788115"/>
          </a:xfrm>
          <a:prstGeom prst="rect">
            <a:avLst/>
          </a:prstGeom>
        </p:spPr>
      </p:pic>
      <p:pic>
        <p:nvPicPr>
          <p:cNvPr id="41" name="图形 40"/>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884318">
            <a:off x="8254586" y="7987232"/>
            <a:ext cx="802985" cy="788115"/>
          </a:xfrm>
          <a:prstGeom prst="rect">
            <a:avLst/>
          </a:prstGeom>
        </p:spPr>
      </p:pic>
      <p:pic>
        <p:nvPicPr>
          <p:cNvPr id="44" name="图形 43"/>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rot="2745309">
            <a:off x="335556" y="1924690"/>
            <a:ext cx="802985" cy="788115"/>
          </a:xfrm>
          <a:prstGeom prst="rect">
            <a:avLst/>
          </a:prstGeom>
        </p:spPr>
      </p:pic>
      <p:pic>
        <p:nvPicPr>
          <p:cNvPr id="43" name="图形 42"/>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rot="2745309">
            <a:off x="5085983" y="513454"/>
            <a:ext cx="646300" cy="634332"/>
          </a:xfrm>
          <a:prstGeom prst="rect">
            <a:avLst/>
          </a:prstGeom>
        </p:spPr>
      </p:pic>
      <p:pic>
        <p:nvPicPr>
          <p:cNvPr id="45" name="图形 44"/>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rot="2745309">
            <a:off x="1921607" y="3482204"/>
            <a:ext cx="802985" cy="788115"/>
          </a:xfrm>
          <a:prstGeom prst="rect">
            <a:avLst/>
          </a:prstGeom>
        </p:spPr>
      </p:pic>
      <p:pic>
        <p:nvPicPr>
          <p:cNvPr id="48" name="图形 47"/>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884318">
            <a:off x="11489228" y="3775226"/>
            <a:ext cx="646300" cy="634332"/>
          </a:xfrm>
          <a:prstGeom prst="rect">
            <a:avLst/>
          </a:prstGeom>
        </p:spPr>
      </p:pic>
      <p:sp>
        <p:nvSpPr>
          <p:cNvPr id="24" name="文本框 23"/>
          <p:cNvSpPr txBox="1"/>
          <p:nvPr/>
        </p:nvSpPr>
        <p:spPr>
          <a:xfrm>
            <a:off x="764540" y="887095"/>
            <a:ext cx="10379075" cy="1366520"/>
          </a:xfrm>
          <a:prstGeom prst="rect">
            <a:avLst/>
          </a:prstGeom>
          <a:noFill/>
        </p:spPr>
        <p:txBody>
          <a:bodyPr wrap="square" rtlCol="0">
            <a:noAutofit/>
          </a:bodyPr>
          <a:lstStyle/>
          <a:p>
            <a:pPr marL="0" marR="0" lvl="0" indent="0" algn="ctr" defTabSz="914400" rtl="0" eaLnBrk="1" fontAlgn="auto" latinLnBrk="0" hangingPunct="1">
              <a:lnSpc>
                <a:spcPct val="110000"/>
              </a:lnSpc>
              <a:spcBef>
                <a:spcPts val="0"/>
              </a:spcBef>
              <a:spcAft>
                <a:spcPts val="0"/>
              </a:spcAft>
              <a:buClrTx/>
              <a:buSzTx/>
              <a:buFontTx/>
              <a:buNone/>
              <a:defRPr/>
            </a:pPr>
            <a:r>
              <a:rPr lang="en-US" altLang="zh-CN" sz="4400" dirty="0" smtClean="0">
                <a:solidFill>
                  <a:srgbClr val="B01F24"/>
                </a:solidFill>
                <a:latin typeface="微软雅黑" panose="020B0503020204020204" charset="-122"/>
                <a:ea typeface="微软雅黑" panose="020B0503020204020204" charset="-122"/>
              </a:rPr>
              <a:t>成</a:t>
            </a:r>
            <a:r>
              <a:rPr lang="zh-CN" altLang="en-US" sz="4400" dirty="0" smtClean="0">
                <a:solidFill>
                  <a:srgbClr val="B01F24"/>
                </a:solidFill>
                <a:latin typeface="微软雅黑" panose="020B0503020204020204" charset="-122"/>
                <a:ea typeface="微软雅黑" panose="020B0503020204020204" charset="-122"/>
              </a:rPr>
              <a:t>仁分</a:t>
            </a:r>
            <a:r>
              <a:rPr lang="en-US" altLang="zh-CN" sz="4400" dirty="0" err="1" smtClean="0">
                <a:solidFill>
                  <a:srgbClr val="B01F24"/>
                </a:solidFill>
                <a:latin typeface="微软雅黑" panose="020B0503020204020204" charset="-122"/>
                <a:ea typeface="微软雅黑" panose="020B0503020204020204" charset="-122"/>
              </a:rPr>
              <a:t>公司</a:t>
            </a:r>
            <a:r>
              <a:rPr lang="en-US" altLang="zh-CN" sz="4400" dirty="0" smtClean="0">
                <a:solidFill>
                  <a:srgbClr val="B01F24"/>
                </a:solidFill>
                <a:latin typeface="微软雅黑" panose="020B0503020204020204" charset="-122"/>
                <a:ea typeface="微软雅黑" panose="020B0503020204020204" charset="-122"/>
              </a:rPr>
              <a:t>“</a:t>
            </a:r>
            <a:r>
              <a:rPr lang="zh-CN" altLang="en-US" sz="4400" dirty="0" smtClean="0">
                <a:solidFill>
                  <a:srgbClr val="B01F24"/>
                </a:solidFill>
                <a:latin typeface="微软雅黑" panose="020B0503020204020204" charset="-122"/>
                <a:ea typeface="微软雅黑" panose="020B0503020204020204" charset="-122"/>
              </a:rPr>
              <a:t>收费业务相关知识的分享</a:t>
            </a:r>
            <a:r>
              <a:rPr lang="en-US" altLang="zh-CN" sz="4800" dirty="0" smtClean="0">
                <a:solidFill>
                  <a:srgbClr val="B01F24"/>
                </a:solidFill>
                <a:latin typeface="微软雅黑" panose="020B0503020204020204" charset="-122"/>
                <a:ea typeface="微软雅黑" panose="020B0503020204020204" charset="-122"/>
              </a:rPr>
              <a:t>”</a:t>
            </a:r>
            <a:endParaRPr kumimoji="0" lang="zh-CN" altLang="en-US" sz="4800" b="0" i="0" u="none" strike="noStrike" kern="1200" cap="none" spc="0" normalizeH="0" baseline="0" noProof="0" dirty="0">
              <a:ln>
                <a:noFill/>
              </a:ln>
              <a:solidFill>
                <a:srgbClr val="B01F24"/>
              </a:solidFill>
              <a:effectLst/>
              <a:uLnTx/>
              <a:uFillTx/>
              <a:latin typeface="微软雅黑" panose="020B0503020204020204" charset="-122"/>
              <a:ea typeface="微软雅黑" panose="020B0503020204020204" charset="-122"/>
              <a:cs typeface="+mn-cs"/>
            </a:endParaRPr>
          </a:p>
        </p:txBody>
      </p:sp>
      <p:sp>
        <p:nvSpPr>
          <p:cNvPr id="25" name="文本框 24"/>
          <p:cNvSpPr txBox="1"/>
          <p:nvPr/>
        </p:nvSpPr>
        <p:spPr>
          <a:xfrm>
            <a:off x="4189730" y="3060700"/>
            <a:ext cx="34974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srgbClr val="B01F24"/>
                </a:solidFill>
                <a:effectLst/>
                <a:uLnTx/>
                <a:uFillTx/>
                <a:latin typeface="微软雅黑 Light" panose="020B0502040204020203" charset="-122"/>
                <a:ea typeface="微软雅黑 Light" panose="020B0502040204020203" charset="-122"/>
                <a:cs typeface="+mn-cs"/>
              </a:rPr>
              <a:t>分享人：营运管理部</a:t>
            </a:r>
            <a:r>
              <a:rPr kumimoji="0" lang="en-US" altLang="zh-CN" sz="1800" b="0" i="0" u="none" strike="noStrike" kern="1200" cap="none" spc="0" normalizeH="0" baseline="0" noProof="0" dirty="0" smtClean="0">
                <a:ln>
                  <a:noFill/>
                </a:ln>
                <a:solidFill>
                  <a:srgbClr val="B01F24"/>
                </a:solidFill>
                <a:effectLst/>
                <a:uLnTx/>
                <a:uFillTx/>
                <a:latin typeface="微软雅黑 Light" panose="020B0502040204020203" charset="-122"/>
                <a:ea typeface="微软雅黑 Light" panose="020B0502040204020203" charset="-122"/>
                <a:cs typeface="+mn-cs"/>
              </a:rPr>
              <a:t>-</a:t>
            </a:r>
            <a:r>
              <a:rPr kumimoji="0" lang="zh-CN" altLang="en-US" sz="1800" b="0" i="0" u="none" strike="noStrike" kern="1200" cap="none" spc="0" normalizeH="0" baseline="0" noProof="0" dirty="0" smtClean="0">
                <a:ln>
                  <a:noFill/>
                </a:ln>
                <a:solidFill>
                  <a:srgbClr val="B01F24"/>
                </a:solidFill>
                <a:effectLst/>
                <a:uLnTx/>
                <a:uFillTx/>
                <a:latin typeface="微软雅黑 Light" panose="020B0502040204020203" charset="-122"/>
                <a:ea typeface="微软雅黑 Light" panose="020B0502040204020203" charset="-122"/>
                <a:cs typeface="+mn-cs"/>
              </a:rPr>
              <a:t>彭军</a:t>
            </a:r>
            <a:endParaRPr kumimoji="0" lang="zh-CN" altLang="en-US" sz="1800" b="0" i="0" u="none" strike="noStrike" kern="1200" cap="none" spc="0" normalizeH="0" baseline="0" noProof="0" dirty="0">
              <a:ln>
                <a:noFill/>
              </a:ln>
              <a:solidFill>
                <a:srgbClr val="B01F24"/>
              </a:solidFill>
              <a:effectLst/>
              <a:uLnTx/>
              <a:uFillTx/>
              <a:latin typeface="微软雅黑 Light" panose="020B0502040204020203" charset="-122"/>
              <a:ea typeface="微软雅黑 Light" panose="020B0502040204020203" charset="-122"/>
              <a:cs typeface="+mn-cs"/>
            </a:endParaRPr>
          </a:p>
        </p:txBody>
      </p:sp>
      <p:sp>
        <p:nvSpPr>
          <p:cNvPr id="26" name="矩形 25"/>
          <p:cNvSpPr/>
          <p:nvPr/>
        </p:nvSpPr>
        <p:spPr>
          <a:xfrm>
            <a:off x="0" y="5989359"/>
            <a:ext cx="12192000" cy="432085"/>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pic>
        <p:nvPicPr>
          <p:cNvPr id="27" name="图形 26"/>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rot="2745309">
            <a:off x="371011" y="4915267"/>
            <a:ext cx="802985" cy="788115"/>
          </a:xfrm>
          <a:prstGeom prst="rect">
            <a:avLst/>
          </a:prstGeom>
        </p:spPr>
      </p:pic>
      <p:pic>
        <p:nvPicPr>
          <p:cNvPr id="1073742850" name="图片 1073742849" descr="WechatIMG2394"/>
          <p:cNvPicPr>
            <a:picLocks noChangeAspect="1"/>
          </p:cNvPicPr>
          <p:nvPr/>
        </p:nvPicPr>
        <p:blipFill>
          <a:blip r:embed="rId9"/>
          <a:stretch>
            <a:fillRect/>
          </a:stretch>
        </p:blipFill>
        <p:spPr>
          <a:xfrm>
            <a:off x="93028" y="62865"/>
            <a:ext cx="4641215" cy="57531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par>
                                <p:cTn id="22" presetID="10" presetClass="entr" presetSubtype="0"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par>
                                <p:cTn id="25" presetID="10"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10" presetClass="entr" presetSubtype="0" fill="hold"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par>
                                <p:cTn id="31" presetID="10" presetClass="entr" presetSubtype="0"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0" presetClass="entr" presetSubtype="0"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par>
                                <p:cTn id="37" presetID="10"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childTnLst>
                          </p:cTn>
                        </p:par>
                        <p:par>
                          <p:cTn id="40" fill="hold">
                            <p:stCondLst>
                              <p:cond delay="5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par>
                                <p:cTn id="46" presetID="10"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par>
                                <p:cTn id="52" presetID="10" presetClass="entr" presetSubtype="0"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P spid="24" grpId="0"/>
      <p:bldP spid="25" grpId="0"/>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组合 74"/>
          <p:cNvGrpSpPr/>
          <p:nvPr>
            <p:custDataLst>
              <p:tags r:id="rId1"/>
            </p:custDataLst>
          </p:nvPr>
        </p:nvGrpSpPr>
        <p:grpSpPr>
          <a:xfrm>
            <a:off x="2118823" y="2368410"/>
            <a:ext cx="2263681" cy="1693278"/>
            <a:chOff x="650068" y="2823493"/>
            <a:chExt cx="2263681" cy="1693278"/>
          </a:xfrm>
        </p:grpSpPr>
        <p:sp>
          <p:nvSpPr>
            <p:cNvPr id="76" name="六边形 75"/>
            <p:cNvSpPr/>
            <p:nvPr>
              <p:custDataLst>
                <p:tags r:id="rId2"/>
              </p:custDataLst>
            </p:nvPr>
          </p:nvSpPr>
          <p:spPr>
            <a:xfrm>
              <a:off x="650068" y="2823493"/>
              <a:ext cx="1858740" cy="1693278"/>
            </a:xfrm>
            <a:prstGeom prst="hexagon">
              <a:avLst/>
            </a:prstGeom>
            <a:noFill/>
            <a:ln w="19050">
              <a:solidFill>
                <a:srgbClr val="AF1F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77" name="任意多边形: 形状 76"/>
            <p:cNvSpPr/>
            <p:nvPr>
              <p:custDataLst>
                <p:tags r:id="rId3"/>
              </p:custDataLst>
            </p:nvPr>
          </p:nvSpPr>
          <p:spPr>
            <a:xfrm>
              <a:off x="2372348" y="3000099"/>
              <a:ext cx="541401" cy="1266876"/>
            </a:xfrm>
            <a:custGeom>
              <a:avLst/>
              <a:gdLst>
                <a:gd name="connsiteX0" fmla="*/ 1 w 541401"/>
                <a:gd name="connsiteY0" fmla="*/ 0 h 1266876"/>
                <a:gd name="connsiteX1" fmla="*/ 224683 w 541401"/>
                <a:gd name="connsiteY1" fmla="*/ 0 h 1266876"/>
                <a:gd name="connsiteX2" fmla="*/ 541401 w 541401"/>
                <a:gd name="connsiteY2" fmla="*/ 633437 h 1266876"/>
                <a:gd name="connsiteX3" fmla="*/ 224682 w 541401"/>
                <a:gd name="connsiteY3" fmla="*/ 1266876 h 1266876"/>
                <a:gd name="connsiteX4" fmla="*/ 0 w 541401"/>
                <a:gd name="connsiteY4" fmla="*/ 1266876 h 1266876"/>
                <a:gd name="connsiteX5" fmla="*/ 316719 w 541401"/>
                <a:gd name="connsiteY5" fmla="*/ 633437 h 126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401" h="1266876">
                  <a:moveTo>
                    <a:pt x="1" y="0"/>
                  </a:moveTo>
                  <a:lnTo>
                    <a:pt x="224683" y="0"/>
                  </a:lnTo>
                  <a:lnTo>
                    <a:pt x="541401" y="633437"/>
                  </a:lnTo>
                  <a:lnTo>
                    <a:pt x="224682" y="1266876"/>
                  </a:lnTo>
                  <a:lnTo>
                    <a:pt x="0" y="1266876"/>
                  </a:lnTo>
                  <a:lnTo>
                    <a:pt x="316719" y="633437"/>
                  </a:lnTo>
                  <a:close/>
                </a:path>
              </a:pathLst>
            </a:custGeom>
            <a:solidFill>
              <a:srgbClr val="AF1F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78" name="六边形 77"/>
            <p:cNvSpPr/>
            <p:nvPr>
              <p:custDataLst>
                <p:tags r:id="rId4"/>
              </p:custDataLst>
            </p:nvPr>
          </p:nvSpPr>
          <p:spPr>
            <a:xfrm>
              <a:off x="1071414" y="3207753"/>
              <a:ext cx="1015121" cy="924757"/>
            </a:xfrm>
            <a:prstGeom prst="hexagon">
              <a:avLst/>
            </a:prstGeom>
            <a:solidFill>
              <a:srgbClr val="AF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dirty="0">
                  <a:solidFill>
                    <a:prstClr val="white"/>
                  </a:solidFill>
                  <a:latin typeface="微软雅黑" panose="020B0503020204020204" charset="-122"/>
                  <a:ea typeface="微软雅黑" panose="020B0503020204020204" charset="-122"/>
                </a:rPr>
                <a:t>2</a:t>
              </a:r>
              <a:endParaRPr kumimoji="0" lang="zh-CN" altLang="en-US" sz="2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92" name="文本框 91"/>
          <p:cNvSpPr txBox="1"/>
          <p:nvPr>
            <p:custDataLst>
              <p:tags r:id="rId5"/>
            </p:custDataLst>
          </p:nvPr>
        </p:nvSpPr>
        <p:spPr>
          <a:xfrm>
            <a:off x="3961389" y="2961048"/>
            <a:ext cx="5280660" cy="508000"/>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smtClean="0">
                <a:ln>
                  <a:noFill/>
                </a:ln>
                <a:solidFill>
                  <a:srgbClr val="C00000"/>
                </a:solidFill>
                <a:effectLst/>
                <a:uLnTx/>
                <a:uFillTx/>
                <a:latin typeface="微软雅黑" panose="020B0503020204020204" charset="-122"/>
                <a:ea typeface="微软雅黑" panose="020B0503020204020204" charset="-122"/>
                <a:cs typeface="+mn-cs"/>
              </a:rPr>
              <a:t>高速公路收入</a:t>
            </a:r>
            <a:endParaRPr kumimoji="0" lang="zh-CN" altLang="en-US" sz="32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43" name="矩形 42"/>
          <p:cNvSpPr/>
          <p:nvPr/>
        </p:nvSpPr>
        <p:spPr>
          <a:xfrm>
            <a:off x="0" y="481330"/>
            <a:ext cx="12192000" cy="243205"/>
          </a:xfrm>
          <a:prstGeom prst="rect">
            <a:avLst/>
          </a:prstGeom>
          <a:solidFill>
            <a:srgbClr val="AF1F24">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182090"/>
              </a:solidFill>
              <a:effectLst/>
              <a:uLnTx/>
              <a:uFillTx/>
              <a:latin typeface="微软雅黑 Light" panose="020B0502040204020203" charset="-122"/>
              <a:ea typeface="微软雅黑 Light" panose="020B0502040204020203" charset="-122"/>
              <a:cs typeface="+mn-cs"/>
            </a:endParaRPr>
          </a:p>
        </p:txBody>
      </p:sp>
      <p:grpSp>
        <p:nvGrpSpPr>
          <p:cNvPr id="44" name="组合 43"/>
          <p:cNvGrpSpPr/>
          <p:nvPr/>
        </p:nvGrpSpPr>
        <p:grpSpPr>
          <a:xfrm>
            <a:off x="243840" y="76583"/>
            <a:ext cx="9843656" cy="405780"/>
            <a:chOff x="243840" y="76583"/>
            <a:chExt cx="9843656" cy="405780"/>
          </a:xfrm>
        </p:grpSpPr>
        <p:sp>
          <p:nvSpPr>
            <p:cNvPr id="45" name="矩形 44"/>
            <p:cNvSpPr/>
            <p:nvPr/>
          </p:nvSpPr>
          <p:spPr>
            <a:xfrm>
              <a:off x="325088" y="106428"/>
              <a:ext cx="2527935" cy="308610"/>
            </a:xfrm>
            <a:prstGeom prst="rect">
              <a:avLst/>
            </a:prstGeom>
            <a:solidFill>
              <a:srgbClr val="AF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47" name="文本框 46"/>
            <p:cNvSpPr txBox="1"/>
            <p:nvPr/>
          </p:nvSpPr>
          <p:spPr>
            <a:xfrm>
              <a:off x="243840" y="113031"/>
              <a:ext cx="37337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solidFill>
                    <a:schemeClr val="bg1"/>
                  </a:solidFill>
                  <a:latin typeface="微软雅黑 Light" panose="020B0502040204020203" charset="-122"/>
                  <a:ea typeface="微软雅黑 Light" panose="020B0502040204020203" charset="-122"/>
                </a:rPr>
                <a:t>5</a:t>
              </a:r>
              <a:r>
                <a:rPr kumimoji="0" lang="zh-CN" altLang="en-US" sz="1800" b="0" i="0" u="none" strike="noStrike" kern="1200" cap="none" spc="0" normalizeH="0" baseline="0" noProof="0" dirty="0" smtClean="0">
                  <a:ln>
                    <a:noFill/>
                  </a:ln>
                  <a:solidFill>
                    <a:schemeClr val="bg1"/>
                  </a:solidFill>
                  <a:effectLst/>
                  <a:uLnTx/>
                  <a:uFillTx/>
                  <a:latin typeface="微软雅黑 Light" panose="020B0502040204020203" charset="-122"/>
                  <a:ea typeface="微软雅黑 Light" panose="020B0502040204020203" charset="-122"/>
                  <a:cs typeface="+mn-cs"/>
                </a:rPr>
                <a:t>、</a:t>
              </a:r>
              <a:r>
                <a:rPr kumimoji="0" lang="zh-CN" altLang="en-US" sz="1600" b="0" i="0" u="none" strike="noStrike" kern="1200" cap="none" spc="0" normalizeH="0" baseline="0" noProof="0" dirty="0" smtClean="0">
                  <a:ln>
                    <a:noFill/>
                  </a:ln>
                  <a:solidFill>
                    <a:schemeClr val="bg1"/>
                  </a:solidFill>
                  <a:effectLst/>
                  <a:uLnTx/>
                  <a:uFillTx/>
                  <a:latin typeface="微软雅黑 Light" panose="020B0502040204020203" charset="-122"/>
                  <a:ea typeface="微软雅黑 Light" panose="020B0502040204020203" charset="-122"/>
                  <a:cs typeface="+mn-cs"/>
                </a:rPr>
                <a:t>收费业务主要名称解释</a:t>
              </a:r>
              <a:endParaRPr kumimoji="0" lang="zh-CN" altLang="en-US" sz="1600" b="0" i="0" u="none" strike="noStrike" kern="1200" cap="none" spc="0" normalizeH="0" baseline="0" noProof="0" dirty="0">
                <a:ln>
                  <a:noFill/>
                </a:ln>
                <a:solidFill>
                  <a:schemeClr val="bg1"/>
                </a:solidFill>
                <a:effectLst/>
                <a:uLnTx/>
                <a:uFillTx/>
                <a:latin typeface="微软雅黑 Light" panose="020B0502040204020203" charset="-122"/>
                <a:ea typeface="微软雅黑 Light" panose="020B0502040204020203" charset="-122"/>
                <a:cs typeface="+mn-cs"/>
              </a:endParaRPr>
            </a:p>
          </p:txBody>
        </p:sp>
        <p:sp>
          <p:nvSpPr>
            <p:cNvPr id="48" name="文本框 47"/>
            <p:cNvSpPr txBox="1"/>
            <p:nvPr/>
          </p:nvSpPr>
          <p:spPr>
            <a:xfrm>
              <a:off x="8676565" y="76583"/>
              <a:ext cx="1130968" cy="3683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AF1F24"/>
                </a:solidFill>
                <a:effectLst/>
                <a:uLnTx/>
                <a:uFillTx/>
                <a:latin typeface="微软雅黑 Light" panose="020B0502040204020203" charset="-122"/>
                <a:ea typeface="微软雅黑 Light" panose="020B0502040204020203" charset="-122"/>
                <a:cs typeface="+mn-cs"/>
              </a:endParaRPr>
            </a:p>
          </p:txBody>
        </p:sp>
        <p:grpSp>
          <p:nvGrpSpPr>
            <p:cNvPr id="50" name="组合 49"/>
            <p:cNvGrpSpPr/>
            <p:nvPr/>
          </p:nvGrpSpPr>
          <p:grpSpPr>
            <a:xfrm>
              <a:off x="6791404" y="159486"/>
              <a:ext cx="3296092" cy="209852"/>
              <a:chOff x="6358270" y="115009"/>
              <a:chExt cx="3296092" cy="307494"/>
            </a:xfrm>
          </p:grpSpPr>
          <p:cxnSp>
            <p:nvCxnSpPr>
              <p:cNvPr id="51" name="直接连接符 50"/>
              <p:cNvCxnSpPr/>
              <p:nvPr/>
            </p:nvCxnSpPr>
            <p:spPr>
              <a:xfrm>
                <a:off x="6358270" y="115009"/>
                <a:ext cx="0" cy="30749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8006316" y="115009"/>
                <a:ext cx="0" cy="30749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9654362" y="115009"/>
                <a:ext cx="0" cy="30749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pic>
        <p:nvPicPr>
          <p:cNvPr id="1073742850" name="图片 1073742849" descr="WechatIMG2394"/>
          <p:cNvPicPr>
            <a:picLocks noChangeAspect="1"/>
          </p:cNvPicPr>
          <p:nvPr/>
        </p:nvPicPr>
        <p:blipFill>
          <a:blip r:embed="rId6"/>
          <a:stretch>
            <a:fillRect/>
          </a:stretch>
        </p:blipFill>
        <p:spPr>
          <a:xfrm>
            <a:off x="7054533" y="76835"/>
            <a:ext cx="4641215" cy="57531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descr="e7d195523061f1c0205959036996ad55c215b892a7aac5c0B9ADEF7896FB48F2EF97163A2DE1401E1875DEDC438B7864AD24CA23553DBBBD975DAF4CAD4A2592689FFB6CEE59FFA55B2702D0E5EE29CDB42EC2C450165D158A3326FD2B1CD0EE3BE2A4CA85CD8F4E97A1A2083D155EA43D5D2550D96CF11EF483C35A902D8602E1FDE216A189CCFE"/>
          <p:cNvGrpSpPr/>
          <p:nvPr/>
        </p:nvGrpSpPr>
        <p:grpSpPr>
          <a:xfrm>
            <a:off x="374317" y="398255"/>
            <a:ext cx="2172148" cy="1615553"/>
            <a:chOff x="3255947" y="2813160"/>
            <a:chExt cx="2172148" cy="1615553"/>
          </a:xfrm>
        </p:grpSpPr>
        <p:sp>
          <p:nvSpPr>
            <p:cNvPr id="17" name="矩形 2"/>
            <p:cNvSpPr/>
            <p:nvPr/>
          </p:nvSpPr>
          <p:spPr>
            <a:xfrm rot="20223496">
              <a:off x="4197008" y="2813160"/>
              <a:ext cx="1231087" cy="1170502"/>
            </a:xfrm>
            <a:custGeom>
              <a:avLst/>
              <a:gdLst>
                <a:gd name="connsiteX0" fmla="*/ 0 w 1206853"/>
                <a:gd name="connsiteY0" fmla="*/ 0 h 950438"/>
                <a:gd name="connsiteX1" fmla="*/ 1206853 w 1206853"/>
                <a:gd name="connsiteY1" fmla="*/ 0 h 950438"/>
                <a:gd name="connsiteX2" fmla="*/ 1206853 w 1206853"/>
                <a:gd name="connsiteY2" fmla="*/ 950438 h 950438"/>
                <a:gd name="connsiteX3" fmla="*/ 0 w 1206853"/>
                <a:gd name="connsiteY3" fmla="*/ 950438 h 950438"/>
                <a:gd name="connsiteX4" fmla="*/ 0 w 1206853"/>
                <a:gd name="connsiteY4" fmla="*/ 0 h 950438"/>
                <a:gd name="connsiteX0-1" fmla="*/ 0 w 1206853"/>
                <a:gd name="connsiteY0-2" fmla="*/ 0 h 950438"/>
                <a:gd name="connsiteX1-3" fmla="*/ 1206853 w 1206853"/>
                <a:gd name="connsiteY1-4" fmla="*/ 0 h 950438"/>
                <a:gd name="connsiteX2-5" fmla="*/ 1206853 w 1206853"/>
                <a:gd name="connsiteY2-6" fmla="*/ 950438 h 950438"/>
                <a:gd name="connsiteX3-7" fmla="*/ 0 w 1206853"/>
                <a:gd name="connsiteY3-8" fmla="*/ 950438 h 950438"/>
                <a:gd name="connsiteX4-9" fmla="*/ 0 w 1206853"/>
                <a:gd name="connsiteY4-10" fmla="*/ 0 h 950438"/>
                <a:gd name="connsiteX0-11" fmla="*/ 0 w 1206853"/>
                <a:gd name="connsiteY0-12" fmla="*/ 0 h 950438"/>
                <a:gd name="connsiteX1-13" fmla="*/ 1206853 w 1206853"/>
                <a:gd name="connsiteY1-14" fmla="*/ 0 h 950438"/>
                <a:gd name="connsiteX2-15" fmla="*/ 1206853 w 1206853"/>
                <a:gd name="connsiteY2-16" fmla="*/ 950438 h 950438"/>
                <a:gd name="connsiteX3-17" fmla="*/ 0 w 1206853"/>
                <a:gd name="connsiteY3-18" fmla="*/ 950438 h 950438"/>
                <a:gd name="connsiteX4-19" fmla="*/ 0 w 1206853"/>
                <a:gd name="connsiteY4-20" fmla="*/ 0 h 950438"/>
                <a:gd name="connsiteX0-21" fmla="*/ 0 w 1206853"/>
                <a:gd name="connsiteY0-22" fmla="*/ 0 h 950438"/>
                <a:gd name="connsiteX1-23" fmla="*/ 1206853 w 1206853"/>
                <a:gd name="connsiteY1-24" fmla="*/ 0 h 950438"/>
                <a:gd name="connsiteX2-25" fmla="*/ 1206853 w 1206853"/>
                <a:gd name="connsiteY2-26" fmla="*/ 950438 h 950438"/>
                <a:gd name="connsiteX3-27" fmla="*/ 0 w 1206853"/>
                <a:gd name="connsiteY3-28" fmla="*/ 950438 h 950438"/>
                <a:gd name="connsiteX4-29" fmla="*/ 0 w 1206853"/>
                <a:gd name="connsiteY4-30" fmla="*/ 0 h 950438"/>
                <a:gd name="connsiteX0-31" fmla="*/ 0 w 1206853"/>
                <a:gd name="connsiteY0-32" fmla="*/ 0 h 950438"/>
                <a:gd name="connsiteX1-33" fmla="*/ 1206853 w 1206853"/>
                <a:gd name="connsiteY1-34" fmla="*/ 0 h 950438"/>
                <a:gd name="connsiteX2-35" fmla="*/ 1206853 w 1206853"/>
                <a:gd name="connsiteY2-36" fmla="*/ 950438 h 950438"/>
                <a:gd name="connsiteX3-37" fmla="*/ 0 w 1206853"/>
                <a:gd name="connsiteY3-38" fmla="*/ 950438 h 950438"/>
                <a:gd name="connsiteX4-39" fmla="*/ 0 w 1206853"/>
                <a:gd name="connsiteY4-40" fmla="*/ 0 h 950438"/>
                <a:gd name="connsiteX0-41" fmla="*/ 0 w 1206853"/>
                <a:gd name="connsiteY0-42" fmla="*/ 0 h 1069402"/>
                <a:gd name="connsiteX1-43" fmla="*/ 1206853 w 1206853"/>
                <a:gd name="connsiteY1-44" fmla="*/ 0 h 1069402"/>
                <a:gd name="connsiteX2-45" fmla="*/ 1202898 w 1206853"/>
                <a:gd name="connsiteY2-46" fmla="*/ 1069402 h 1069402"/>
                <a:gd name="connsiteX3-47" fmla="*/ 0 w 1206853"/>
                <a:gd name="connsiteY3-48" fmla="*/ 950438 h 1069402"/>
                <a:gd name="connsiteX4-49" fmla="*/ 0 w 1206853"/>
                <a:gd name="connsiteY4-50" fmla="*/ 0 h 1069402"/>
                <a:gd name="connsiteX0-51" fmla="*/ 0 w 1206853"/>
                <a:gd name="connsiteY0-52" fmla="*/ 0 h 1069402"/>
                <a:gd name="connsiteX1-53" fmla="*/ 1206853 w 1206853"/>
                <a:gd name="connsiteY1-54" fmla="*/ 0 h 1069402"/>
                <a:gd name="connsiteX2-55" fmla="*/ 1202898 w 1206853"/>
                <a:gd name="connsiteY2-56" fmla="*/ 1069402 h 1069402"/>
                <a:gd name="connsiteX3-57" fmla="*/ 0 w 1206853"/>
                <a:gd name="connsiteY3-58" fmla="*/ 950438 h 1069402"/>
                <a:gd name="connsiteX4-59" fmla="*/ 0 w 1206853"/>
                <a:gd name="connsiteY4-60" fmla="*/ 0 h 1069402"/>
                <a:gd name="connsiteX0-61" fmla="*/ 0 w 1206853"/>
                <a:gd name="connsiteY0-62" fmla="*/ 0 h 1069402"/>
                <a:gd name="connsiteX1-63" fmla="*/ 1206853 w 1206853"/>
                <a:gd name="connsiteY1-64" fmla="*/ 0 h 1069402"/>
                <a:gd name="connsiteX2-65" fmla="*/ 1202898 w 1206853"/>
                <a:gd name="connsiteY2-66" fmla="*/ 1069402 h 1069402"/>
                <a:gd name="connsiteX3-67" fmla="*/ 0 w 1206853"/>
                <a:gd name="connsiteY3-68" fmla="*/ 950438 h 1069402"/>
                <a:gd name="connsiteX4-69" fmla="*/ 0 w 1206853"/>
                <a:gd name="connsiteY4-70" fmla="*/ 0 h 1069402"/>
                <a:gd name="connsiteX0-71" fmla="*/ 0 w 1231087"/>
                <a:gd name="connsiteY0-72" fmla="*/ 101100 h 1170502"/>
                <a:gd name="connsiteX1-73" fmla="*/ 1231087 w 1231087"/>
                <a:gd name="connsiteY1-74" fmla="*/ 0 h 1170502"/>
                <a:gd name="connsiteX2-75" fmla="*/ 1202898 w 1231087"/>
                <a:gd name="connsiteY2-76" fmla="*/ 1170502 h 1170502"/>
                <a:gd name="connsiteX3-77" fmla="*/ 0 w 1231087"/>
                <a:gd name="connsiteY3-78" fmla="*/ 1051538 h 1170502"/>
                <a:gd name="connsiteX4-79" fmla="*/ 0 w 1231087"/>
                <a:gd name="connsiteY4-80" fmla="*/ 101100 h 1170502"/>
                <a:gd name="connsiteX0-81" fmla="*/ 0 w 1231087"/>
                <a:gd name="connsiteY0-82" fmla="*/ 101100 h 1170502"/>
                <a:gd name="connsiteX1-83" fmla="*/ 1231087 w 1231087"/>
                <a:gd name="connsiteY1-84" fmla="*/ 0 h 1170502"/>
                <a:gd name="connsiteX2-85" fmla="*/ 1202898 w 1231087"/>
                <a:gd name="connsiteY2-86" fmla="*/ 1170502 h 1170502"/>
                <a:gd name="connsiteX3-87" fmla="*/ 0 w 1231087"/>
                <a:gd name="connsiteY3-88" fmla="*/ 1051538 h 1170502"/>
                <a:gd name="connsiteX4-89" fmla="*/ 0 w 1231087"/>
                <a:gd name="connsiteY4-90" fmla="*/ 101100 h 11705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1087" h="1170502">
                  <a:moveTo>
                    <a:pt x="0" y="101100"/>
                  </a:moveTo>
                  <a:cubicBezTo>
                    <a:pt x="401328" y="388369"/>
                    <a:pt x="1007646" y="344814"/>
                    <a:pt x="1231087" y="0"/>
                  </a:cubicBezTo>
                  <a:cubicBezTo>
                    <a:pt x="1229769" y="356467"/>
                    <a:pt x="1204216" y="814035"/>
                    <a:pt x="1202898" y="1170502"/>
                  </a:cubicBezTo>
                  <a:cubicBezTo>
                    <a:pt x="932650" y="836637"/>
                    <a:pt x="434720" y="777593"/>
                    <a:pt x="0" y="1051538"/>
                  </a:cubicBezTo>
                  <a:lnTo>
                    <a:pt x="0" y="101100"/>
                  </a:lnTo>
                  <a:close/>
                </a:path>
              </a:pathLst>
            </a:custGeom>
            <a:solidFill>
              <a:schemeClr val="bg1">
                <a:lumMod val="85000"/>
                <a:alpha val="50000"/>
              </a:schemeClr>
            </a:solidFill>
            <a:ln w="25400">
              <a:noFill/>
            </a:ln>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7E6E6">
                    <a:lumMod val="10000"/>
                  </a:srgbClr>
                </a:solidFill>
                <a:effectLst/>
                <a:uLnTx/>
                <a:uFillTx/>
                <a:latin typeface="微软雅黑 Light" panose="020B0502040204020203" charset="-122"/>
                <a:ea typeface="微软雅黑 Light" panose="020B0502040204020203" charset="-122"/>
                <a:cs typeface="+mn-cs"/>
              </a:endParaRPr>
            </a:p>
          </p:txBody>
        </p:sp>
        <p:grpSp>
          <p:nvGrpSpPr>
            <p:cNvPr id="18" name="组合 17"/>
            <p:cNvGrpSpPr/>
            <p:nvPr/>
          </p:nvGrpSpPr>
          <p:grpSpPr>
            <a:xfrm>
              <a:off x="3255947" y="3155390"/>
              <a:ext cx="1273323" cy="1273323"/>
              <a:chOff x="3255947" y="3155390"/>
              <a:chExt cx="1273323" cy="1273323"/>
            </a:xfrm>
          </p:grpSpPr>
          <p:sp>
            <p:nvSpPr>
              <p:cNvPr id="19" name="椭圆 18"/>
              <p:cNvSpPr/>
              <p:nvPr/>
            </p:nvSpPr>
            <p:spPr>
              <a:xfrm>
                <a:off x="3255947" y="3155390"/>
                <a:ext cx="1273323" cy="1273323"/>
              </a:xfrm>
              <a:prstGeom prst="ellipse">
                <a:avLst/>
              </a:prstGeom>
              <a:solidFill>
                <a:srgbClr val="AF1F24"/>
              </a:solidFill>
              <a:ln w="25400">
                <a:noFill/>
              </a:ln>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E7E6E6">
                      <a:lumMod val="10000"/>
                    </a:srgbClr>
                  </a:solidFill>
                  <a:effectLst/>
                  <a:uLnTx/>
                  <a:uFillTx/>
                  <a:latin typeface="微软雅黑 Light" panose="020B0502040204020203" charset="-122"/>
                  <a:ea typeface="微软雅黑 Light" panose="020B0502040204020203" charset="-122"/>
                  <a:cs typeface="+mn-cs"/>
                </a:endParaRPr>
              </a:p>
            </p:txBody>
          </p:sp>
          <p:grpSp>
            <p:nvGrpSpPr>
              <p:cNvPr id="20" name="组合 19"/>
              <p:cNvGrpSpPr/>
              <p:nvPr/>
            </p:nvGrpSpPr>
            <p:grpSpPr>
              <a:xfrm>
                <a:off x="3576595" y="3478290"/>
                <a:ext cx="623829" cy="627522"/>
                <a:chOff x="1725613" y="5727700"/>
                <a:chExt cx="268287" cy="269875"/>
              </a:xfrm>
              <a:solidFill>
                <a:srgbClr val="0065B0"/>
              </a:solidFill>
            </p:grpSpPr>
            <p:sp>
              <p:nvSpPr>
                <p:cNvPr id="21" name="Freeform 10"/>
                <p:cNvSpPr/>
                <p:nvPr/>
              </p:nvSpPr>
              <p:spPr bwMode="auto">
                <a:xfrm>
                  <a:off x="1766888" y="5757863"/>
                  <a:ext cx="31750" cy="31750"/>
                </a:xfrm>
                <a:custGeom>
                  <a:avLst/>
                  <a:gdLst>
                    <a:gd name="T0" fmla="*/ 10 w 12"/>
                    <a:gd name="T1" fmla="*/ 6 h 12"/>
                    <a:gd name="T2" fmla="*/ 6 w 12"/>
                    <a:gd name="T3" fmla="*/ 2 h 12"/>
                    <a:gd name="T4" fmla="*/ 2 w 12"/>
                    <a:gd name="T5" fmla="*/ 2 h 12"/>
                    <a:gd name="T6" fmla="*/ 2 w 12"/>
                    <a:gd name="T7" fmla="*/ 6 h 12"/>
                    <a:gd name="T8" fmla="*/ 6 w 12"/>
                    <a:gd name="T9" fmla="*/ 10 h 12"/>
                    <a:gd name="T10" fmla="*/ 10 w 12"/>
                    <a:gd name="T11" fmla="*/ 10 h 12"/>
                    <a:gd name="T12" fmla="*/ 10 w 12"/>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0" y="6"/>
                      </a:moveTo>
                      <a:cubicBezTo>
                        <a:pt x="6" y="2"/>
                        <a:pt x="6" y="2"/>
                        <a:pt x="6" y="2"/>
                      </a:cubicBezTo>
                      <a:cubicBezTo>
                        <a:pt x="5" y="0"/>
                        <a:pt x="3" y="0"/>
                        <a:pt x="2" y="2"/>
                      </a:cubicBezTo>
                      <a:cubicBezTo>
                        <a:pt x="0" y="3"/>
                        <a:pt x="0" y="5"/>
                        <a:pt x="2" y="6"/>
                      </a:cubicBezTo>
                      <a:cubicBezTo>
                        <a:pt x="6" y="10"/>
                        <a:pt x="6" y="10"/>
                        <a:pt x="6" y="10"/>
                      </a:cubicBezTo>
                      <a:cubicBezTo>
                        <a:pt x="7" y="12"/>
                        <a:pt x="9" y="12"/>
                        <a:pt x="10" y="10"/>
                      </a:cubicBezTo>
                      <a:cubicBezTo>
                        <a:pt x="12" y="9"/>
                        <a:pt x="12" y="7"/>
                        <a:pt x="10" y="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E7E6E6">
                        <a:lumMod val="10000"/>
                      </a:srgbClr>
                    </a:solidFill>
                    <a:effectLst/>
                    <a:uLnTx/>
                    <a:uFillTx/>
                    <a:latin typeface="Open Sans" panose="020B0606030504020204" pitchFamily="34" charset="0"/>
                    <a:ea typeface="微软雅黑 Light" panose="020B0502040204020203" charset="-122"/>
                    <a:cs typeface="Open Sans" panose="020B0606030504020204" pitchFamily="34" charset="0"/>
                  </a:endParaRPr>
                </a:p>
              </p:txBody>
            </p:sp>
            <p:sp>
              <p:nvSpPr>
                <p:cNvPr id="22" name="Freeform 11"/>
                <p:cNvSpPr/>
                <p:nvPr/>
              </p:nvSpPr>
              <p:spPr bwMode="auto">
                <a:xfrm>
                  <a:off x="1725613" y="5846763"/>
                  <a:ext cx="33337" cy="15875"/>
                </a:xfrm>
                <a:custGeom>
                  <a:avLst/>
                  <a:gdLst>
                    <a:gd name="T0" fmla="*/ 9 w 12"/>
                    <a:gd name="T1" fmla="*/ 0 h 6"/>
                    <a:gd name="T2" fmla="*/ 3 w 12"/>
                    <a:gd name="T3" fmla="*/ 0 h 6"/>
                    <a:gd name="T4" fmla="*/ 0 w 12"/>
                    <a:gd name="T5" fmla="*/ 3 h 6"/>
                    <a:gd name="T6" fmla="*/ 3 w 12"/>
                    <a:gd name="T7" fmla="*/ 6 h 6"/>
                    <a:gd name="T8" fmla="*/ 9 w 12"/>
                    <a:gd name="T9" fmla="*/ 6 h 6"/>
                    <a:gd name="T10" fmla="*/ 12 w 12"/>
                    <a:gd name="T11" fmla="*/ 3 h 6"/>
                    <a:gd name="T12" fmla="*/ 9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9" y="0"/>
                      </a:moveTo>
                      <a:cubicBezTo>
                        <a:pt x="3" y="0"/>
                        <a:pt x="3" y="0"/>
                        <a:pt x="3" y="0"/>
                      </a:cubicBezTo>
                      <a:cubicBezTo>
                        <a:pt x="1" y="0"/>
                        <a:pt x="0" y="1"/>
                        <a:pt x="0" y="3"/>
                      </a:cubicBezTo>
                      <a:cubicBezTo>
                        <a:pt x="0" y="5"/>
                        <a:pt x="1" y="6"/>
                        <a:pt x="3" y="6"/>
                      </a:cubicBezTo>
                      <a:cubicBezTo>
                        <a:pt x="9" y="6"/>
                        <a:pt x="9" y="6"/>
                        <a:pt x="9" y="6"/>
                      </a:cubicBezTo>
                      <a:cubicBezTo>
                        <a:pt x="11" y="6"/>
                        <a:pt x="12" y="5"/>
                        <a:pt x="12" y="3"/>
                      </a:cubicBezTo>
                      <a:cubicBezTo>
                        <a:pt x="12" y="1"/>
                        <a:pt x="11" y="0"/>
                        <a:pt x="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E7E6E6">
                        <a:lumMod val="10000"/>
                      </a:srgbClr>
                    </a:solidFill>
                    <a:effectLst/>
                    <a:uLnTx/>
                    <a:uFillTx/>
                    <a:latin typeface="Open Sans" panose="020B0606030504020204" pitchFamily="34" charset="0"/>
                    <a:ea typeface="微软雅黑 Light" panose="020B0502040204020203" charset="-122"/>
                    <a:cs typeface="Open Sans" panose="020B0606030504020204" pitchFamily="34" charset="0"/>
                  </a:endParaRPr>
                </a:p>
              </p:txBody>
            </p:sp>
            <p:sp>
              <p:nvSpPr>
                <p:cNvPr id="23" name="Freeform 12"/>
                <p:cNvSpPr/>
                <p:nvPr/>
              </p:nvSpPr>
              <p:spPr bwMode="auto">
                <a:xfrm>
                  <a:off x="1960563" y="5862638"/>
                  <a:ext cx="33337" cy="15875"/>
                </a:xfrm>
                <a:custGeom>
                  <a:avLst/>
                  <a:gdLst>
                    <a:gd name="T0" fmla="*/ 9 w 12"/>
                    <a:gd name="T1" fmla="*/ 0 h 6"/>
                    <a:gd name="T2" fmla="*/ 3 w 12"/>
                    <a:gd name="T3" fmla="*/ 0 h 6"/>
                    <a:gd name="T4" fmla="*/ 0 w 12"/>
                    <a:gd name="T5" fmla="*/ 3 h 6"/>
                    <a:gd name="T6" fmla="*/ 3 w 12"/>
                    <a:gd name="T7" fmla="*/ 6 h 6"/>
                    <a:gd name="T8" fmla="*/ 9 w 12"/>
                    <a:gd name="T9" fmla="*/ 6 h 6"/>
                    <a:gd name="T10" fmla="*/ 12 w 12"/>
                    <a:gd name="T11" fmla="*/ 3 h 6"/>
                    <a:gd name="T12" fmla="*/ 9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9" y="0"/>
                      </a:moveTo>
                      <a:cubicBezTo>
                        <a:pt x="3" y="0"/>
                        <a:pt x="3" y="0"/>
                        <a:pt x="3" y="0"/>
                      </a:cubicBezTo>
                      <a:cubicBezTo>
                        <a:pt x="1" y="0"/>
                        <a:pt x="0" y="1"/>
                        <a:pt x="0" y="3"/>
                      </a:cubicBezTo>
                      <a:cubicBezTo>
                        <a:pt x="0" y="5"/>
                        <a:pt x="1" y="6"/>
                        <a:pt x="3" y="6"/>
                      </a:cubicBezTo>
                      <a:cubicBezTo>
                        <a:pt x="9" y="6"/>
                        <a:pt x="9" y="6"/>
                        <a:pt x="9" y="6"/>
                      </a:cubicBezTo>
                      <a:cubicBezTo>
                        <a:pt x="11" y="6"/>
                        <a:pt x="12" y="5"/>
                        <a:pt x="12" y="3"/>
                      </a:cubicBezTo>
                      <a:cubicBezTo>
                        <a:pt x="12" y="1"/>
                        <a:pt x="11" y="0"/>
                        <a:pt x="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E7E6E6">
                        <a:lumMod val="10000"/>
                      </a:srgbClr>
                    </a:solidFill>
                    <a:effectLst/>
                    <a:uLnTx/>
                    <a:uFillTx/>
                    <a:latin typeface="Open Sans" panose="020B0606030504020204" pitchFamily="34" charset="0"/>
                    <a:ea typeface="微软雅黑 Light" panose="020B0502040204020203" charset="-122"/>
                    <a:cs typeface="Open Sans" panose="020B0606030504020204" pitchFamily="34" charset="0"/>
                  </a:endParaRPr>
                </a:p>
              </p:txBody>
            </p:sp>
            <p:sp>
              <p:nvSpPr>
                <p:cNvPr id="24" name="Freeform 13"/>
                <p:cNvSpPr/>
                <p:nvPr/>
              </p:nvSpPr>
              <p:spPr bwMode="auto">
                <a:xfrm>
                  <a:off x="1933575" y="5770563"/>
                  <a:ext cx="30162" cy="30162"/>
                </a:xfrm>
                <a:custGeom>
                  <a:avLst/>
                  <a:gdLst>
                    <a:gd name="T0" fmla="*/ 10 w 11"/>
                    <a:gd name="T1" fmla="*/ 1 h 11"/>
                    <a:gd name="T2" fmla="*/ 5 w 11"/>
                    <a:gd name="T3" fmla="*/ 1 h 11"/>
                    <a:gd name="T4" fmla="*/ 1 w 11"/>
                    <a:gd name="T5" fmla="*/ 5 h 11"/>
                    <a:gd name="T6" fmla="*/ 1 w 11"/>
                    <a:gd name="T7" fmla="*/ 10 h 11"/>
                    <a:gd name="T8" fmla="*/ 5 w 11"/>
                    <a:gd name="T9" fmla="*/ 10 h 11"/>
                    <a:gd name="T10" fmla="*/ 10 w 11"/>
                    <a:gd name="T11" fmla="*/ 5 h 11"/>
                    <a:gd name="T12" fmla="*/ 10 w 11"/>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10" y="1"/>
                      </a:moveTo>
                      <a:cubicBezTo>
                        <a:pt x="9" y="0"/>
                        <a:pt x="7" y="0"/>
                        <a:pt x="5" y="1"/>
                      </a:cubicBezTo>
                      <a:cubicBezTo>
                        <a:pt x="1" y="5"/>
                        <a:pt x="1" y="5"/>
                        <a:pt x="1" y="5"/>
                      </a:cubicBezTo>
                      <a:cubicBezTo>
                        <a:pt x="0" y="7"/>
                        <a:pt x="0" y="9"/>
                        <a:pt x="1" y="10"/>
                      </a:cubicBezTo>
                      <a:cubicBezTo>
                        <a:pt x="2" y="11"/>
                        <a:pt x="4" y="11"/>
                        <a:pt x="5" y="10"/>
                      </a:cubicBezTo>
                      <a:cubicBezTo>
                        <a:pt x="10" y="5"/>
                        <a:pt x="10" y="5"/>
                        <a:pt x="10" y="5"/>
                      </a:cubicBezTo>
                      <a:cubicBezTo>
                        <a:pt x="11" y="4"/>
                        <a:pt x="11" y="2"/>
                        <a:pt x="10" y="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E7E6E6">
                        <a:lumMod val="10000"/>
                      </a:srgbClr>
                    </a:solidFill>
                    <a:effectLst/>
                    <a:uLnTx/>
                    <a:uFillTx/>
                    <a:latin typeface="Open Sans" panose="020B0606030504020204" pitchFamily="34" charset="0"/>
                    <a:ea typeface="微软雅黑 Light" panose="020B0502040204020203" charset="-122"/>
                    <a:cs typeface="Open Sans" panose="020B0606030504020204" pitchFamily="34" charset="0"/>
                  </a:endParaRPr>
                </a:p>
              </p:txBody>
            </p:sp>
            <p:sp>
              <p:nvSpPr>
                <p:cNvPr id="25" name="Freeform 14"/>
                <p:cNvSpPr/>
                <p:nvPr/>
              </p:nvSpPr>
              <p:spPr bwMode="auto">
                <a:xfrm>
                  <a:off x="1860550" y="5727700"/>
                  <a:ext cx="17462" cy="34925"/>
                </a:xfrm>
                <a:custGeom>
                  <a:avLst/>
                  <a:gdLst>
                    <a:gd name="T0" fmla="*/ 3 w 6"/>
                    <a:gd name="T1" fmla="*/ 13 h 13"/>
                    <a:gd name="T2" fmla="*/ 5 w 6"/>
                    <a:gd name="T3" fmla="*/ 12 h 13"/>
                    <a:gd name="T4" fmla="*/ 6 w 6"/>
                    <a:gd name="T5" fmla="*/ 10 h 13"/>
                    <a:gd name="T6" fmla="*/ 6 w 6"/>
                    <a:gd name="T7" fmla="*/ 3 h 13"/>
                    <a:gd name="T8" fmla="*/ 3 w 6"/>
                    <a:gd name="T9" fmla="*/ 0 h 13"/>
                    <a:gd name="T10" fmla="*/ 0 w 6"/>
                    <a:gd name="T11" fmla="*/ 2 h 13"/>
                    <a:gd name="T12" fmla="*/ 0 w 6"/>
                    <a:gd name="T13" fmla="*/ 3 h 13"/>
                    <a:gd name="T14" fmla="*/ 0 w 6"/>
                    <a:gd name="T15" fmla="*/ 10 h 13"/>
                    <a:gd name="T16" fmla="*/ 3 w 6"/>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3">
                      <a:moveTo>
                        <a:pt x="3" y="13"/>
                      </a:moveTo>
                      <a:cubicBezTo>
                        <a:pt x="3" y="13"/>
                        <a:pt x="4" y="12"/>
                        <a:pt x="5" y="12"/>
                      </a:cubicBezTo>
                      <a:cubicBezTo>
                        <a:pt x="5" y="11"/>
                        <a:pt x="6" y="11"/>
                        <a:pt x="6" y="10"/>
                      </a:cubicBezTo>
                      <a:cubicBezTo>
                        <a:pt x="6" y="3"/>
                        <a:pt x="6" y="3"/>
                        <a:pt x="6" y="3"/>
                      </a:cubicBezTo>
                      <a:cubicBezTo>
                        <a:pt x="6" y="2"/>
                        <a:pt x="4" y="0"/>
                        <a:pt x="3" y="0"/>
                      </a:cubicBezTo>
                      <a:cubicBezTo>
                        <a:pt x="1" y="0"/>
                        <a:pt x="0" y="1"/>
                        <a:pt x="0" y="2"/>
                      </a:cubicBezTo>
                      <a:cubicBezTo>
                        <a:pt x="0" y="3"/>
                        <a:pt x="0" y="3"/>
                        <a:pt x="0" y="3"/>
                      </a:cubicBezTo>
                      <a:cubicBezTo>
                        <a:pt x="0" y="10"/>
                        <a:pt x="0" y="10"/>
                        <a:pt x="0" y="10"/>
                      </a:cubicBezTo>
                      <a:cubicBezTo>
                        <a:pt x="0" y="11"/>
                        <a:pt x="1" y="13"/>
                        <a:pt x="3" y="1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E7E6E6">
                        <a:lumMod val="10000"/>
                      </a:srgbClr>
                    </a:solidFill>
                    <a:effectLst/>
                    <a:uLnTx/>
                    <a:uFillTx/>
                    <a:latin typeface="Open Sans" panose="020B0606030504020204" pitchFamily="34" charset="0"/>
                    <a:ea typeface="微软雅黑 Light" panose="020B0502040204020203" charset="-122"/>
                    <a:cs typeface="Open Sans" panose="020B0606030504020204" pitchFamily="34" charset="0"/>
                  </a:endParaRPr>
                </a:p>
              </p:txBody>
            </p:sp>
            <p:sp>
              <p:nvSpPr>
                <p:cNvPr id="26" name="Freeform 15"/>
                <p:cNvSpPr/>
                <p:nvPr/>
              </p:nvSpPr>
              <p:spPr bwMode="auto">
                <a:xfrm>
                  <a:off x="1793875" y="5794375"/>
                  <a:ext cx="131762" cy="152400"/>
                </a:xfrm>
                <a:custGeom>
                  <a:avLst/>
                  <a:gdLst>
                    <a:gd name="T0" fmla="*/ 25 w 49"/>
                    <a:gd name="T1" fmla="*/ 0 h 56"/>
                    <a:gd name="T2" fmla="*/ 0 w 49"/>
                    <a:gd name="T3" fmla="*/ 25 h 56"/>
                    <a:gd name="T4" fmla="*/ 12 w 49"/>
                    <a:gd name="T5" fmla="*/ 46 h 56"/>
                    <a:gd name="T6" fmla="*/ 12 w 49"/>
                    <a:gd name="T7" fmla="*/ 56 h 56"/>
                    <a:gd name="T8" fmla="*/ 37 w 49"/>
                    <a:gd name="T9" fmla="*/ 56 h 56"/>
                    <a:gd name="T10" fmla="*/ 37 w 49"/>
                    <a:gd name="T11" fmla="*/ 46 h 56"/>
                    <a:gd name="T12" fmla="*/ 49 w 49"/>
                    <a:gd name="T13" fmla="*/ 25 h 56"/>
                    <a:gd name="T14" fmla="*/ 25 w 49"/>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56">
                      <a:moveTo>
                        <a:pt x="25" y="0"/>
                      </a:moveTo>
                      <a:cubicBezTo>
                        <a:pt x="11" y="0"/>
                        <a:pt x="0" y="11"/>
                        <a:pt x="0" y="25"/>
                      </a:cubicBezTo>
                      <a:cubicBezTo>
                        <a:pt x="0" y="34"/>
                        <a:pt x="5" y="42"/>
                        <a:pt x="12" y="46"/>
                      </a:cubicBezTo>
                      <a:cubicBezTo>
                        <a:pt x="12" y="56"/>
                        <a:pt x="12" y="56"/>
                        <a:pt x="12" y="56"/>
                      </a:cubicBezTo>
                      <a:cubicBezTo>
                        <a:pt x="37" y="56"/>
                        <a:pt x="37" y="56"/>
                        <a:pt x="37" y="56"/>
                      </a:cubicBezTo>
                      <a:cubicBezTo>
                        <a:pt x="37" y="46"/>
                        <a:pt x="37" y="46"/>
                        <a:pt x="37" y="46"/>
                      </a:cubicBezTo>
                      <a:cubicBezTo>
                        <a:pt x="44" y="42"/>
                        <a:pt x="49" y="34"/>
                        <a:pt x="49" y="25"/>
                      </a:cubicBezTo>
                      <a:cubicBezTo>
                        <a:pt x="49" y="11"/>
                        <a:pt x="38" y="0"/>
                        <a:pt x="25"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E7E6E6">
                        <a:lumMod val="10000"/>
                      </a:srgbClr>
                    </a:solidFill>
                    <a:effectLst/>
                    <a:uLnTx/>
                    <a:uFillTx/>
                    <a:latin typeface="Open Sans" panose="020B0606030504020204" pitchFamily="34" charset="0"/>
                    <a:ea typeface="微软雅黑 Light" panose="020B0502040204020203" charset="-122"/>
                    <a:cs typeface="Open Sans" panose="020B0606030504020204" pitchFamily="34" charset="0"/>
                  </a:endParaRPr>
                </a:p>
              </p:txBody>
            </p:sp>
            <p:sp>
              <p:nvSpPr>
                <p:cNvPr id="27" name="Freeform 16"/>
                <p:cNvSpPr/>
                <p:nvPr/>
              </p:nvSpPr>
              <p:spPr bwMode="auto">
                <a:xfrm>
                  <a:off x="1825625" y="5962650"/>
                  <a:ext cx="68262" cy="34925"/>
                </a:xfrm>
                <a:custGeom>
                  <a:avLst/>
                  <a:gdLst>
                    <a:gd name="T0" fmla="*/ 0 w 25"/>
                    <a:gd name="T1" fmla="*/ 6 h 13"/>
                    <a:gd name="T2" fmla="*/ 7 w 25"/>
                    <a:gd name="T3" fmla="*/ 6 h 13"/>
                    <a:gd name="T4" fmla="*/ 6 w 25"/>
                    <a:gd name="T5" fmla="*/ 7 h 13"/>
                    <a:gd name="T6" fmla="*/ 13 w 25"/>
                    <a:gd name="T7" fmla="*/ 13 h 13"/>
                    <a:gd name="T8" fmla="*/ 19 w 25"/>
                    <a:gd name="T9" fmla="*/ 7 h 13"/>
                    <a:gd name="T10" fmla="*/ 19 w 25"/>
                    <a:gd name="T11" fmla="*/ 6 h 13"/>
                    <a:gd name="T12" fmla="*/ 25 w 25"/>
                    <a:gd name="T13" fmla="*/ 6 h 13"/>
                    <a:gd name="T14" fmla="*/ 25 w 25"/>
                    <a:gd name="T15" fmla="*/ 0 h 13"/>
                    <a:gd name="T16" fmla="*/ 0 w 25"/>
                    <a:gd name="T17" fmla="*/ 0 h 13"/>
                    <a:gd name="T18" fmla="*/ 0 w 25"/>
                    <a:gd name="T19"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3">
                      <a:moveTo>
                        <a:pt x="0" y="6"/>
                      </a:moveTo>
                      <a:cubicBezTo>
                        <a:pt x="7" y="6"/>
                        <a:pt x="7" y="6"/>
                        <a:pt x="7" y="6"/>
                      </a:cubicBezTo>
                      <a:cubicBezTo>
                        <a:pt x="6" y="7"/>
                        <a:pt x="6" y="7"/>
                        <a:pt x="6" y="7"/>
                      </a:cubicBezTo>
                      <a:cubicBezTo>
                        <a:pt x="6" y="10"/>
                        <a:pt x="9" y="13"/>
                        <a:pt x="13" y="13"/>
                      </a:cubicBezTo>
                      <a:cubicBezTo>
                        <a:pt x="16" y="13"/>
                        <a:pt x="19" y="10"/>
                        <a:pt x="19" y="7"/>
                      </a:cubicBezTo>
                      <a:cubicBezTo>
                        <a:pt x="19" y="6"/>
                        <a:pt x="19" y="6"/>
                        <a:pt x="19" y="6"/>
                      </a:cubicBezTo>
                      <a:cubicBezTo>
                        <a:pt x="25" y="6"/>
                        <a:pt x="25" y="6"/>
                        <a:pt x="25" y="6"/>
                      </a:cubicBezTo>
                      <a:cubicBezTo>
                        <a:pt x="25" y="0"/>
                        <a:pt x="25" y="0"/>
                        <a:pt x="25" y="0"/>
                      </a:cubicBezTo>
                      <a:cubicBezTo>
                        <a:pt x="0" y="0"/>
                        <a:pt x="0" y="0"/>
                        <a:pt x="0" y="0"/>
                      </a:cubicBezTo>
                      <a:lnTo>
                        <a:pt x="0" y="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E7E6E6">
                        <a:lumMod val="10000"/>
                      </a:srgbClr>
                    </a:solidFill>
                    <a:effectLst/>
                    <a:uLnTx/>
                    <a:uFillTx/>
                    <a:latin typeface="Open Sans" panose="020B0606030504020204" pitchFamily="34" charset="0"/>
                    <a:ea typeface="微软雅黑 Light" panose="020B0502040204020203" charset="-122"/>
                    <a:cs typeface="Open Sans" panose="020B0606030504020204" pitchFamily="34" charset="0"/>
                  </a:endParaRPr>
                </a:p>
              </p:txBody>
            </p:sp>
          </p:grpSp>
        </p:grpSp>
      </p:grpSp>
      <p:grpSp>
        <p:nvGrpSpPr>
          <p:cNvPr id="62" name="组合 61"/>
          <p:cNvGrpSpPr/>
          <p:nvPr/>
        </p:nvGrpSpPr>
        <p:grpSpPr>
          <a:xfrm>
            <a:off x="1061139" y="1063335"/>
            <a:ext cx="3055725" cy="1700097"/>
            <a:chOff x="3541213" y="505550"/>
            <a:chExt cx="3055725" cy="1700097"/>
          </a:xfrm>
        </p:grpSpPr>
        <p:sp>
          <p:nvSpPr>
            <p:cNvPr id="63" name="矩形 62"/>
            <p:cNvSpPr/>
            <p:nvPr/>
          </p:nvSpPr>
          <p:spPr>
            <a:xfrm>
              <a:off x="3541213" y="1894497"/>
              <a:ext cx="2344057" cy="311150"/>
            </a:xfrm>
            <a:prstGeom prst="rect">
              <a:avLst/>
            </a:prstGeom>
          </p:spPr>
          <p:txBody>
            <a:bodyPr wrap="square">
              <a:spAutoFit/>
            </a:bodyPr>
            <a:lstStyle/>
            <a:p>
              <a:pPr marL="0" marR="0" lvl="0" indent="0" algn="r" defTabSz="914400" rtl="0" eaLnBrk="1" fontAlgn="auto" latinLnBrk="0" hangingPunct="1">
                <a:lnSpc>
                  <a:spcPct val="130000"/>
                </a:lnSpc>
                <a:spcBef>
                  <a:spcPts val="0"/>
                </a:spcBef>
                <a:spcAft>
                  <a:spcPts val="0"/>
                </a:spcAft>
                <a:buClrTx/>
                <a:buSzTx/>
                <a:buFontTx/>
                <a:buNone/>
                <a:defRPr/>
              </a:pPr>
              <a:endParaRPr kumimoji="0" lang="zh-CN" sz="1100" b="0" i="0" u="none" strike="noStrike" kern="1200" cap="none" spc="0" normalizeH="0" baseline="0" noProof="0" dirty="0">
                <a:ln>
                  <a:noFill/>
                </a:ln>
                <a:solidFill>
                  <a:srgbClr val="E7E6E6">
                    <a:lumMod val="10000"/>
                  </a:srgbClr>
                </a:solidFill>
                <a:effectLst/>
                <a:uLnTx/>
                <a:uFillTx/>
                <a:latin typeface="微软雅黑 Light" panose="020B0502040204020203" charset="-122"/>
                <a:ea typeface="微软雅黑 Light" panose="020B0502040204020203" charset="-122"/>
                <a:cs typeface="+mn-cs"/>
              </a:endParaRPr>
            </a:p>
          </p:txBody>
        </p:sp>
        <p:sp>
          <p:nvSpPr>
            <p:cNvPr id="64" name="矩形 63"/>
            <p:cNvSpPr/>
            <p:nvPr/>
          </p:nvSpPr>
          <p:spPr>
            <a:xfrm>
              <a:off x="4252881" y="505550"/>
              <a:ext cx="2344057" cy="368300"/>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endParaRPr kumimoji="0" lang="en-US" altLang="zh-CN" sz="1800" b="0" i="0" u="none" strike="noStrike" kern="1200" cap="none" spc="0" normalizeH="0" baseline="0" noProof="0" dirty="0">
                <a:ln>
                  <a:noFill/>
                </a:ln>
                <a:solidFill>
                  <a:srgbClr val="E7E6E6">
                    <a:lumMod val="10000"/>
                  </a:srgbClr>
                </a:solidFill>
                <a:effectLst/>
                <a:uLnTx/>
                <a:uFillTx/>
                <a:latin typeface="微软雅黑" panose="020B0503020204020204" charset="-122"/>
                <a:ea typeface="微软雅黑" panose="020B0503020204020204" charset="-122"/>
                <a:cs typeface="Segoe UI" panose="020B0502040204020203" pitchFamily="34" charset="0"/>
              </a:endParaRPr>
            </a:p>
          </p:txBody>
        </p:sp>
      </p:grpSp>
      <p:grpSp>
        <p:nvGrpSpPr>
          <p:cNvPr id="65" name="组合 64"/>
          <p:cNvGrpSpPr/>
          <p:nvPr/>
        </p:nvGrpSpPr>
        <p:grpSpPr>
          <a:xfrm>
            <a:off x="3666145" y="1063264"/>
            <a:ext cx="7628255" cy="4852035"/>
            <a:chOff x="5560346" y="-2049690"/>
            <a:chExt cx="7628255" cy="4852035"/>
          </a:xfrm>
        </p:grpSpPr>
        <p:sp>
          <p:nvSpPr>
            <p:cNvPr id="66" name="矩形 65"/>
            <p:cNvSpPr/>
            <p:nvPr/>
          </p:nvSpPr>
          <p:spPr>
            <a:xfrm>
              <a:off x="5560346" y="-2049690"/>
              <a:ext cx="7628255" cy="4852035"/>
            </a:xfrm>
            <a:prstGeom prst="rect">
              <a:avLst/>
            </a:prstGeom>
          </p:spPr>
          <p:txBody>
            <a:bodyPr wrap="square">
              <a:no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b="0" i="0" u="none" strike="noStrike" kern="1200" cap="none" spc="0" normalizeH="0" baseline="0" noProof="0" dirty="0" smtClean="0">
                  <a:ln>
                    <a:noFill/>
                  </a:ln>
                  <a:solidFill>
                    <a:srgbClr val="E7E6E6">
                      <a:lumMod val="10000"/>
                    </a:srgbClr>
                  </a:solidFill>
                  <a:effectLst/>
                  <a:uLnTx/>
                  <a:uFillTx/>
                  <a:latin typeface="微软雅黑 Light" panose="020B0502040204020203" charset="-122"/>
                  <a:ea typeface="微软雅黑 Light" panose="020B0502040204020203" charset="-122"/>
                  <a:cs typeface="+mn-cs"/>
                </a:rPr>
                <a:t>                                           高速公路收入</a:t>
              </a:r>
              <a:endParaRPr kumimoji="0" lang="en-US" altLang="zh-CN" b="0" i="0" u="none" strike="noStrike" kern="1200" cap="none" spc="0" normalizeH="0" baseline="0" noProof="0" dirty="0" smtClean="0">
                <a:ln>
                  <a:noFill/>
                </a:ln>
                <a:solidFill>
                  <a:srgbClr val="E7E6E6">
                    <a:lumMod val="10000"/>
                  </a:srgbClr>
                </a:solidFill>
                <a:effectLst/>
                <a:uLnTx/>
                <a:uFillTx/>
                <a:latin typeface="微软雅黑 Light" panose="020B0502040204020203" charset="-122"/>
                <a:ea typeface="微软雅黑 Light" panose="020B0502040204020203"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lang="en-US" altLang="zh-CN" sz="2400" dirty="0" smtClean="0">
                  <a:solidFill>
                    <a:srgbClr val="E7E6E6">
                      <a:lumMod val="10000"/>
                    </a:srgbClr>
                  </a:solidFill>
                  <a:latin typeface="微软雅黑 Light" panose="020B0502040204020203" charset="-122"/>
                  <a:ea typeface="微软雅黑 Light" panose="020B0502040204020203" charset="-122"/>
                </a:rPr>
                <a:t>1</a:t>
              </a:r>
              <a:r>
                <a:rPr lang="zh-CN" altLang="en-US" sz="2400" dirty="0" smtClean="0">
                  <a:solidFill>
                    <a:srgbClr val="E7E6E6">
                      <a:lumMod val="10000"/>
                    </a:srgbClr>
                  </a:solidFill>
                  <a:latin typeface="微软雅黑 Light" panose="020B0502040204020203" charset="-122"/>
                  <a:ea typeface="微软雅黑 Light" panose="020B0502040204020203" charset="-122"/>
                </a:rPr>
                <a:t>、实收收入：主要只我司</a:t>
              </a:r>
              <a:r>
                <a:rPr lang="en-US" altLang="zh-CN" sz="2400" dirty="0" smtClean="0">
                  <a:solidFill>
                    <a:srgbClr val="E7E6E6">
                      <a:lumMod val="10000"/>
                    </a:srgbClr>
                  </a:solidFill>
                  <a:latin typeface="微软雅黑 Light" panose="020B0502040204020203" charset="-122"/>
                  <a:ea typeface="微软雅黑 Light" panose="020B0502040204020203" charset="-122"/>
                </a:rPr>
                <a:t>ETC</a:t>
              </a:r>
              <a:r>
                <a:rPr lang="zh-CN" altLang="en-US" sz="2400" dirty="0" smtClean="0">
                  <a:solidFill>
                    <a:srgbClr val="E7E6E6">
                      <a:lumMod val="10000"/>
                    </a:srgbClr>
                  </a:solidFill>
                  <a:latin typeface="微软雅黑 Light" panose="020B0502040204020203" charset="-122"/>
                  <a:ea typeface="微软雅黑 Light" panose="020B0502040204020203" charset="-122"/>
                </a:rPr>
                <a:t>、</a:t>
              </a:r>
              <a:r>
                <a:rPr lang="en-US" altLang="zh-CN" sz="2400" dirty="0" smtClean="0">
                  <a:solidFill>
                    <a:srgbClr val="E7E6E6">
                      <a:lumMod val="10000"/>
                    </a:srgbClr>
                  </a:solidFill>
                  <a:latin typeface="微软雅黑 Light" panose="020B0502040204020203" charset="-122"/>
                  <a:ea typeface="微软雅黑 Light" panose="020B0502040204020203" charset="-122"/>
                </a:rPr>
                <a:t>MTC</a:t>
              </a:r>
              <a:r>
                <a:rPr lang="zh-CN" altLang="en-US" sz="2400" dirty="0" smtClean="0">
                  <a:solidFill>
                    <a:srgbClr val="E7E6E6">
                      <a:lumMod val="10000"/>
                    </a:srgbClr>
                  </a:solidFill>
                  <a:latin typeface="微软雅黑 Light" panose="020B0502040204020203" charset="-122"/>
                  <a:ea typeface="微软雅黑 Light" panose="020B0502040204020203" charset="-122"/>
                </a:rPr>
                <a:t>的收入，其中包括移动支付、现金收入。</a:t>
              </a:r>
              <a:endParaRPr lang="en-US" altLang="zh-CN" sz="2400" dirty="0" smtClean="0">
                <a:solidFill>
                  <a:srgbClr val="E7E6E6">
                    <a:lumMod val="10000"/>
                  </a:srgbClr>
                </a:solidFill>
                <a:latin typeface="微软雅黑 Light" panose="020B0502040204020203" charset="-122"/>
                <a:ea typeface="微软雅黑 Light" panose="020B0502040204020203" charset="-122"/>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en-US" altLang="zh-CN" sz="2400" b="0" i="0" u="none" strike="noStrike" kern="1200" cap="none" spc="0" normalizeH="0" baseline="0" noProof="0" dirty="0" smtClean="0">
                  <a:ln>
                    <a:noFill/>
                  </a:ln>
                  <a:solidFill>
                    <a:srgbClr val="E7E6E6">
                      <a:lumMod val="10000"/>
                    </a:srgbClr>
                  </a:solidFill>
                  <a:effectLst/>
                  <a:uLnTx/>
                  <a:uFillTx/>
                  <a:latin typeface="微软雅黑 Light" panose="020B0502040204020203" charset="-122"/>
                  <a:ea typeface="微软雅黑 Light" panose="020B0502040204020203" charset="-122"/>
                </a:rPr>
                <a:t>2</a:t>
              </a:r>
              <a:r>
                <a:rPr kumimoji="0" lang="zh-CN" altLang="en-US" sz="2400" b="0" i="0" u="none" strike="noStrike" kern="1200" cap="none" spc="0" normalizeH="0" baseline="0" noProof="0" dirty="0" smtClean="0">
                  <a:ln>
                    <a:noFill/>
                  </a:ln>
                  <a:solidFill>
                    <a:srgbClr val="E7E6E6">
                      <a:lumMod val="10000"/>
                    </a:srgbClr>
                  </a:solidFill>
                  <a:effectLst/>
                  <a:uLnTx/>
                  <a:uFillTx/>
                  <a:latin typeface="微软雅黑 Light" panose="020B0502040204020203" charset="-122"/>
                  <a:ea typeface="微软雅黑 Light" panose="020B0502040204020203" charset="-122"/>
                </a:rPr>
                <a:t>、清分收入：由全省高速公路经营者集体委托四川智能交通系统有限责任公司，承担全省车辆通行费清分结算。智能公司按日对全省车辆通行费收入进行清分结算，一般情况下采用</a:t>
              </a:r>
              <a:r>
                <a:rPr kumimoji="0" lang="en-US" altLang="zh-CN" sz="2400" b="0" i="0" u="none" strike="noStrike" kern="1200" cap="none" spc="0" normalizeH="0" baseline="0" noProof="0" dirty="0" smtClean="0">
                  <a:ln>
                    <a:noFill/>
                  </a:ln>
                  <a:solidFill>
                    <a:srgbClr val="E7E6E6">
                      <a:lumMod val="10000"/>
                    </a:srgbClr>
                  </a:solidFill>
                  <a:effectLst/>
                  <a:uLnTx/>
                  <a:uFillTx/>
                  <a:latin typeface="微软雅黑 Light" panose="020B0502040204020203" charset="-122"/>
                  <a:ea typeface="微软雅黑 Light" panose="020B0502040204020203" charset="-122"/>
                </a:rPr>
                <a:t>T+2</a:t>
              </a:r>
              <a:r>
                <a:rPr kumimoji="0" lang="zh-CN" altLang="en-US" sz="2400" b="0" i="0" u="none" strike="noStrike" kern="1200" cap="none" spc="0" normalizeH="0" baseline="0" noProof="0" dirty="0" smtClean="0">
                  <a:ln>
                    <a:noFill/>
                  </a:ln>
                  <a:solidFill>
                    <a:srgbClr val="E7E6E6">
                      <a:lumMod val="10000"/>
                    </a:srgbClr>
                  </a:solidFill>
                  <a:effectLst/>
                  <a:uLnTx/>
                  <a:uFillTx/>
                  <a:latin typeface="微软雅黑 Light" panose="020B0502040204020203" charset="-122"/>
                  <a:ea typeface="微软雅黑 Light" panose="020B0502040204020203" charset="-122"/>
                </a:rPr>
                <a:t>日（遇法定节假日顺延至节后第</a:t>
              </a:r>
              <a:r>
                <a:rPr kumimoji="0" lang="en-US" altLang="zh-CN" sz="2400" b="0" i="0" u="none" strike="noStrike" kern="1200" cap="none" spc="0" normalizeH="0" baseline="0" noProof="0" dirty="0" smtClean="0">
                  <a:ln>
                    <a:noFill/>
                  </a:ln>
                  <a:solidFill>
                    <a:srgbClr val="E7E6E6">
                      <a:lumMod val="10000"/>
                    </a:srgbClr>
                  </a:solidFill>
                  <a:effectLst/>
                  <a:uLnTx/>
                  <a:uFillTx/>
                  <a:latin typeface="微软雅黑 Light" panose="020B0502040204020203" charset="-122"/>
                  <a:ea typeface="微软雅黑 Light" panose="020B0502040204020203" charset="-122"/>
                </a:rPr>
                <a:t>2</a:t>
              </a:r>
              <a:r>
                <a:rPr kumimoji="0" lang="zh-CN" altLang="en-US" sz="2400" b="0" i="0" u="none" strike="noStrike" kern="1200" cap="none" spc="0" normalizeH="0" baseline="0" noProof="0" dirty="0" smtClean="0">
                  <a:ln>
                    <a:noFill/>
                  </a:ln>
                  <a:solidFill>
                    <a:srgbClr val="E7E6E6">
                      <a:lumMod val="10000"/>
                    </a:srgbClr>
                  </a:solidFill>
                  <a:effectLst/>
                  <a:uLnTx/>
                  <a:uFillTx/>
                  <a:latin typeface="微软雅黑 Light" panose="020B0502040204020203" charset="-122"/>
                  <a:ea typeface="微软雅黑 Light" panose="020B0502040204020203" charset="-122"/>
                </a:rPr>
                <a:t>个工作日），将资金全部归入智能公司推荐的清分结算专用账户。</a:t>
              </a:r>
              <a:endParaRPr kumimoji="0" lang="zh-CN" altLang="en-US" sz="2400" b="0" i="0" u="none" strike="noStrike" kern="1200" cap="none" spc="0" normalizeH="0" baseline="0" noProof="0" dirty="0">
                <a:ln>
                  <a:noFill/>
                </a:ln>
                <a:solidFill>
                  <a:srgbClr val="E7E6E6">
                    <a:lumMod val="10000"/>
                  </a:srgbClr>
                </a:solidFill>
                <a:effectLst/>
                <a:uLnTx/>
                <a:uFillTx/>
                <a:latin typeface="微软雅黑 Light" panose="020B0502040204020203" charset="-122"/>
                <a:ea typeface="微软雅黑 Light" panose="020B0502040204020203" charset="-122"/>
              </a:endParaRPr>
            </a:p>
          </p:txBody>
        </p:sp>
        <p:sp>
          <p:nvSpPr>
            <p:cNvPr id="67" name="矩形 66"/>
            <p:cNvSpPr/>
            <p:nvPr/>
          </p:nvSpPr>
          <p:spPr>
            <a:xfrm>
              <a:off x="5759736" y="-1467395"/>
              <a:ext cx="2344057" cy="368300"/>
            </a:xfrm>
            <a:prstGeom prst="rect">
              <a:avLst/>
            </a:prstGeom>
          </p:spPr>
          <p:txBody>
            <a:bodyPr wrap="square">
              <a:spAutoFit/>
            </a:bodyPr>
            <a:lstStyle/>
            <a:p>
              <a:pPr marL="0" marR="0" lvl="0" indent="0" algn="r" defTabSz="914400" rtl="0" eaLnBrk="1" fontAlgn="auto" latinLnBrk="0" hangingPunct="1">
                <a:lnSpc>
                  <a:spcPct val="100000"/>
                </a:lnSpc>
                <a:spcBef>
                  <a:spcPts val="600"/>
                </a:spcBef>
                <a:spcAft>
                  <a:spcPts val="0"/>
                </a:spcAft>
                <a:buClrTx/>
                <a:buSzTx/>
                <a:buFontTx/>
                <a:buNone/>
                <a:defRPr/>
              </a:pPr>
              <a:endParaRPr kumimoji="0" lang="en-US" altLang="zh-CN" sz="1800" b="0" i="0" u="none" strike="noStrike" kern="1200" cap="none" spc="0" normalizeH="0" baseline="0" noProof="0" dirty="0">
                <a:ln>
                  <a:noFill/>
                </a:ln>
                <a:solidFill>
                  <a:srgbClr val="E7E6E6">
                    <a:lumMod val="10000"/>
                  </a:srgbClr>
                </a:solidFill>
                <a:effectLst/>
                <a:uLnTx/>
                <a:uFillTx/>
                <a:latin typeface="微软雅黑" panose="020B0503020204020204" charset="-122"/>
                <a:ea typeface="微软雅黑" panose="020B0503020204020204" charset="-122"/>
                <a:cs typeface="Segoe UI" panose="020B0502040204020203" pitchFamily="34" charset="0"/>
              </a:endParaRPr>
            </a:p>
          </p:txBody>
        </p:sp>
      </p:grpSp>
      <p:sp>
        <p:nvSpPr>
          <p:cNvPr id="76" name="矩形 75"/>
          <p:cNvSpPr/>
          <p:nvPr/>
        </p:nvSpPr>
        <p:spPr>
          <a:xfrm>
            <a:off x="0" y="481330"/>
            <a:ext cx="12192000" cy="117475"/>
          </a:xfrm>
          <a:prstGeom prst="rect">
            <a:avLst/>
          </a:prstGeom>
          <a:solidFill>
            <a:srgbClr val="AF1F24">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182090"/>
              </a:solidFill>
              <a:effectLst/>
              <a:uLnTx/>
              <a:uFillTx/>
              <a:latin typeface="微软雅黑 Light" panose="020B0502040204020203" charset="-122"/>
              <a:ea typeface="微软雅黑 Light" panose="020B0502040204020203" charset="-122"/>
              <a:cs typeface="+mn-cs"/>
            </a:endParaRPr>
          </a:p>
        </p:txBody>
      </p:sp>
      <p:pic>
        <p:nvPicPr>
          <p:cNvPr id="1073742850" name="图片 1073742849" descr="WechatIMG2394"/>
          <p:cNvPicPr>
            <a:picLocks noChangeAspect="1"/>
          </p:cNvPicPr>
          <p:nvPr/>
        </p:nvPicPr>
        <p:blipFill>
          <a:blip r:embed="rId1"/>
          <a:stretch>
            <a:fillRect/>
          </a:stretch>
        </p:blipFill>
        <p:spPr>
          <a:xfrm>
            <a:off x="-317" y="23495"/>
            <a:ext cx="4641215" cy="57531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63" presetClass="path" presetSubtype="0" accel="50000" decel="50000" fill="hold" nodeType="withEffect">
                                  <p:stCondLst>
                                    <p:cond delay="500"/>
                                  </p:stCondLst>
                                  <p:childTnLst>
                                    <p:animMotion origin="layout" path="M 0.06406 -0.04167 L 2.08333E-7 7.40741E-7 " pathEditMode="relative" rAng="0" ptsTypes="AA">
                                      <p:cBhvr>
                                        <p:cTn id="9" dur="1000" fill="hold"/>
                                        <p:tgtEl>
                                          <p:spTgt spid="16"/>
                                        </p:tgtEl>
                                        <p:attrNameLst>
                                          <p:attrName>ppt_x</p:attrName>
                                          <p:attrName>ppt_y</p:attrName>
                                        </p:attrNameLst>
                                      </p:cBhvr>
                                      <p:rCtr x="-3203" y="2083"/>
                                    </p:animMotion>
                                  </p:childTnLst>
                                </p:cTn>
                              </p:par>
                              <p:par>
                                <p:cTn id="10" presetID="6" presetClass="emph" presetSubtype="0" accel="50000" decel="50000" fill="hold" nodeType="withEffect">
                                  <p:stCondLst>
                                    <p:cond delay="500"/>
                                  </p:stCondLst>
                                  <p:childTnLst>
                                    <p:animScale>
                                      <p:cBhvr>
                                        <p:cTn id="11" dur="1000" fill="hold"/>
                                        <p:tgtEl>
                                          <p:spTgt spid="16"/>
                                        </p:tgtEl>
                                      </p:cBhvr>
                                      <p:by x="150000" y="150000"/>
                                      <p:from x="120193" y="120193"/>
                                      <p:to x="100000" y="100000"/>
                                    </p:animScale>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par>
                                <p:cTn id="18" presetID="53" presetClass="entr" presetSubtype="16" fill="hold" nodeType="withEffect">
                                  <p:stCondLst>
                                    <p:cond delay="100"/>
                                  </p:stCondLst>
                                  <p:childTnLst>
                                    <p:set>
                                      <p:cBhvr>
                                        <p:cTn id="19" dur="1" fill="hold">
                                          <p:stCondLst>
                                            <p:cond delay="0"/>
                                          </p:stCondLst>
                                        </p:cTn>
                                        <p:tgtEl>
                                          <p:spTgt spid="65"/>
                                        </p:tgtEl>
                                        <p:attrNameLst>
                                          <p:attrName>style.visibility</p:attrName>
                                        </p:attrNameLst>
                                      </p:cBhvr>
                                      <p:to>
                                        <p:strVal val="visible"/>
                                      </p:to>
                                    </p:set>
                                    <p:anim calcmode="lin" valueType="num">
                                      <p:cBhvr>
                                        <p:cTn id="20" dur="500" fill="hold"/>
                                        <p:tgtEl>
                                          <p:spTgt spid="65"/>
                                        </p:tgtEl>
                                        <p:attrNameLst>
                                          <p:attrName>ppt_w</p:attrName>
                                        </p:attrNameLst>
                                      </p:cBhvr>
                                      <p:tavLst>
                                        <p:tav tm="0">
                                          <p:val>
                                            <p:fltVal val="0"/>
                                          </p:val>
                                        </p:tav>
                                        <p:tav tm="100000">
                                          <p:val>
                                            <p:strVal val="#ppt_w"/>
                                          </p:val>
                                        </p:tav>
                                      </p:tavLst>
                                    </p:anim>
                                    <p:anim calcmode="lin" valueType="num">
                                      <p:cBhvr>
                                        <p:cTn id="21" dur="500" fill="hold"/>
                                        <p:tgtEl>
                                          <p:spTgt spid="65"/>
                                        </p:tgtEl>
                                        <p:attrNameLst>
                                          <p:attrName>ppt_h</p:attrName>
                                        </p:attrNameLst>
                                      </p:cBhvr>
                                      <p:tavLst>
                                        <p:tav tm="0">
                                          <p:val>
                                            <p:fltVal val="0"/>
                                          </p:val>
                                        </p:tav>
                                        <p:tav tm="100000">
                                          <p:val>
                                            <p:strVal val="#ppt_h"/>
                                          </p:val>
                                        </p:tav>
                                      </p:tavLst>
                                    </p:anim>
                                    <p:animEffect transition="in" filter="fade">
                                      <p:cBhvr>
                                        <p:cTn id="2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组合 74"/>
          <p:cNvGrpSpPr/>
          <p:nvPr>
            <p:custDataLst>
              <p:tags r:id="rId1"/>
            </p:custDataLst>
          </p:nvPr>
        </p:nvGrpSpPr>
        <p:grpSpPr>
          <a:xfrm>
            <a:off x="2118823" y="2368410"/>
            <a:ext cx="2263681" cy="1693278"/>
            <a:chOff x="650068" y="2823493"/>
            <a:chExt cx="2263681" cy="1693278"/>
          </a:xfrm>
        </p:grpSpPr>
        <p:sp>
          <p:nvSpPr>
            <p:cNvPr id="76" name="六边形 75"/>
            <p:cNvSpPr/>
            <p:nvPr>
              <p:custDataLst>
                <p:tags r:id="rId2"/>
              </p:custDataLst>
            </p:nvPr>
          </p:nvSpPr>
          <p:spPr>
            <a:xfrm>
              <a:off x="650068" y="2823493"/>
              <a:ext cx="1858740" cy="1693278"/>
            </a:xfrm>
            <a:prstGeom prst="hexagon">
              <a:avLst/>
            </a:prstGeom>
            <a:noFill/>
            <a:ln w="19050">
              <a:solidFill>
                <a:srgbClr val="AF1F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77" name="任意多边形: 形状 76"/>
            <p:cNvSpPr/>
            <p:nvPr>
              <p:custDataLst>
                <p:tags r:id="rId3"/>
              </p:custDataLst>
            </p:nvPr>
          </p:nvSpPr>
          <p:spPr>
            <a:xfrm>
              <a:off x="2372348" y="3000099"/>
              <a:ext cx="541401" cy="1266876"/>
            </a:xfrm>
            <a:custGeom>
              <a:avLst/>
              <a:gdLst>
                <a:gd name="connsiteX0" fmla="*/ 1 w 541401"/>
                <a:gd name="connsiteY0" fmla="*/ 0 h 1266876"/>
                <a:gd name="connsiteX1" fmla="*/ 224683 w 541401"/>
                <a:gd name="connsiteY1" fmla="*/ 0 h 1266876"/>
                <a:gd name="connsiteX2" fmla="*/ 541401 w 541401"/>
                <a:gd name="connsiteY2" fmla="*/ 633437 h 1266876"/>
                <a:gd name="connsiteX3" fmla="*/ 224682 w 541401"/>
                <a:gd name="connsiteY3" fmla="*/ 1266876 h 1266876"/>
                <a:gd name="connsiteX4" fmla="*/ 0 w 541401"/>
                <a:gd name="connsiteY4" fmla="*/ 1266876 h 1266876"/>
                <a:gd name="connsiteX5" fmla="*/ 316719 w 541401"/>
                <a:gd name="connsiteY5" fmla="*/ 633437 h 126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401" h="1266876">
                  <a:moveTo>
                    <a:pt x="1" y="0"/>
                  </a:moveTo>
                  <a:lnTo>
                    <a:pt x="224683" y="0"/>
                  </a:lnTo>
                  <a:lnTo>
                    <a:pt x="541401" y="633437"/>
                  </a:lnTo>
                  <a:lnTo>
                    <a:pt x="224682" y="1266876"/>
                  </a:lnTo>
                  <a:lnTo>
                    <a:pt x="0" y="1266876"/>
                  </a:lnTo>
                  <a:lnTo>
                    <a:pt x="316719" y="633437"/>
                  </a:lnTo>
                  <a:close/>
                </a:path>
              </a:pathLst>
            </a:custGeom>
            <a:solidFill>
              <a:srgbClr val="AF1F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78" name="六边形 77"/>
            <p:cNvSpPr/>
            <p:nvPr>
              <p:custDataLst>
                <p:tags r:id="rId4"/>
              </p:custDataLst>
            </p:nvPr>
          </p:nvSpPr>
          <p:spPr>
            <a:xfrm>
              <a:off x="1071414" y="3207753"/>
              <a:ext cx="1015121" cy="924757"/>
            </a:xfrm>
            <a:prstGeom prst="hexagon">
              <a:avLst/>
            </a:prstGeom>
            <a:solidFill>
              <a:srgbClr val="AF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dirty="0">
                  <a:solidFill>
                    <a:prstClr val="white"/>
                  </a:solidFill>
                  <a:latin typeface="微软雅黑" panose="020B0503020204020204" charset="-122"/>
                  <a:ea typeface="微软雅黑" panose="020B0503020204020204" charset="-122"/>
                </a:rPr>
                <a:t>3</a:t>
              </a:r>
              <a:endParaRPr kumimoji="0" lang="zh-CN" altLang="en-US" sz="2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92" name="文本框 91"/>
          <p:cNvSpPr txBox="1"/>
          <p:nvPr>
            <p:custDataLst>
              <p:tags r:id="rId5"/>
            </p:custDataLst>
          </p:nvPr>
        </p:nvSpPr>
        <p:spPr>
          <a:xfrm>
            <a:off x="3961389" y="2961048"/>
            <a:ext cx="5280660" cy="508000"/>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smtClean="0">
                <a:ln>
                  <a:noFill/>
                </a:ln>
                <a:solidFill>
                  <a:srgbClr val="C00000"/>
                </a:solidFill>
                <a:effectLst/>
                <a:uLnTx/>
                <a:uFillTx/>
                <a:latin typeface="微软雅黑" panose="020B0503020204020204" charset="-122"/>
                <a:ea typeface="微软雅黑" panose="020B0503020204020204" charset="-122"/>
                <a:cs typeface="+mn-cs"/>
              </a:rPr>
              <a:t>高速公路通行卡</a:t>
            </a:r>
            <a:endParaRPr kumimoji="0" lang="zh-CN" altLang="en-US" sz="32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43" name="矩形 42"/>
          <p:cNvSpPr/>
          <p:nvPr/>
        </p:nvSpPr>
        <p:spPr>
          <a:xfrm>
            <a:off x="0" y="481330"/>
            <a:ext cx="12192000" cy="243205"/>
          </a:xfrm>
          <a:prstGeom prst="rect">
            <a:avLst/>
          </a:prstGeom>
          <a:solidFill>
            <a:srgbClr val="AF1F24">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182090"/>
              </a:solidFill>
              <a:effectLst/>
              <a:uLnTx/>
              <a:uFillTx/>
              <a:latin typeface="微软雅黑 Light" panose="020B0502040204020203" charset="-122"/>
              <a:ea typeface="微软雅黑 Light" panose="020B0502040204020203" charset="-122"/>
              <a:cs typeface="+mn-cs"/>
            </a:endParaRPr>
          </a:p>
        </p:txBody>
      </p:sp>
      <p:grpSp>
        <p:nvGrpSpPr>
          <p:cNvPr id="44" name="组合 43"/>
          <p:cNvGrpSpPr/>
          <p:nvPr/>
        </p:nvGrpSpPr>
        <p:grpSpPr>
          <a:xfrm>
            <a:off x="243840" y="76583"/>
            <a:ext cx="9843656" cy="405780"/>
            <a:chOff x="243840" y="76583"/>
            <a:chExt cx="9843656" cy="405780"/>
          </a:xfrm>
        </p:grpSpPr>
        <p:sp>
          <p:nvSpPr>
            <p:cNvPr id="45" name="矩形 44"/>
            <p:cNvSpPr/>
            <p:nvPr/>
          </p:nvSpPr>
          <p:spPr>
            <a:xfrm>
              <a:off x="325088" y="106428"/>
              <a:ext cx="2527935" cy="308610"/>
            </a:xfrm>
            <a:prstGeom prst="rect">
              <a:avLst/>
            </a:prstGeom>
            <a:solidFill>
              <a:srgbClr val="AF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47" name="文本框 46"/>
            <p:cNvSpPr txBox="1"/>
            <p:nvPr/>
          </p:nvSpPr>
          <p:spPr>
            <a:xfrm>
              <a:off x="243840" y="113031"/>
              <a:ext cx="37337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solidFill>
                    <a:schemeClr val="bg1"/>
                  </a:solidFill>
                  <a:latin typeface="微软雅黑 Light" panose="020B0502040204020203" charset="-122"/>
                  <a:ea typeface="微软雅黑 Light" panose="020B0502040204020203" charset="-122"/>
                </a:rPr>
                <a:t>5</a:t>
              </a:r>
              <a:r>
                <a:rPr kumimoji="0" lang="zh-CN" altLang="en-US" sz="1800" b="0" i="0" u="none" strike="noStrike" kern="1200" cap="none" spc="0" normalizeH="0" baseline="0" noProof="0" dirty="0" smtClean="0">
                  <a:ln>
                    <a:noFill/>
                  </a:ln>
                  <a:solidFill>
                    <a:schemeClr val="bg1"/>
                  </a:solidFill>
                  <a:effectLst/>
                  <a:uLnTx/>
                  <a:uFillTx/>
                  <a:latin typeface="微软雅黑 Light" panose="020B0502040204020203" charset="-122"/>
                  <a:ea typeface="微软雅黑 Light" panose="020B0502040204020203" charset="-122"/>
                  <a:cs typeface="+mn-cs"/>
                </a:rPr>
                <a:t>、</a:t>
              </a:r>
              <a:r>
                <a:rPr kumimoji="0" lang="zh-CN" altLang="en-US" sz="1600" b="0" i="0" u="none" strike="noStrike" kern="1200" cap="none" spc="0" normalizeH="0" baseline="0" noProof="0" dirty="0" smtClean="0">
                  <a:ln>
                    <a:noFill/>
                  </a:ln>
                  <a:solidFill>
                    <a:schemeClr val="bg1"/>
                  </a:solidFill>
                  <a:effectLst/>
                  <a:uLnTx/>
                  <a:uFillTx/>
                  <a:latin typeface="微软雅黑 Light" panose="020B0502040204020203" charset="-122"/>
                  <a:ea typeface="微软雅黑 Light" panose="020B0502040204020203" charset="-122"/>
                  <a:cs typeface="+mn-cs"/>
                </a:rPr>
                <a:t>收费业务主要名称解释</a:t>
              </a:r>
              <a:endParaRPr kumimoji="0" lang="zh-CN" altLang="en-US" sz="1600" b="0" i="0" u="none" strike="noStrike" kern="1200" cap="none" spc="0" normalizeH="0" baseline="0" noProof="0" dirty="0">
                <a:ln>
                  <a:noFill/>
                </a:ln>
                <a:solidFill>
                  <a:schemeClr val="bg1"/>
                </a:solidFill>
                <a:effectLst/>
                <a:uLnTx/>
                <a:uFillTx/>
                <a:latin typeface="微软雅黑 Light" panose="020B0502040204020203" charset="-122"/>
                <a:ea typeface="微软雅黑 Light" panose="020B0502040204020203" charset="-122"/>
                <a:cs typeface="+mn-cs"/>
              </a:endParaRPr>
            </a:p>
          </p:txBody>
        </p:sp>
        <p:sp>
          <p:nvSpPr>
            <p:cNvPr id="48" name="文本框 47"/>
            <p:cNvSpPr txBox="1"/>
            <p:nvPr/>
          </p:nvSpPr>
          <p:spPr>
            <a:xfrm>
              <a:off x="8676565" y="76583"/>
              <a:ext cx="1130968" cy="3683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AF1F24"/>
                </a:solidFill>
                <a:effectLst/>
                <a:uLnTx/>
                <a:uFillTx/>
                <a:latin typeface="微软雅黑 Light" panose="020B0502040204020203" charset="-122"/>
                <a:ea typeface="微软雅黑 Light" panose="020B0502040204020203" charset="-122"/>
                <a:cs typeface="+mn-cs"/>
              </a:endParaRPr>
            </a:p>
          </p:txBody>
        </p:sp>
        <p:grpSp>
          <p:nvGrpSpPr>
            <p:cNvPr id="50" name="组合 49"/>
            <p:cNvGrpSpPr/>
            <p:nvPr/>
          </p:nvGrpSpPr>
          <p:grpSpPr>
            <a:xfrm>
              <a:off x="6791404" y="159486"/>
              <a:ext cx="3296092" cy="209852"/>
              <a:chOff x="6358270" y="115009"/>
              <a:chExt cx="3296092" cy="307494"/>
            </a:xfrm>
          </p:grpSpPr>
          <p:cxnSp>
            <p:nvCxnSpPr>
              <p:cNvPr id="51" name="直接连接符 50"/>
              <p:cNvCxnSpPr/>
              <p:nvPr/>
            </p:nvCxnSpPr>
            <p:spPr>
              <a:xfrm>
                <a:off x="6358270" y="115009"/>
                <a:ext cx="0" cy="30749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8006316" y="115009"/>
                <a:ext cx="0" cy="30749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9654362" y="115009"/>
                <a:ext cx="0" cy="30749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pic>
        <p:nvPicPr>
          <p:cNvPr id="1073742850" name="图片 1073742849" descr="WechatIMG2394"/>
          <p:cNvPicPr>
            <a:picLocks noChangeAspect="1"/>
          </p:cNvPicPr>
          <p:nvPr/>
        </p:nvPicPr>
        <p:blipFill>
          <a:blip r:embed="rId6"/>
          <a:stretch>
            <a:fillRect/>
          </a:stretch>
        </p:blipFill>
        <p:spPr>
          <a:xfrm>
            <a:off x="7054533" y="76835"/>
            <a:ext cx="4641215" cy="57531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418227" y="2452282"/>
            <a:ext cx="2077979" cy="1527547"/>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60000">
            <a:off x="4839130" y="4572052"/>
            <a:ext cx="3556192" cy="2154182"/>
          </a:xfrm>
          <a:prstGeom prst="rect">
            <a:avLst/>
          </a:prstGeom>
        </p:spPr>
      </p:pic>
      <p:grpSp>
        <p:nvGrpSpPr>
          <p:cNvPr id="16" name="组合 15" descr="e7d195523061f1c0205959036996ad55c215b892a7aac5c0B9ADEF7896FB48F2EF97163A2DE1401E1875DEDC438B7864AD24CA23553DBBBD975DAF4CAD4A2592689FFB6CEE59FFA55B2702D0E5EE29CDB42EC2C450165D158A3326FD2B1CD0EE3BE2A4CA85CD8F4E97A1A2083D155EA43D5D2550D96CF11EF483C35A902D8602E1FDE216A189CCFE"/>
          <p:cNvGrpSpPr/>
          <p:nvPr/>
        </p:nvGrpSpPr>
        <p:grpSpPr>
          <a:xfrm>
            <a:off x="374317" y="398255"/>
            <a:ext cx="2172148" cy="1615553"/>
            <a:chOff x="3255947" y="2813160"/>
            <a:chExt cx="2172148" cy="1615553"/>
          </a:xfrm>
        </p:grpSpPr>
        <p:sp>
          <p:nvSpPr>
            <p:cNvPr id="17" name="矩形 2"/>
            <p:cNvSpPr/>
            <p:nvPr/>
          </p:nvSpPr>
          <p:spPr>
            <a:xfrm rot="20223496">
              <a:off x="4197008" y="2813160"/>
              <a:ext cx="1231087" cy="1170502"/>
            </a:xfrm>
            <a:custGeom>
              <a:avLst/>
              <a:gdLst>
                <a:gd name="connsiteX0" fmla="*/ 0 w 1206853"/>
                <a:gd name="connsiteY0" fmla="*/ 0 h 950438"/>
                <a:gd name="connsiteX1" fmla="*/ 1206853 w 1206853"/>
                <a:gd name="connsiteY1" fmla="*/ 0 h 950438"/>
                <a:gd name="connsiteX2" fmla="*/ 1206853 w 1206853"/>
                <a:gd name="connsiteY2" fmla="*/ 950438 h 950438"/>
                <a:gd name="connsiteX3" fmla="*/ 0 w 1206853"/>
                <a:gd name="connsiteY3" fmla="*/ 950438 h 950438"/>
                <a:gd name="connsiteX4" fmla="*/ 0 w 1206853"/>
                <a:gd name="connsiteY4" fmla="*/ 0 h 950438"/>
                <a:gd name="connsiteX0-1" fmla="*/ 0 w 1206853"/>
                <a:gd name="connsiteY0-2" fmla="*/ 0 h 950438"/>
                <a:gd name="connsiteX1-3" fmla="*/ 1206853 w 1206853"/>
                <a:gd name="connsiteY1-4" fmla="*/ 0 h 950438"/>
                <a:gd name="connsiteX2-5" fmla="*/ 1206853 w 1206853"/>
                <a:gd name="connsiteY2-6" fmla="*/ 950438 h 950438"/>
                <a:gd name="connsiteX3-7" fmla="*/ 0 w 1206853"/>
                <a:gd name="connsiteY3-8" fmla="*/ 950438 h 950438"/>
                <a:gd name="connsiteX4-9" fmla="*/ 0 w 1206853"/>
                <a:gd name="connsiteY4-10" fmla="*/ 0 h 950438"/>
                <a:gd name="connsiteX0-11" fmla="*/ 0 w 1206853"/>
                <a:gd name="connsiteY0-12" fmla="*/ 0 h 950438"/>
                <a:gd name="connsiteX1-13" fmla="*/ 1206853 w 1206853"/>
                <a:gd name="connsiteY1-14" fmla="*/ 0 h 950438"/>
                <a:gd name="connsiteX2-15" fmla="*/ 1206853 w 1206853"/>
                <a:gd name="connsiteY2-16" fmla="*/ 950438 h 950438"/>
                <a:gd name="connsiteX3-17" fmla="*/ 0 w 1206853"/>
                <a:gd name="connsiteY3-18" fmla="*/ 950438 h 950438"/>
                <a:gd name="connsiteX4-19" fmla="*/ 0 w 1206853"/>
                <a:gd name="connsiteY4-20" fmla="*/ 0 h 950438"/>
                <a:gd name="connsiteX0-21" fmla="*/ 0 w 1206853"/>
                <a:gd name="connsiteY0-22" fmla="*/ 0 h 950438"/>
                <a:gd name="connsiteX1-23" fmla="*/ 1206853 w 1206853"/>
                <a:gd name="connsiteY1-24" fmla="*/ 0 h 950438"/>
                <a:gd name="connsiteX2-25" fmla="*/ 1206853 w 1206853"/>
                <a:gd name="connsiteY2-26" fmla="*/ 950438 h 950438"/>
                <a:gd name="connsiteX3-27" fmla="*/ 0 w 1206853"/>
                <a:gd name="connsiteY3-28" fmla="*/ 950438 h 950438"/>
                <a:gd name="connsiteX4-29" fmla="*/ 0 w 1206853"/>
                <a:gd name="connsiteY4-30" fmla="*/ 0 h 950438"/>
                <a:gd name="connsiteX0-31" fmla="*/ 0 w 1206853"/>
                <a:gd name="connsiteY0-32" fmla="*/ 0 h 950438"/>
                <a:gd name="connsiteX1-33" fmla="*/ 1206853 w 1206853"/>
                <a:gd name="connsiteY1-34" fmla="*/ 0 h 950438"/>
                <a:gd name="connsiteX2-35" fmla="*/ 1206853 w 1206853"/>
                <a:gd name="connsiteY2-36" fmla="*/ 950438 h 950438"/>
                <a:gd name="connsiteX3-37" fmla="*/ 0 w 1206853"/>
                <a:gd name="connsiteY3-38" fmla="*/ 950438 h 950438"/>
                <a:gd name="connsiteX4-39" fmla="*/ 0 w 1206853"/>
                <a:gd name="connsiteY4-40" fmla="*/ 0 h 950438"/>
                <a:gd name="connsiteX0-41" fmla="*/ 0 w 1206853"/>
                <a:gd name="connsiteY0-42" fmla="*/ 0 h 1069402"/>
                <a:gd name="connsiteX1-43" fmla="*/ 1206853 w 1206853"/>
                <a:gd name="connsiteY1-44" fmla="*/ 0 h 1069402"/>
                <a:gd name="connsiteX2-45" fmla="*/ 1202898 w 1206853"/>
                <a:gd name="connsiteY2-46" fmla="*/ 1069402 h 1069402"/>
                <a:gd name="connsiteX3-47" fmla="*/ 0 w 1206853"/>
                <a:gd name="connsiteY3-48" fmla="*/ 950438 h 1069402"/>
                <a:gd name="connsiteX4-49" fmla="*/ 0 w 1206853"/>
                <a:gd name="connsiteY4-50" fmla="*/ 0 h 1069402"/>
                <a:gd name="connsiteX0-51" fmla="*/ 0 w 1206853"/>
                <a:gd name="connsiteY0-52" fmla="*/ 0 h 1069402"/>
                <a:gd name="connsiteX1-53" fmla="*/ 1206853 w 1206853"/>
                <a:gd name="connsiteY1-54" fmla="*/ 0 h 1069402"/>
                <a:gd name="connsiteX2-55" fmla="*/ 1202898 w 1206853"/>
                <a:gd name="connsiteY2-56" fmla="*/ 1069402 h 1069402"/>
                <a:gd name="connsiteX3-57" fmla="*/ 0 w 1206853"/>
                <a:gd name="connsiteY3-58" fmla="*/ 950438 h 1069402"/>
                <a:gd name="connsiteX4-59" fmla="*/ 0 w 1206853"/>
                <a:gd name="connsiteY4-60" fmla="*/ 0 h 1069402"/>
                <a:gd name="connsiteX0-61" fmla="*/ 0 w 1206853"/>
                <a:gd name="connsiteY0-62" fmla="*/ 0 h 1069402"/>
                <a:gd name="connsiteX1-63" fmla="*/ 1206853 w 1206853"/>
                <a:gd name="connsiteY1-64" fmla="*/ 0 h 1069402"/>
                <a:gd name="connsiteX2-65" fmla="*/ 1202898 w 1206853"/>
                <a:gd name="connsiteY2-66" fmla="*/ 1069402 h 1069402"/>
                <a:gd name="connsiteX3-67" fmla="*/ 0 w 1206853"/>
                <a:gd name="connsiteY3-68" fmla="*/ 950438 h 1069402"/>
                <a:gd name="connsiteX4-69" fmla="*/ 0 w 1206853"/>
                <a:gd name="connsiteY4-70" fmla="*/ 0 h 1069402"/>
                <a:gd name="connsiteX0-71" fmla="*/ 0 w 1231087"/>
                <a:gd name="connsiteY0-72" fmla="*/ 101100 h 1170502"/>
                <a:gd name="connsiteX1-73" fmla="*/ 1231087 w 1231087"/>
                <a:gd name="connsiteY1-74" fmla="*/ 0 h 1170502"/>
                <a:gd name="connsiteX2-75" fmla="*/ 1202898 w 1231087"/>
                <a:gd name="connsiteY2-76" fmla="*/ 1170502 h 1170502"/>
                <a:gd name="connsiteX3-77" fmla="*/ 0 w 1231087"/>
                <a:gd name="connsiteY3-78" fmla="*/ 1051538 h 1170502"/>
                <a:gd name="connsiteX4-79" fmla="*/ 0 w 1231087"/>
                <a:gd name="connsiteY4-80" fmla="*/ 101100 h 1170502"/>
                <a:gd name="connsiteX0-81" fmla="*/ 0 w 1231087"/>
                <a:gd name="connsiteY0-82" fmla="*/ 101100 h 1170502"/>
                <a:gd name="connsiteX1-83" fmla="*/ 1231087 w 1231087"/>
                <a:gd name="connsiteY1-84" fmla="*/ 0 h 1170502"/>
                <a:gd name="connsiteX2-85" fmla="*/ 1202898 w 1231087"/>
                <a:gd name="connsiteY2-86" fmla="*/ 1170502 h 1170502"/>
                <a:gd name="connsiteX3-87" fmla="*/ 0 w 1231087"/>
                <a:gd name="connsiteY3-88" fmla="*/ 1051538 h 1170502"/>
                <a:gd name="connsiteX4-89" fmla="*/ 0 w 1231087"/>
                <a:gd name="connsiteY4-90" fmla="*/ 101100 h 11705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1087" h="1170502">
                  <a:moveTo>
                    <a:pt x="0" y="101100"/>
                  </a:moveTo>
                  <a:cubicBezTo>
                    <a:pt x="401328" y="388369"/>
                    <a:pt x="1007646" y="344814"/>
                    <a:pt x="1231087" y="0"/>
                  </a:cubicBezTo>
                  <a:cubicBezTo>
                    <a:pt x="1229769" y="356467"/>
                    <a:pt x="1204216" y="814035"/>
                    <a:pt x="1202898" y="1170502"/>
                  </a:cubicBezTo>
                  <a:cubicBezTo>
                    <a:pt x="932650" y="836637"/>
                    <a:pt x="434720" y="777593"/>
                    <a:pt x="0" y="1051538"/>
                  </a:cubicBezTo>
                  <a:lnTo>
                    <a:pt x="0" y="101100"/>
                  </a:lnTo>
                  <a:close/>
                </a:path>
              </a:pathLst>
            </a:custGeom>
            <a:solidFill>
              <a:schemeClr val="bg1">
                <a:lumMod val="85000"/>
                <a:alpha val="50000"/>
              </a:schemeClr>
            </a:solidFill>
            <a:ln w="25400">
              <a:noFill/>
            </a:ln>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7E6E6">
                    <a:lumMod val="10000"/>
                  </a:srgbClr>
                </a:solidFill>
                <a:effectLst/>
                <a:uLnTx/>
                <a:uFillTx/>
                <a:latin typeface="微软雅黑 Light" panose="020B0502040204020203" charset="-122"/>
                <a:ea typeface="微软雅黑 Light" panose="020B0502040204020203" charset="-122"/>
                <a:cs typeface="+mn-cs"/>
              </a:endParaRPr>
            </a:p>
          </p:txBody>
        </p:sp>
        <p:grpSp>
          <p:nvGrpSpPr>
            <p:cNvPr id="18" name="组合 17"/>
            <p:cNvGrpSpPr/>
            <p:nvPr/>
          </p:nvGrpSpPr>
          <p:grpSpPr>
            <a:xfrm>
              <a:off x="3255947" y="3155390"/>
              <a:ext cx="1273323" cy="1273323"/>
              <a:chOff x="3255947" y="3155390"/>
              <a:chExt cx="1273323" cy="1273323"/>
            </a:xfrm>
          </p:grpSpPr>
          <p:sp>
            <p:nvSpPr>
              <p:cNvPr id="19" name="椭圆 18"/>
              <p:cNvSpPr/>
              <p:nvPr/>
            </p:nvSpPr>
            <p:spPr>
              <a:xfrm>
                <a:off x="3255947" y="3155390"/>
                <a:ext cx="1273323" cy="1273323"/>
              </a:xfrm>
              <a:prstGeom prst="ellipse">
                <a:avLst/>
              </a:prstGeom>
              <a:solidFill>
                <a:srgbClr val="AF1F24"/>
              </a:solidFill>
              <a:ln w="25400">
                <a:noFill/>
              </a:ln>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E7E6E6">
                      <a:lumMod val="10000"/>
                    </a:srgbClr>
                  </a:solidFill>
                  <a:effectLst/>
                  <a:uLnTx/>
                  <a:uFillTx/>
                  <a:latin typeface="微软雅黑 Light" panose="020B0502040204020203" charset="-122"/>
                  <a:ea typeface="微软雅黑 Light" panose="020B0502040204020203" charset="-122"/>
                  <a:cs typeface="+mn-cs"/>
                </a:endParaRPr>
              </a:p>
            </p:txBody>
          </p:sp>
          <p:grpSp>
            <p:nvGrpSpPr>
              <p:cNvPr id="20" name="组合 19"/>
              <p:cNvGrpSpPr/>
              <p:nvPr/>
            </p:nvGrpSpPr>
            <p:grpSpPr>
              <a:xfrm>
                <a:off x="3576595" y="3478290"/>
                <a:ext cx="623829" cy="627522"/>
                <a:chOff x="1725613" y="5727700"/>
                <a:chExt cx="268287" cy="269875"/>
              </a:xfrm>
              <a:solidFill>
                <a:srgbClr val="0065B0"/>
              </a:solidFill>
            </p:grpSpPr>
            <p:sp>
              <p:nvSpPr>
                <p:cNvPr id="21" name="Freeform 10"/>
                <p:cNvSpPr/>
                <p:nvPr/>
              </p:nvSpPr>
              <p:spPr bwMode="auto">
                <a:xfrm>
                  <a:off x="1766888" y="5757863"/>
                  <a:ext cx="31750" cy="31750"/>
                </a:xfrm>
                <a:custGeom>
                  <a:avLst/>
                  <a:gdLst>
                    <a:gd name="T0" fmla="*/ 10 w 12"/>
                    <a:gd name="T1" fmla="*/ 6 h 12"/>
                    <a:gd name="T2" fmla="*/ 6 w 12"/>
                    <a:gd name="T3" fmla="*/ 2 h 12"/>
                    <a:gd name="T4" fmla="*/ 2 w 12"/>
                    <a:gd name="T5" fmla="*/ 2 h 12"/>
                    <a:gd name="T6" fmla="*/ 2 w 12"/>
                    <a:gd name="T7" fmla="*/ 6 h 12"/>
                    <a:gd name="T8" fmla="*/ 6 w 12"/>
                    <a:gd name="T9" fmla="*/ 10 h 12"/>
                    <a:gd name="T10" fmla="*/ 10 w 12"/>
                    <a:gd name="T11" fmla="*/ 10 h 12"/>
                    <a:gd name="T12" fmla="*/ 10 w 12"/>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0" y="6"/>
                      </a:moveTo>
                      <a:cubicBezTo>
                        <a:pt x="6" y="2"/>
                        <a:pt x="6" y="2"/>
                        <a:pt x="6" y="2"/>
                      </a:cubicBezTo>
                      <a:cubicBezTo>
                        <a:pt x="5" y="0"/>
                        <a:pt x="3" y="0"/>
                        <a:pt x="2" y="2"/>
                      </a:cubicBezTo>
                      <a:cubicBezTo>
                        <a:pt x="0" y="3"/>
                        <a:pt x="0" y="5"/>
                        <a:pt x="2" y="6"/>
                      </a:cubicBezTo>
                      <a:cubicBezTo>
                        <a:pt x="6" y="10"/>
                        <a:pt x="6" y="10"/>
                        <a:pt x="6" y="10"/>
                      </a:cubicBezTo>
                      <a:cubicBezTo>
                        <a:pt x="7" y="12"/>
                        <a:pt x="9" y="12"/>
                        <a:pt x="10" y="10"/>
                      </a:cubicBezTo>
                      <a:cubicBezTo>
                        <a:pt x="12" y="9"/>
                        <a:pt x="12" y="7"/>
                        <a:pt x="10" y="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E7E6E6">
                        <a:lumMod val="10000"/>
                      </a:srgbClr>
                    </a:solidFill>
                    <a:effectLst/>
                    <a:uLnTx/>
                    <a:uFillTx/>
                    <a:latin typeface="Open Sans" panose="020B0606030504020204" pitchFamily="34" charset="0"/>
                    <a:ea typeface="微软雅黑 Light" panose="020B0502040204020203" charset="-122"/>
                    <a:cs typeface="Open Sans" panose="020B0606030504020204" pitchFamily="34" charset="0"/>
                  </a:endParaRPr>
                </a:p>
              </p:txBody>
            </p:sp>
            <p:sp>
              <p:nvSpPr>
                <p:cNvPr id="22" name="Freeform 11"/>
                <p:cNvSpPr/>
                <p:nvPr/>
              </p:nvSpPr>
              <p:spPr bwMode="auto">
                <a:xfrm>
                  <a:off x="1725613" y="5846763"/>
                  <a:ext cx="33337" cy="15875"/>
                </a:xfrm>
                <a:custGeom>
                  <a:avLst/>
                  <a:gdLst>
                    <a:gd name="T0" fmla="*/ 9 w 12"/>
                    <a:gd name="T1" fmla="*/ 0 h 6"/>
                    <a:gd name="T2" fmla="*/ 3 w 12"/>
                    <a:gd name="T3" fmla="*/ 0 h 6"/>
                    <a:gd name="T4" fmla="*/ 0 w 12"/>
                    <a:gd name="T5" fmla="*/ 3 h 6"/>
                    <a:gd name="T6" fmla="*/ 3 w 12"/>
                    <a:gd name="T7" fmla="*/ 6 h 6"/>
                    <a:gd name="T8" fmla="*/ 9 w 12"/>
                    <a:gd name="T9" fmla="*/ 6 h 6"/>
                    <a:gd name="T10" fmla="*/ 12 w 12"/>
                    <a:gd name="T11" fmla="*/ 3 h 6"/>
                    <a:gd name="T12" fmla="*/ 9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9" y="0"/>
                      </a:moveTo>
                      <a:cubicBezTo>
                        <a:pt x="3" y="0"/>
                        <a:pt x="3" y="0"/>
                        <a:pt x="3" y="0"/>
                      </a:cubicBezTo>
                      <a:cubicBezTo>
                        <a:pt x="1" y="0"/>
                        <a:pt x="0" y="1"/>
                        <a:pt x="0" y="3"/>
                      </a:cubicBezTo>
                      <a:cubicBezTo>
                        <a:pt x="0" y="5"/>
                        <a:pt x="1" y="6"/>
                        <a:pt x="3" y="6"/>
                      </a:cubicBezTo>
                      <a:cubicBezTo>
                        <a:pt x="9" y="6"/>
                        <a:pt x="9" y="6"/>
                        <a:pt x="9" y="6"/>
                      </a:cubicBezTo>
                      <a:cubicBezTo>
                        <a:pt x="11" y="6"/>
                        <a:pt x="12" y="5"/>
                        <a:pt x="12" y="3"/>
                      </a:cubicBezTo>
                      <a:cubicBezTo>
                        <a:pt x="12" y="1"/>
                        <a:pt x="11" y="0"/>
                        <a:pt x="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E7E6E6">
                        <a:lumMod val="10000"/>
                      </a:srgbClr>
                    </a:solidFill>
                    <a:effectLst/>
                    <a:uLnTx/>
                    <a:uFillTx/>
                    <a:latin typeface="Open Sans" panose="020B0606030504020204" pitchFamily="34" charset="0"/>
                    <a:ea typeface="微软雅黑 Light" panose="020B0502040204020203" charset="-122"/>
                    <a:cs typeface="Open Sans" panose="020B0606030504020204" pitchFamily="34" charset="0"/>
                  </a:endParaRPr>
                </a:p>
              </p:txBody>
            </p:sp>
            <p:sp>
              <p:nvSpPr>
                <p:cNvPr id="23" name="Freeform 12"/>
                <p:cNvSpPr/>
                <p:nvPr/>
              </p:nvSpPr>
              <p:spPr bwMode="auto">
                <a:xfrm>
                  <a:off x="1960563" y="5862638"/>
                  <a:ext cx="33337" cy="15875"/>
                </a:xfrm>
                <a:custGeom>
                  <a:avLst/>
                  <a:gdLst>
                    <a:gd name="T0" fmla="*/ 9 w 12"/>
                    <a:gd name="T1" fmla="*/ 0 h 6"/>
                    <a:gd name="T2" fmla="*/ 3 w 12"/>
                    <a:gd name="T3" fmla="*/ 0 h 6"/>
                    <a:gd name="T4" fmla="*/ 0 w 12"/>
                    <a:gd name="T5" fmla="*/ 3 h 6"/>
                    <a:gd name="T6" fmla="*/ 3 w 12"/>
                    <a:gd name="T7" fmla="*/ 6 h 6"/>
                    <a:gd name="T8" fmla="*/ 9 w 12"/>
                    <a:gd name="T9" fmla="*/ 6 h 6"/>
                    <a:gd name="T10" fmla="*/ 12 w 12"/>
                    <a:gd name="T11" fmla="*/ 3 h 6"/>
                    <a:gd name="T12" fmla="*/ 9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9" y="0"/>
                      </a:moveTo>
                      <a:cubicBezTo>
                        <a:pt x="3" y="0"/>
                        <a:pt x="3" y="0"/>
                        <a:pt x="3" y="0"/>
                      </a:cubicBezTo>
                      <a:cubicBezTo>
                        <a:pt x="1" y="0"/>
                        <a:pt x="0" y="1"/>
                        <a:pt x="0" y="3"/>
                      </a:cubicBezTo>
                      <a:cubicBezTo>
                        <a:pt x="0" y="5"/>
                        <a:pt x="1" y="6"/>
                        <a:pt x="3" y="6"/>
                      </a:cubicBezTo>
                      <a:cubicBezTo>
                        <a:pt x="9" y="6"/>
                        <a:pt x="9" y="6"/>
                        <a:pt x="9" y="6"/>
                      </a:cubicBezTo>
                      <a:cubicBezTo>
                        <a:pt x="11" y="6"/>
                        <a:pt x="12" y="5"/>
                        <a:pt x="12" y="3"/>
                      </a:cubicBezTo>
                      <a:cubicBezTo>
                        <a:pt x="12" y="1"/>
                        <a:pt x="11" y="0"/>
                        <a:pt x="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E7E6E6">
                        <a:lumMod val="10000"/>
                      </a:srgbClr>
                    </a:solidFill>
                    <a:effectLst/>
                    <a:uLnTx/>
                    <a:uFillTx/>
                    <a:latin typeface="Open Sans" panose="020B0606030504020204" pitchFamily="34" charset="0"/>
                    <a:ea typeface="微软雅黑 Light" panose="020B0502040204020203" charset="-122"/>
                    <a:cs typeface="Open Sans" panose="020B0606030504020204" pitchFamily="34" charset="0"/>
                  </a:endParaRPr>
                </a:p>
              </p:txBody>
            </p:sp>
            <p:sp>
              <p:nvSpPr>
                <p:cNvPr id="24" name="Freeform 13"/>
                <p:cNvSpPr/>
                <p:nvPr/>
              </p:nvSpPr>
              <p:spPr bwMode="auto">
                <a:xfrm>
                  <a:off x="1933575" y="5770563"/>
                  <a:ext cx="30162" cy="30162"/>
                </a:xfrm>
                <a:custGeom>
                  <a:avLst/>
                  <a:gdLst>
                    <a:gd name="T0" fmla="*/ 10 w 11"/>
                    <a:gd name="T1" fmla="*/ 1 h 11"/>
                    <a:gd name="T2" fmla="*/ 5 w 11"/>
                    <a:gd name="T3" fmla="*/ 1 h 11"/>
                    <a:gd name="T4" fmla="*/ 1 w 11"/>
                    <a:gd name="T5" fmla="*/ 5 h 11"/>
                    <a:gd name="T6" fmla="*/ 1 w 11"/>
                    <a:gd name="T7" fmla="*/ 10 h 11"/>
                    <a:gd name="T8" fmla="*/ 5 w 11"/>
                    <a:gd name="T9" fmla="*/ 10 h 11"/>
                    <a:gd name="T10" fmla="*/ 10 w 11"/>
                    <a:gd name="T11" fmla="*/ 5 h 11"/>
                    <a:gd name="T12" fmla="*/ 10 w 11"/>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10" y="1"/>
                      </a:moveTo>
                      <a:cubicBezTo>
                        <a:pt x="9" y="0"/>
                        <a:pt x="7" y="0"/>
                        <a:pt x="5" y="1"/>
                      </a:cubicBezTo>
                      <a:cubicBezTo>
                        <a:pt x="1" y="5"/>
                        <a:pt x="1" y="5"/>
                        <a:pt x="1" y="5"/>
                      </a:cubicBezTo>
                      <a:cubicBezTo>
                        <a:pt x="0" y="7"/>
                        <a:pt x="0" y="9"/>
                        <a:pt x="1" y="10"/>
                      </a:cubicBezTo>
                      <a:cubicBezTo>
                        <a:pt x="2" y="11"/>
                        <a:pt x="4" y="11"/>
                        <a:pt x="5" y="10"/>
                      </a:cubicBezTo>
                      <a:cubicBezTo>
                        <a:pt x="10" y="5"/>
                        <a:pt x="10" y="5"/>
                        <a:pt x="10" y="5"/>
                      </a:cubicBezTo>
                      <a:cubicBezTo>
                        <a:pt x="11" y="4"/>
                        <a:pt x="11" y="2"/>
                        <a:pt x="10" y="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E7E6E6">
                        <a:lumMod val="10000"/>
                      </a:srgbClr>
                    </a:solidFill>
                    <a:effectLst/>
                    <a:uLnTx/>
                    <a:uFillTx/>
                    <a:latin typeface="Open Sans" panose="020B0606030504020204" pitchFamily="34" charset="0"/>
                    <a:ea typeface="微软雅黑 Light" panose="020B0502040204020203" charset="-122"/>
                    <a:cs typeface="Open Sans" panose="020B0606030504020204" pitchFamily="34" charset="0"/>
                  </a:endParaRPr>
                </a:p>
              </p:txBody>
            </p:sp>
            <p:sp>
              <p:nvSpPr>
                <p:cNvPr id="25" name="Freeform 14"/>
                <p:cNvSpPr/>
                <p:nvPr/>
              </p:nvSpPr>
              <p:spPr bwMode="auto">
                <a:xfrm>
                  <a:off x="1860550" y="5727700"/>
                  <a:ext cx="17462" cy="34925"/>
                </a:xfrm>
                <a:custGeom>
                  <a:avLst/>
                  <a:gdLst>
                    <a:gd name="T0" fmla="*/ 3 w 6"/>
                    <a:gd name="T1" fmla="*/ 13 h 13"/>
                    <a:gd name="T2" fmla="*/ 5 w 6"/>
                    <a:gd name="T3" fmla="*/ 12 h 13"/>
                    <a:gd name="T4" fmla="*/ 6 w 6"/>
                    <a:gd name="T5" fmla="*/ 10 h 13"/>
                    <a:gd name="T6" fmla="*/ 6 w 6"/>
                    <a:gd name="T7" fmla="*/ 3 h 13"/>
                    <a:gd name="T8" fmla="*/ 3 w 6"/>
                    <a:gd name="T9" fmla="*/ 0 h 13"/>
                    <a:gd name="T10" fmla="*/ 0 w 6"/>
                    <a:gd name="T11" fmla="*/ 2 h 13"/>
                    <a:gd name="T12" fmla="*/ 0 w 6"/>
                    <a:gd name="T13" fmla="*/ 3 h 13"/>
                    <a:gd name="T14" fmla="*/ 0 w 6"/>
                    <a:gd name="T15" fmla="*/ 10 h 13"/>
                    <a:gd name="T16" fmla="*/ 3 w 6"/>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3">
                      <a:moveTo>
                        <a:pt x="3" y="13"/>
                      </a:moveTo>
                      <a:cubicBezTo>
                        <a:pt x="3" y="13"/>
                        <a:pt x="4" y="12"/>
                        <a:pt x="5" y="12"/>
                      </a:cubicBezTo>
                      <a:cubicBezTo>
                        <a:pt x="5" y="11"/>
                        <a:pt x="6" y="11"/>
                        <a:pt x="6" y="10"/>
                      </a:cubicBezTo>
                      <a:cubicBezTo>
                        <a:pt x="6" y="3"/>
                        <a:pt x="6" y="3"/>
                        <a:pt x="6" y="3"/>
                      </a:cubicBezTo>
                      <a:cubicBezTo>
                        <a:pt x="6" y="2"/>
                        <a:pt x="4" y="0"/>
                        <a:pt x="3" y="0"/>
                      </a:cubicBezTo>
                      <a:cubicBezTo>
                        <a:pt x="1" y="0"/>
                        <a:pt x="0" y="1"/>
                        <a:pt x="0" y="2"/>
                      </a:cubicBezTo>
                      <a:cubicBezTo>
                        <a:pt x="0" y="3"/>
                        <a:pt x="0" y="3"/>
                        <a:pt x="0" y="3"/>
                      </a:cubicBezTo>
                      <a:cubicBezTo>
                        <a:pt x="0" y="10"/>
                        <a:pt x="0" y="10"/>
                        <a:pt x="0" y="10"/>
                      </a:cubicBezTo>
                      <a:cubicBezTo>
                        <a:pt x="0" y="11"/>
                        <a:pt x="1" y="13"/>
                        <a:pt x="3" y="1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E7E6E6">
                        <a:lumMod val="10000"/>
                      </a:srgbClr>
                    </a:solidFill>
                    <a:effectLst/>
                    <a:uLnTx/>
                    <a:uFillTx/>
                    <a:latin typeface="Open Sans" panose="020B0606030504020204" pitchFamily="34" charset="0"/>
                    <a:ea typeface="微软雅黑 Light" panose="020B0502040204020203" charset="-122"/>
                    <a:cs typeface="Open Sans" panose="020B0606030504020204" pitchFamily="34" charset="0"/>
                  </a:endParaRPr>
                </a:p>
              </p:txBody>
            </p:sp>
            <p:sp>
              <p:nvSpPr>
                <p:cNvPr id="26" name="Freeform 15"/>
                <p:cNvSpPr/>
                <p:nvPr/>
              </p:nvSpPr>
              <p:spPr bwMode="auto">
                <a:xfrm>
                  <a:off x="1793875" y="5794375"/>
                  <a:ext cx="131762" cy="152400"/>
                </a:xfrm>
                <a:custGeom>
                  <a:avLst/>
                  <a:gdLst>
                    <a:gd name="T0" fmla="*/ 25 w 49"/>
                    <a:gd name="T1" fmla="*/ 0 h 56"/>
                    <a:gd name="T2" fmla="*/ 0 w 49"/>
                    <a:gd name="T3" fmla="*/ 25 h 56"/>
                    <a:gd name="T4" fmla="*/ 12 w 49"/>
                    <a:gd name="T5" fmla="*/ 46 h 56"/>
                    <a:gd name="T6" fmla="*/ 12 w 49"/>
                    <a:gd name="T7" fmla="*/ 56 h 56"/>
                    <a:gd name="T8" fmla="*/ 37 w 49"/>
                    <a:gd name="T9" fmla="*/ 56 h 56"/>
                    <a:gd name="T10" fmla="*/ 37 w 49"/>
                    <a:gd name="T11" fmla="*/ 46 h 56"/>
                    <a:gd name="T12" fmla="*/ 49 w 49"/>
                    <a:gd name="T13" fmla="*/ 25 h 56"/>
                    <a:gd name="T14" fmla="*/ 25 w 49"/>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56">
                      <a:moveTo>
                        <a:pt x="25" y="0"/>
                      </a:moveTo>
                      <a:cubicBezTo>
                        <a:pt x="11" y="0"/>
                        <a:pt x="0" y="11"/>
                        <a:pt x="0" y="25"/>
                      </a:cubicBezTo>
                      <a:cubicBezTo>
                        <a:pt x="0" y="34"/>
                        <a:pt x="5" y="42"/>
                        <a:pt x="12" y="46"/>
                      </a:cubicBezTo>
                      <a:cubicBezTo>
                        <a:pt x="12" y="56"/>
                        <a:pt x="12" y="56"/>
                        <a:pt x="12" y="56"/>
                      </a:cubicBezTo>
                      <a:cubicBezTo>
                        <a:pt x="37" y="56"/>
                        <a:pt x="37" y="56"/>
                        <a:pt x="37" y="56"/>
                      </a:cubicBezTo>
                      <a:cubicBezTo>
                        <a:pt x="37" y="46"/>
                        <a:pt x="37" y="46"/>
                        <a:pt x="37" y="46"/>
                      </a:cubicBezTo>
                      <a:cubicBezTo>
                        <a:pt x="44" y="42"/>
                        <a:pt x="49" y="34"/>
                        <a:pt x="49" y="25"/>
                      </a:cubicBezTo>
                      <a:cubicBezTo>
                        <a:pt x="49" y="11"/>
                        <a:pt x="38" y="0"/>
                        <a:pt x="25"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E7E6E6">
                        <a:lumMod val="10000"/>
                      </a:srgbClr>
                    </a:solidFill>
                    <a:effectLst/>
                    <a:uLnTx/>
                    <a:uFillTx/>
                    <a:latin typeface="Open Sans" panose="020B0606030504020204" pitchFamily="34" charset="0"/>
                    <a:ea typeface="微软雅黑 Light" panose="020B0502040204020203" charset="-122"/>
                    <a:cs typeface="Open Sans" panose="020B0606030504020204" pitchFamily="34" charset="0"/>
                  </a:endParaRPr>
                </a:p>
              </p:txBody>
            </p:sp>
            <p:sp>
              <p:nvSpPr>
                <p:cNvPr id="27" name="Freeform 16"/>
                <p:cNvSpPr/>
                <p:nvPr/>
              </p:nvSpPr>
              <p:spPr bwMode="auto">
                <a:xfrm>
                  <a:off x="1825625" y="5962650"/>
                  <a:ext cx="68262" cy="34925"/>
                </a:xfrm>
                <a:custGeom>
                  <a:avLst/>
                  <a:gdLst>
                    <a:gd name="T0" fmla="*/ 0 w 25"/>
                    <a:gd name="T1" fmla="*/ 6 h 13"/>
                    <a:gd name="T2" fmla="*/ 7 w 25"/>
                    <a:gd name="T3" fmla="*/ 6 h 13"/>
                    <a:gd name="T4" fmla="*/ 6 w 25"/>
                    <a:gd name="T5" fmla="*/ 7 h 13"/>
                    <a:gd name="T6" fmla="*/ 13 w 25"/>
                    <a:gd name="T7" fmla="*/ 13 h 13"/>
                    <a:gd name="T8" fmla="*/ 19 w 25"/>
                    <a:gd name="T9" fmla="*/ 7 h 13"/>
                    <a:gd name="T10" fmla="*/ 19 w 25"/>
                    <a:gd name="T11" fmla="*/ 6 h 13"/>
                    <a:gd name="T12" fmla="*/ 25 w 25"/>
                    <a:gd name="T13" fmla="*/ 6 h 13"/>
                    <a:gd name="T14" fmla="*/ 25 w 25"/>
                    <a:gd name="T15" fmla="*/ 0 h 13"/>
                    <a:gd name="T16" fmla="*/ 0 w 25"/>
                    <a:gd name="T17" fmla="*/ 0 h 13"/>
                    <a:gd name="T18" fmla="*/ 0 w 25"/>
                    <a:gd name="T19"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3">
                      <a:moveTo>
                        <a:pt x="0" y="6"/>
                      </a:moveTo>
                      <a:cubicBezTo>
                        <a:pt x="7" y="6"/>
                        <a:pt x="7" y="6"/>
                        <a:pt x="7" y="6"/>
                      </a:cubicBezTo>
                      <a:cubicBezTo>
                        <a:pt x="6" y="7"/>
                        <a:pt x="6" y="7"/>
                        <a:pt x="6" y="7"/>
                      </a:cubicBezTo>
                      <a:cubicBezTo>
                        <a:pt x="6" y="10"/>
                        <a:pt x="9" y="13"/>
                        <a:pt x="13" y="13"/>
                      </a:cubicBezTo>
                      <a:cubicBezTo>
                        <a:pt x="16" y="13"/>
                        <a:pt x="19" y="10"/>
                        <a:pt x="19" y="7"/>
                      </a:cubicBezTo>
                      <a:cubicBezTo>
                        <a:pt x="19" y="6"/>
                        <a:pt x="19" y="6"/>
                        <a:pt x="19" y="6"/>
                      </a:cubicBezTo>
                      <a:cubicBezTo>
                        <a:pt x="25" y="6"/>
                        <a:pt x="25" y="6"/>
                        <a:pt x="25" y="6"/>
                      </a:cubicBezTo>
                      <a:cubicBezTo>
                        <a:pt x="25" y="0"/>
                        <a:pt x="25" y="0"/>
                        <a:pt x="25" y="0"/>
                      </a:cubicBezTo>
                      <a:cubicBezTo>
                        <a:pt x="0" y="0"/>
                        <a:pt x="0" y="0"/>
                        <a:pt x="0" y="0"/>
                      </a:cubicBezTo>
                      <a:lnTo>
                        <a:pt x="0" y="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E7E6E6">
                        <a:lumMod val="10000"/>
                      </a:srgbClr>
                    </a:solidFill>
                    <a:effectLst/>
                    <a:uLnTx/>
                    <a:uFillTx/>
                    <a:latin typeface="Open Sans" panose="020B0606030504020204" pitchFamily="34" charset="0"/>
                    <a:ea typeface="微软雅黑 Light" panose="020B0502040204020203" charset="-122"/>
                    <a:cs typeface="Open Sans" panose="020B0606030504020204" pitchFamily="34" charset="0"/>
                  </a:endParaRPr>
                </a:p>
              </p:txBody>
            </p:sp>
          </p:grpSp>
        </p:grpSp>
      </p:grpSp>
      <p:grpSp>
        <p:nvGrpSpPr>
          <p:cNvPr id="62" name="组合 61"/>
          <p:cNvGrpSpPr/>
          <p:nvPr/>
        </p:nvGrpSpPr>
        <p:grpSpPr>
          <a:xfrm>
            <a:off x="1061139" y="1063335"/>
            <a:ext cx="3055725" cy="1700097"/>
            <a:chOff x="3541213" y="505550"/>
            <a:chExt cx="3055725" cy="1700097"/>
          </a:xfrm>
        </p:grpSpPr>
        <p:sp>
          <p:nvSpPr>
            <p:cNvPr id="63" name="矩形 62"/>
            <p:cNvSpPr/>
            <p:nvPr/>
          </p:nvSpPr>
          <p:spPr>
            <a:xfrm>
              <a:off x="3541213" y="1894497"/>
              <a:ext cx="2344057" cy="311150"/>
            </a:xfrm>
            <a:prstGeom prst="rect">
              <a:avLst/>
            </a:prstGeom>
          </p:spPr>
          <p:txBody>
            <a:bodyPr wrap="square">
              <a:spAutoFit/>
            </a:bodyPr>
            <a:lstStyle/>
            <a:p>
              <a:pPr marL="0" marR="0" lvl="0" indent="0" algn="r" defTabSz="914400" rtl="0" eaLnBrk="1" fontAlgn="auto" latinLnBrk="0" hangingPunct="1">
                <a:lnSpc>
                  <a:spcPct val="130000"/>
                </a:lnSpc>
                <a:spcBef>
                  <a:spcPts val="0"/>
                </a:spcBef>
                <a:spcAft>
                  <a:spcPts val="0"/>
                </a:spcAft>
                <a:buClrTx/>
                <a:buSzTx/>
                <a:buFontTx/>
                <a:buNone/>
                <a:defRPr/>
              </a:pPr>
              <a:endParaRPr kumimoji="0" lang="zh-CN" sz="1100" b="0" i="0" u="none" strike="noStrike" kern="1200" cap="none" spc="0" normalizeH="0" baseline="0" noProof="0" dirty="0">
                <a:ln>
                  <a:noFill/>
                </a:ln>
                <a:solidFill>
                  <a:srgbClr val="E7E6E6">
                    <a:lumMod val="10000"/>
                  </a:srgbClr>
                </a:solidFill>
                <a:effectLst/>
                <a:uLnTx/>
                <a:uFillTx/>
                <a:latin typeface="微软雅黑 Light" panose="020B0502040204020203" charset="-122"/>
                <a:ea typeface="微软雅黑 Light" panose="020B0502040204020203" charset="-122"/>
                <a:cs typeface="+mn-cs"/>
              </a:endParaRPr>
            </a:p>
          </p:txBody>
        </p:sp>
        <p:sp>
          <p:nvSpPr>
            <p:cNvPr id="64" name="矩形 63"/>
            <p:cNvSpPr/>
            <p:nvPr/>
          </p:nvSpPr>
          <p:spPr>
            <a:xfrm>
              <a:off x="4252881" y="505550"/>
              <a:ext cx="2344057" cy="368300"/>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endParaRPr kumimoji="0" lang="en-US" altLang="zh-CN" sz="1800" b="0" i="0" u="none" strike="noStrike" kern="1200" cap="none" spc="0" normalizeH="0" baseline="0" noProof="0" dirty="0">
                <a:ln>
                  <a:noFill/>
                </a:ln>
                <a:solidFill>
                  <a:srgbClr val="E7E6E6">
                    <a:lumMod val="10000"/>
                  </a:srgbClr>
                </a:solidFill>
                <a:effectLst/>
                <a:uLnTx/>
                <a:uFillTx/>
                <a:latin typeface="微软雅黑" panose="020B0503020204020204" charset="-122"/>
                <a:ea typeface="微软雅黑" panose="020B0503020204020204" charset="-122"/>
                <a:cs typeface="Segoe UI" panose="020B0502040204020203" pitchFamily="34" charset="0"/>
              </a:endParaRPr>
            </a:p>
          </p:txBody>
        </p:sp>
      </p:grpSp>
      <p:grpSp>
        <p:nvGrpSpPr>
          <p:cNvPr id="65" name="组合 64"/>
          <p:cNvGrpSpPr/>
          <p:nvPr/>
        </p:nvGrpSpPr>
        <p:grpSpPr>
          <a:xfrm>
            <a:off x="3405196" y="1233185"/>
            <a:ext cx="7057989" cy="5336799"/>
            <a:chOff x="5299397" y="-1879769"/>
            <a:chExt cx="7057989" cy="5336799"/>
          </a:xfrm>
        </p:grpSpPr>
        <p:sp>
          <p:nvSpPr>
            <p:cNvPr id="66" name="矩形 65"/>
            <p:cNvSpPr/>
            <p:nvPr/>
          </p:nvSpPr>
          <p:spPr>
            <a:xfrm>
              <a:off x="5299397" y="-1879769"/>
              <a:ext cx="7057989" cy="5336799"/>
            </a:xfrm>
            <a:prstGeom prst="rect">
              <a:avLst/>
            </a:prstGeom>
          </p:spPr>
          <p:txBody>
            <a:bodyPr wrap="square">
              <a:noAutofit/>
            </a:bodyPr>
            <a:lstStyle/>
            <a:p>
              <a:r>
                <a:rPr kumimoji="0" lang="en-US" altLang="zh-CN" b="0" i="0" u="none" strike="noStrike" kern="1200" cap="none" spc="0" normalizeH="0" baseline="0" noProof="0" dirty="0">
                  <a:ln>
                    <a:noFill/>
                  </a:ln>
                  <a:solidFill>
                    <a:srgbClr val="E7E6E6">
                      <a:lumMod val="10000"/>
                    </a:srgbClr>
                  </a:solidFill>
                  <a:effectLst/>
                  <a:uLnTx/>
                  <a:uFillTx/>
                  <a:latin typeface="微软雅黑 Light" panose="020B0502040204020203" charset="-122"/>
                  <a:ea typeface="微软雅黑 Light" panose="020B0502040204020203" charset="-122"/>
                  <a:cs typeface="+mn-cs"/>
                </a:rPr>
                <a:t>    </a:t>
              </a:r>
              <a:r>
                <a:rPr lang="zh-CN" altLang="en-US" b="1" dirty="0" smtClean="0"/>
                <a:t>通行</a:t>
              </a:r>
              <a:r>
                <a:rPr lang="zh-CN" altLang="en-US" b="1" dirty="0"/>
                <a:t>卡（券</a:t>
              </a:r>
              <a:r>
                <a:rPr lang="zh-CN" altLang="en-US" b="1" dirty="0" smtClean="0"/>
                <a:t>）：</a:t>
              </a:r>
              <a:r>
                <a:rPr lang="zh-CN" altLang="en-US" dirty="0" smtClean="0"/>
                <a:t>分为复合</a:t>
              </a:r>
              <a:r>
                <a:rPr lang="zh-CN" altLang="en-US" dirty="0"/>
                <a:t>通行卡（</a:t>
              </a:r>
              <a:r>
                <a:rPr lang="en-US" altLang="zh-CN" dirty="0"/>
                <a:t>CPC</a:t>
              </a:r>
              <a:r>
                <a:rPr lang="zh-CN" altLang="en-US" dirty="0"/>
                <a:t>卡）和</a:t>
              </a:r>
              <a:r>
                <a:rPr lang="zh-CN" altLang="en-US" dirty="0" smtClean="0"/>
                <a:t>纸质</a:t>
              </a:r>
              <a:r>
                <a:rPr lang="zh-CN" altLang="en-US" dirty="0"/>
                <a:t>通行券</a:t>
              </a:r>
              <a:r>
                <a:rPr lang="zh-CN" altLang="en-US" dirty="0" smtClean="0"/>
                <a:t>，</a:t>
              </a:r>
              <a:endParaRPr lang="en-US" altLang="zh-CN" dirty="0" smtClean="0"/>
            </a:p>
            <a:p>
              <a:r>
                <a:rPr lang="zh-CN" altLang="en-US" dirty="0" smtClean="0"/>
                <a:t>     复合</a:t>
              </a:r>
              <a:r>
                <a:rPr lang="zh-CN" altLang="en-US" dirty="0"/>
                <a:t>通行卡（</a:t>
              </a:r>
              <a:r>
                <a:rPr lang="en-US" altLang="zh-CN" dirty="0"/>
                <a:t>CPC</a:t>
              </a:r>
              <a:r>
                <a:rPr lang="zh-CN" altLang="en-US" dirty="0"/>
                <a:t>卡）指（服务规则）集</a:t>
              </a:r>
              <a:r>
                <a:rPr lang="en-US" altLang="zh-CN" dirty="0"/>
                <a:t>5.8GHz</a:t>
              </a:r>
              <a:r>
                <a:rPr lang="zh-CN" altLang="en-US" dirty="0"/>
                <a:t>和</a:t>
              </a:r>
              <a:r>
                <a:rPr lang="en-US" altLang="zh-CN" dirty="0"/>
                <a:t>13.56MHz</a:t>
              </a:r>
              <a:r>
                <a:rPr lang="zh-CN" altLang="en-US" dirty="0"/>
                <a:t>通信功能于一体，具备车辆入口信息、路径信息和计费信息等读写功能，在收费站入口车道发放给车辆、</a:t>
              </a:r>
              <a:r>
                <a:rPr lang="zh-CN" altLang="en-US" dirty="0" smtClean="0"/>
                <a:t>出口</a:t>
              </a:r>
              <a:r>
                <a:rPr lang="zh-CN" altLang="en-US" dirty="0"/>
                <a:t>车道收回的可重复使用的通行介质</a:t>
              </a:r>
              <a:r>
                <a:rPr lang="zh-CN" altLang="en-US" dirty="0" smtClean="0"/>
                <a:t>；</a:t>
              </a:r>
              <a:endParaRPr lang="en-US" altLang="zh-CN" dirty="0" smtClean="0"/>
            </a:p>
            <a:p>
              <a:r>
                <a:rPr lang="en-US" altLang="zh-CN" dirty="0"/>
                <a:t> </a:t>
              </a:r>
              <a:r>
                <a:rPr lang="en-US" altLang="zh-CN" dirty="0" smtClean="0"/>
                <a:t>  </a:t>
              </a:r>
              <a:endParaRPr lang="en-US" altLang="zh-CN" dirty="0" smtClean="0"/>
            </a:p>
            <a:p>
              <a:endParaRPr lang="en-US" altLang="zh-CN" dirty="0"/>
            </a:p>
            <a:p>
              <a:r>
                <a:rPr lang="en-US" altLang="zh-CN" dirty="0" smtClean="0"/>
                <a:t>   </a:t>
              </a:r>
              <a:endParaRPr lang="en-US" altLang="zh-CN" dirty="0" smtClean="0"/>
            </a:p>
            <a:p>
              <a:endParaRPr lang="en-US" altLang="zh-CN" dirty="0"/>
            </a:p>
            <a:p>
              <a:endParaRPr lang="en-US" altLang="zh-CN" dirty="0" smtClean="0"/>
            </a:p>
            <a:p>
              <a:r>
                <a:rPr lang="en-US" altLang="zh-CN" dirty="0" smtClean="0"/>
                <a:t> </a:t>
              </a:r>
              <a:r>
                <a:rPr lang="zh-CN" altLang="en-US" dirty="0" smtClean="0"/>
                <a:t>纸</a:t>
              </a:r>
              <a:r>
                <a:rPr lang="zh-CN" altLang="en-US" dirty="0"/>
                <a:t>质通行</a:t>
              </a:r>
              <a:r>
                <a:rPr lang="zh-CN" altLang="en-US" dirty="0" smtClean="0"/>
                <a:t>券：</a:t>
              </a:r>
              <a:r>
                <a:rPr lang="zh-CN" altLang="en-US" dirty="0"/>
                <a:t>特殊突发状况造成设备故障，导致所有入口收费车道设备不能正常使用，而应急设备又无法启用</a:t>
              </a:r>
              <a:r>
                <a:rPr lang="zh-CN" altLang="en-US" dirty="0" smtClean="0"/>
                <a:t>时，用于</a:t>
              </a:r>
              <a:r>
                <a:rPr lang="zh-CN" altLang="en-US" dirty="0"/>
                <a:t>记录车辆通行信息的</a:t>
              </a:r>
              <a:r>
                <a:rPr lang="zh-CN" altLang="en-US" dirty="0" smtClean="0"/>
                <a:t>凭证。</a:t>
              </a:r>
              <a:endParaRPr lang="zh-CN" altLang="en-US" dirty="0"/>
            </a:p>
          </p:txBody>
        </p:sp>
        <p:sp>
          <p:nvSpPr>
            <p:cNvPr id="67" name="矩形 66"/>
            <p:cNvSpPr/>
            <p:nvPr/>
          </p:nvSpPr>
          <p:spPr>
            <a:xfrm>
              <a:off x="5759736" y="-1467395"/>
              <a:ext cx="2344057" cy="368300"/>
            </a:xfrm>
            <a:prstGeom prst="rect">
              <a:avLst/>
            </a:prstGeom>
          </p:spPr>
          <p:txBody>
            <a:bodyPr wrap="square">
              <a:spAutoFit/>
            </a:bodyPr>
            <a:lstStyle/>
            <a:p>
              <a:pPr marL="0" marR="0" lvl="0" indent="0" algn="r" defTabSz="914400" rtl="0" eaLnBrk="1" fontAlgn="auto" latinLnBrk="0" hangingPunct="1">
                <a:lnSpc>
                  <a:spcPct val="100000"/>
                </a:lnSpc>
                <a:spcBef>
                  <a:spcPts val="600"/>
                </a:spcBef>
                <a:spcAft>
                  <a:spcPts val="0"/>
                </a:spcAft>
                <a:buClrTx/>
                <a:buSzTx/>
                <a:buFontTx/>
                <a:buNone/>
                <a:defRPr/>
              </a:pPr>
              <a:endParaRPr kumimoji="0" lang="en-US" altLang="zh-CN" sz="1800" b="0" i="0" u="none" strike="noStrike" kern="1200" cap="none" spc="0" normalizeH="0" baseline="0" noProof="0" dirty="0">
                <a:ln>
                  <a:noFill/>
                </a:ln>
                <a:solidFill>
                  <a:srgbClr val="E7E6E6">
                    <a:lumMod val="10000"/>
                  </a:srgbClr>
                </a:solidFill>
                <a:effectLst/>
                <a:uLnTx/>
                <a:uFillTx/>
                <a:latin typeface="微软雅黑" panose="020B0503020204020204" charset="-122"/>
                <a:ea typeface="微软雅黑" panose="020B0503020204020204" charset="-122"/>
                <a:cs typeface="Segoe UI" panose="020B0502040204020203" pitchFamily="34" charset="0"/>
              </a:endParaRPr>
            </a:p>
          </p:txBody>
        </p:sp>
      </p:grpSp>
      <p:sp>
        <p:nvSpPr>
          <p:cNvPr id="76" name="矩形 75"/>
          <p:cNvSpPr/>
          <p:nvPr/>
        </p:nvSpPr>
        <p:spPr>
          <a:xfrm>
            <a:off x="1" y="481263"/>
            <a:ext cx="12192000" cy="72000"/>
          </a:xfrm>
          <a:prstGeom prst="rect">
            <a:avLst/>
          </a:prstGeom>
          <a:solidFill>
            <a:srgbClr val="AF1F24">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182090"/>
              </a:solidFill>
              <a:effectLst/>
              <a:uLnTx/>
              <a:uFillTx/>
              <a:latin typeface="微软雅黑 Light" panose="020B0502040204020203" charset="-122"/>
              <a:ea typeface="微软雅黑 Light" panose="020B0502040204020203" charset="-122"/>
              <a:cs typeface="+mn-cs"/>
            </a:endParaRPr>
          </a:p>
        </p:txBody>
      </p:sp>
      <p:pic>
        <p:nvPicPr>
          <p:cNvPr id="1073742850" name="图片 1073742849" descr="WechatIMG2394"/>
          <p:cNvPicPr>
            <a:picLocks noChangeAspect="1"/>
          </p:cNvPicPr>
          <p:nvPr/>
        </p:nvPicPr>
        <p:blipFill>
          <a:blip r:embed="rId3"/>
          <a:stretch>
            <a:fillRect/>
          </a:stretch>
        </p:blipFill>
        <p:spPr>
          <a:xfrm>
            <a:off x="179388" y="71120"/>
            <a:ext cx="4641215" cy="57531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63" presetClass="path" presetSubtype="0" accel="50000" decel="50000" fill="hold" nodeType="withEffect">
                                  <p:stCondLst>
                                    <p:cond delay="500"/>
                                  </p:stCondLst>
                                  <p:childTnLst>
                                    <p:animMotion origin="layout" path="M 0.06406 -0.04167 L 2.08333E-7 7.40741E-7 " pathEditMode="relative" rAng="0" ptsTypes="AA">
                                      <p:cBhvr>
                                        <p:cTn id="9" dur="1000" fill="hold"/>
                                        <p:tgtEl>
                                          <p:spTgt spid="16"/>
                                        </p:tgtEl>
                                        <p:attrNameLst>
                                          <p:attrName>ppt_x</p:attrName>
                                          <p:attrName>ppt_y</p:attrName>
                                        </p:attrNameLst>
                                      </p:cBhvr>
                                      <p:rCtr x="-3203" y="2083"/>
                                    </p:animMotion>
                                  </p:childTnLst>
                                </p:cTn>
                              </p:par>
                              <p:par>
                                <p:cTn id="10" presetID="6" presetClass="emph" presetSubtype="0" accel="50000" decel="50000" fill="hold" nodeType="withEffect">
                                  <p:stCondLst>
                                    <p:cond delay="500"/>
                                  </p:stCondLst>
                                  <p:childTnLst>
                                    <p:animScale>
                                      <p:cBhvr>
                                        <p:cTn id="11" dur="1000" fill="hold"/>
                                        <p:tgtEl>
                                          <p:spTgt spid="16"/>
                                        </p:tgtEl>
                                      </p:cBhvr>
                                      <p:by x="150000" y="150000"/>
                                      <p:from x="120193" y="120193"/>
                                      <p:to x="100000" y="100000"/>
                                    </p:animScale>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par>
                                <p:cTn id="18" presetID="53" presetClass="entr" presetSubtype="16" fill="hold" nodeType="withEffect">
                                  <p:stCondLst>
                                    <p:cond delay="100"/>
                                  </p:stCondLst>
                                  <p:childTnLst>
                                    <p:set>
                                      <p:cBhvr>
                                        <p:cTn id="19" dur="1" fill="hold">
                                          <p:stCondLst>
                                            <p:cond delay="0"/>
                                          </p:stCondLst>
                                        </p:cTn>
                                        <p:tgtEl>
                                          <p:spTgt spid="65"/>
                                        </p:tgtEl>
                                        <p:attrNameLst>
                                          <p:attrName>style.visibility</p:attrName>
                                        </p:attrNameLst>
                                      </p:cBhvr>
                                      <p:to>
                                        <p:strVal val="visible"/>
                                      </p:to>
                                    </p:set>
                                    <p:anim calcmode="lin" valueType="num">
                                      <p:cBhvr>
                                        <p:cTn id="20" dur="500" fill="hold"/>
                                        <p:tgtEl>
                                          <p:spTgt spid="65"/>
                                        </p:tgtEl>
                                        <p:attrNameLst>
                                          <p:attrName>ppt_w</p:attrName>
                                        </p:attrNameLst>
                                      </p:cBhvr>
                                      <p:tavLst>
                                        <p:tav tm="0">
                                          <p:val>
                                            <p:fltVal val="0"/>
                                          </p:val>
                                        </p:tav>
                                        <p:tav tm="100000">
                                          <p:val>
                                            <p:strVal val="#ppt_w"/>
                                          </p:val>
                                        </p:tav>
                                      </p:tavLst>
                                    </p:anim>
                                    <p:anim calcmode="lin" valueType="num">
                                      <p:cBhvr>
                                        <p:cTn id="21" dur="500" fill="hold"/>
                                        <p:tgtEl>
                                          <p:spTgt spid="65"/>
                                        </p:tgtEl>
                                        <p:attrNameLst>
                                          <p:attrName>ppt_h</p:attrName>
                                        </p:attrNameLst>
                                      </p:cBhvr>
                                      <p:tavLst>
                                        <p:tav tm="0">
                                          <p:val>
                                            <p:fltVal val="0"/>
                                          </p:val>
                                        </p:tav>
                                        <p:tav tm="100000">
                                          <p:val>
                                            <p:strVal val="#ppt_h"/>
                                          </p:val>
                                        </p:tav>
                                      </p:tavLst>
                                    </p:anim>
                                    <p:animEffect transition="in" filter="fade">
                                      <p:cBhvr>
                                        <p:cTn id="2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组合 74"/>
          <p:cNvGrpSpPr/>
          <p:nvPr>
            <p:custDataLst>
              <p:tags r:id="rId1"/>
            </p:custDataLst>
          </p:nvPr>
        </p:nvGrpSpPr>
        <p:grpSpPr>
          <a:xfrm>
            <a:off x="1897843" y="2521445"/>
            <a:ext cx="2263681" cy="1693278"/>
            <a:chOff x="650068" y="2823493"/>
            <a:chExt cx="2263681" cy="1693278"/>
          </a:xfrm>
        </p:grpSpPr>
        <p:sp>
          <p:nvSpPr>
            <p:cNvPr id="76" name="六边形 75"/>
            <p:cNvSpPr/>
            <p:nvPr>
              <p:custDataLst>
                <p:tags r:id="rId2"/>
              </p:custDataLst>
            </p:nvPr>
          </p:nvSpPr>
          <p:spPr>
            <a:xfrm>
              <a:off x="650068" y="2823493"/>
              <a:ext cx="1858740" cy="1693278"/>
            </a:xfrm>
            <a:prstGeom prst="hexagon">
              <a:avLst/>
            </a:prstGeom>
            <a:noFill/>
            <a:ln w="19050">
              <a:solidFill>
                <a:srgbClr val="AF1F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77" name="任意多边形: 形状 76"/>
            <p:cNvSpPr/>
            <p:nvPr>
              <p:custDataLst>
                <p:tags r:id="rId3"/>
              </p:custDataLst>
            </p:nvPr>
          </p:nvSpPr>
          <p:spPr>
            <a:xfrm>
              <a:off x="2372348" y="3000099"/>
              <a:ext cx="541401" cy="1266876"/>
            </a:xfrm>
            <a:custGeom>
              <a:avLst/>
              <a:gdLst>
                <a:gd name="connsiteX0" fmla="*/ 1 w 541401"/>
                <a:gd name="connsiteY0" fmla="*/ 0 h 1266876"/>
                <a:gd name="connsiteX1" fmla="*/ 224683 w 541401"/>
                <a:gd name="connsiteY1" fmla="*/ 0 h 1266876"/>
                <a:gd name="connsiteX2" fmla="*/ 541401 w 541401"/>
                <a:gd name="connsiteY2" fmla="*/ 633437 h 1266876"/>
                <a:gd name="connsiteX3" fmla="*/ 224682 w 541401"/>
                <a:gd name="connsiteY3" fmla="*/ 1266876 h 1266876"/>
                <a:gd name="connsiteX4" fmla="*/ 0 w 541401"/>
                <a:gd name="connsiteY4" fmla="*/ 1266876 h 1266876"/>
                <a:gd name="connsiteX5" fmla="*/ 316719 w 541401"/>
                <a:gd name="connsiteY5" fmla="*/ 633437 h 126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401" h="1266876">
                  <a:moveTo>
                    <a:pt x="1" y="0"/>
                  </a:moveTo>
                  <a:lnTo>
                    <a:pt x="224683" y="0"/>
                  </a:lnTo>
                  <a:lnTo>
                    <a:pt x="541401" y="633437"/>
                  </a:lnTo>
                  <a:lnTo>
                    <a:pt x="224682" y="1266876"/>
                  </a:lnTo>
                  <a:lnTo>
                    <a:pt x="0" y="1266876"/>
                  </a:lnTo>
                  <a:lnTo>
                    <a:pt x="316719" y="633437"/>
                  </a:lnTo>
                  <a:close/>
                </a:path>
              </a:pathLst>
            </a:custGeom>
            <a:solidFill>
              <a:srgbClr val="AF1F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78" name="六边形 77"/>
            <p:cNvSpPr/>
            <p:nvPr>
              <p:custDataLst>
                <p:tags r:id="rId4"/>
              </p:custDataLst>
            </p:nvPr>
          </p:nvSpPr>
          <p:spPr>
            <a:xfrm>
              <a:off x="1071414" y="3207753"/>
              <a:ext cx="1015121" cy="924757"/>
            </a:xfrm>
            <a:prstGeom prst="hexagon">
              <a:avLst/>
            </a:prstGeom>
            <a:solidFill>
              <a:srgbClr val="AF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dirty="0">
                  <a:solidFill>
                    <a:prstClr val="white"/>
                  </a:solidFill>
                  <a:latin typeface="微软雅黑" panose="020B0503020204020204" charset="-122"/>
                  <a:ea typeface="微软雅黑" panose="020B0503020204020204" charset="-122"/>
                </a:rPr>
                <a:t>4</a:t>
              </a:r>
              <a:endParaRPr kumimoji="0" lang="en-US" altLang="zh-CN" sz="2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92" name="文本框 91"/>
          <p:cNvSpPr txBox="1"/>
          <p:nvPr>
            <p:custDataLst>
              <p:tags r:id="rId5"/>
            </p:custDataLst>
          </p:nvPr>
        </p:nvSpPr>
        <p:spPr>
          <a:xfrm>
            <a:off x="4607560" y="3077489"/>
            <a:ext cx="3538220" cy="508000"/>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200" dirty="0" smtClean="0">
                <a:solidFill>
                  <a:srgbClr val="C00000"/>
                </a:solidFill>
                <a:latin typeface="微软雅黑" panose="020B0503020204020204" charset="-122"/>
                <a:ea typeface="微软雅黑" panose="020B0503020204020204" charset="-122"/>
              </a:rPr>
              <a:t>高速公路身份卡</a:t>
            </a:r>
            <a:endParaRPr kumimoji="0" lang="zh-CN" altLang="en-US" sz="32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43" name="矩形 42"/>
          <p:cNvSpPr/>
          <p:nvPr/>
        </p:nvSpPr>
        <p:spPr>
          <a:xfrm>
            <a:off x="0" y="481330"/>
            <a:ext cx="12192000" cy="171450"/>
          </a:xfrm>
          <a:prstGeom prst="rect">
            <a:avLst/>
          </a:prstGeom>
          <a:solidFill>
            <a:srgbClr val="AF1F24">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182090"/>
              </a:solidFill>
              <a:effectLst/>
              <a:uLnTx/>
              <a:uFillTx/>
              <a:latin typeface="微软雅黑 Light" panose="020B0502040204020203" charset="-122"/>
              <a:ea typeface="微软雅黑 Light" panose="020B0502040204020203" charset="-122"/>
              <a:cs typeface="+mn-cs"/>
            </a:endParaRPr>
          </a:p>
        </p:txBody>
      </p:sp>
      <p:grpSp>
        <p:nvGrpSpPr>
          <p:cNvPr id="44" name="组合 43"/>
          <p:cNvGrpSpPr/>
          <p:nvPr/>
        </p:nvGrpSpPr>
        <p:grpSpPr>
          <a:xfrm>
            <a:off x="325088" y="76583"/>
            <a:ext cx="9762408" cy="404495"/>
            <a:chOff x="325088" y="76583"/>
            <a:chExt cx="9762408" cy="404495"/>
          </a:xfrm>
        </p:grpSpPr>
        <p:sp>
          <p:nvSpPr>
            <p:cNvPr id="45" name="矩形 44"/>
            <p:cNvSpPr/>
            <p:nvPr/>
          </p:nvSpPr>
          <p:spPr>
            <a:xfrm>
              <a:off x="325088" y="106428"/>
              <a:ext cx="2527935" cy="308610"/>
            </a:xfrm>
            <a:prstGeom prst="rect">
              <a:avLst/>
            </a:prstGeom>
            <a:solidFill>
              <a:srgbClr val="AF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47" name="文本框 46"/>
            <p:cNvSpPr txBox="1"/>
            <p:nvPr/>
          </p:nvSpPr>
          <p:spPr>
            <a:xfrm>
              <a:off x="325088" y="112778"/>
              <a:ext cx="2527935"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bg1"/>
                  </a:solidFill>
                  <a:effectLst/>
                  <a:uLnTx/>
                  <a:uFillTx/>
                  <a:latin typeface="微软雅黑 Light" panose="020B0502040204020203" charset="-122"/>
                  <a:ea typeface="微软雅黑 Light" panose="020B0502040204020203" charset="-122"/>
                  <a:cs typeface="+mn-cs"/>
                </a:rPr>
                <a:t>4</a:t>
              </a:r>
              <a:r>
                <a:rPr kumimoji="0" lang="zh-CN" altLang="en-US" sz="1800" b="0" i="0" u="none" strike="noStrike" kern="1200" cap="none" spc="0" normalizeH="0" baseline="0" noProof="0" dirty="0">
                  <a:ln>
                    <a:noFill/>
                  </a:ln>
                  <a:solidFill>
                    <a:schemeClr val="bg1"/>
                  </a:solidFill>
                  <a:effectLst/>
                  <a:uLnTx/>
                  <a:uFillTx/>
                  <a:latin typeface="微软雅黑 Light" panose="020B0502040204020203" charset="-122"/>
                  <a:ea typeface="微软雅黑 Light" panose="020B0502040204020203" charset="-122"/>
                  <a:cs typeface="+mn-cs"/>
                </a:rPr>
                <a:t>、新指南特点</a:t>
              </a:r>
              <a:endParaRPr kumimoji="0" lang="zh-CN" altLang="en-US" sz="1800" b="0" i="0" u="none" strike="noStrike" kern="1200" cap="none" spc="0" normalizeH="0" baseline="0" noProof="0" dirty="0">
                <a:ln>
                  <a:noFill/>
                </a:ln>
                <a:solidFill>
                  <a:schemeClr val="bg1"/>
                </a:solidFill>
                <a:effectLst/>
                <a:uLnTx/>
                <a:uFillTx/>
                <a:latin typeface="微软雅黑 Light" panose="020B0502040204020203" charset="-122"/>
                <a:ea typeface="微软雅黑 Light" panose="020B0502040204020203" charset="-122"/>
                <a:cs typeface="+mn-cs"/>
              </a:endParaRPr>
            </a:p>
          </p:txBody>
        </p:sp>
        <p:sp>
          <p:nvSpPr>
            <p:cNvPr id="48" name="文本框 47"/>
            <p:cNvSpPr txBox="1"/>
            <p:nvPr/>
          </p:nvSpPr>
          <p:spPr>
            <a:xfrm>
              <a:off x="8676565" y="76583"/>
              <a:ext cx="1130968" cy="3683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AF1F24"/>
                </a:solidFill>
                <a:effectLst/>
                <a:uLnTx/>
                <a:uFillTx/>
                <a:latin typeface="微软雅黑 Light" panose="020B0502040204020203" charset="-122"/>
                <a:ea typeface="微软雅黑 Light" panose="020B0502040204020203" charset="-122"/>
                <a:cs typeface="+mn-cs"/>
              </a:endParaRPr>
            </a:p>
          </p:txBody>
        </p:sp>
        <p:grpSp>
          <p:nvGrpSpPr>
            <p:cNvPr id="50" name="组合 49"/>
            <p:cNvGrpSpPr/>
            <p:nvPr/>
          </p:nvGrpSpPr>
          <p:grpSpPr>
            <a:xfrm>
              <a:off x="6791404" y="159486"/>
              <a:ext cx="3296092" cy="209852"/>
              <a:chOff x="6358270" y="115009"/>
              <a:chExt cx="3296092" cy="307494"/>
            </a:xfrm>
          </p:grpSpPr>
          <p:cxnSp>
            <p:nvCxnSpPr>
              <p:cNvPr id="51" name="直接连接符 50"/>
              <p:cNvCxnSpPr/>
              <p:nvPr/>
            </p:nvCxnSpPr>
            <p:spPr>
              <a:xfrm>
                <a:off x="6358270" y="115009"/>
                <a:ext cx="0" cy="30749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8006316" y="115009"/>
                <a:ext cx="0" cy="30749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9654362" y="115009"/>
                <a:ext cx="0" cy="30749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pic>
        <p:nvPicPr>
          <p:cNvPr id="1073742850" name="图片 1073742849" descr="WechatIMG2394"/>
          <p:cNvPicPr>
            <a:picLocks noChangeAspect="1"/>
          </p:cNvPicPr>
          <p:nvPr/>
        </p:nvPicPr>
        <p:blipFill>
          <a:blip r:embed="rId6"/>
          <a:stretch>
            <a:fillRect/>
          </a:stretch>
        </p:blipFill>
        <p:spPr>
          <a:xfrm>
            <a:off x="7131368" y="76835"/>
            <a:ext cx="4641215" cy="57531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descr="e7d195523061f1c0205959036996ad55c215b892a7aac5c0B9ADEF7896FB48F2EF97163A2DE1401E1875DEDC438B7864AD24CA23553DBBBD975DAF4CAD4A2592689FFB6CEE59FFA55B2702D0E5EE29CDB42EC2C450165D158A3326FD2B1CD0EE3BE2A4CA85CD8F4E97A1A2083D155EA43D5D2550D96CF11EF483C35A902D8602E1FDE216A189CCFE"/>
          <p:cNvGrpSpPr/>
          <p:nvPr/>
        </p:nvGrpSpPr>
        <p:grpSpPr>
          <a:xfrm>
            <a:off x="374317" y="398255"/>
            <a:ext cx="2172148" cy="1615553"/>
            <a:chOff x="3255947" y="2813160"/>
            <a:chExt cx="2172148" cy="1615553"/>
          </a:xfrm>
        </p:grpSpPr>
        <p:sp>
          <p:nvSpPr>
            <p:cNvPr id="17" name="矩形 2"/>
            <p:cNvSpPr/>
            <p:nvPr/>
          </p:nvSpPr>
          <p:spPr>
            <a:xfrm rot="20223496">
              <a:off x="4197008" y="2813160"/>
              <a:ext cx="1231087" cy="1170502"/>
            </a:xfrm>
            <a:custGeom>
              <a:avLst/>
              <a:gdLst>
                <a:gd name="connsiteX0" fmla="*/ 0 w 1206853"/>
                <a:gd name="connsiteY0" fmla="*/ 0 h 950438"/>
                <a:gd name="connsiteX1" fmla="*/ 1206853 w 1206853"/>
                <a:gd name="connsiteY1" fmla="*/ 0 h 950438"/>
                <a:gd name="connsiteX2" fmla="*/ 1206853 w 1206853"/>
                <a:gd name="connsiteY2" fmla="*/ 950438 h 950438"/>
                <a:gd name="connsiteX3" fmla="*/ 0 w 1206853"/>
                <a:gd name="connsiteY3" fmla="*/ 950438 h 950438"/>
                <a:gd name="connsiteX4" fmla="*/ 0 w 1206853"/>
                <a:gd name="connsiteY4" fmla="*/ 0 h 950438"/>
                <a:gd name="connsiteX0-1" fmla="*/ 0 w 1206853"/>
                <a:gd name="connsiteY0-2" fmla="*/ 0 h 950438"/>
                <a:gd name="connsiteX1-3" fmla="*/ 1206853 w 1206853"/>
                <a:gd name="connsiteY1-4" fmla="*/ 0 h 950438"/>
                <a:gd name="connsiteX2-5" fmla="*/ 1206853 w 1206853"/>
                <a:gd name="connsiteY2-6" fmla="*/ 950438 h 950438"/>
                <a:gd name="connsiteX3-7" fmla="*/ 0 w 1206853"/>
                <a:gd name="connsiteY3-8" fmla="*/ 950438 h 950438"/>
                <a:gd name="connsiteX4-9" fmla="*/ 0 w 1206853"/>
                <a:gd name="connsiteY4-10" fmla="*/ 0 h 950438"/>
                <a:gd name="connsiteX0-11" fmla="*/ 0 w 1206853"/>
                <a:gd name="connsiteY0-12" fmla="*/ 0 h 950438"/>
                <a:gd name="connsiteX1-13" fmla="*/ 1206853 w 1206853"/>
                <a:gd name="connsiteY1-14" fmla="*/ 0 h 950438"/>
                <a:gd name="connsiteX2-15" fmla="*/ 1206853 w 1206853"/>
                <a:gd name="connsiteY2-16" fmla="*/ 950438 h 950438"/>
                <a:gd name="connsiteX3-17" fmla="*/ 0 w 1206853"/>
                <a:gd name="connsiteY3-18" fmla="*/ 950438 h 950438"/>
                <a:gd name="connsiteX4-19" fmla="*/ 0 w 1206853"/>
                <a:gd name="connsiteY4-20" fmla="*/ 0 h 950438"/>
                <a:gd name="connsiteX0-21" fmla="*/ 0 w 1206853"/>
                <a:gd name="connsiteY0-22" fmla="*/ 0 h 950438"/>
                <a:gd name="connsiteX1-23" fmla="*/ 1206853 w 1206853"/>
                <a:gd name="connsiteY1-24" fmla="*/ 0 h 950438"/>
                <a:gd name="connsiteX2-25" fmla="*/ 1206853 w 1206853"/>
                <a:gd name="connsiteY2-26" fmla="*/ 950438 h 950438"/>
                <a:gd name="connsiteX3-27" fmla="*/ 0 w 1206853"/>
                <a:gd name="connsiteY3-28" fmla="*/ 950438 h 950438"/>
                <a:gd name="connsiteX4-29" fmla="*/ 0 w 1206853"/>
                <a:gd name="connsiteY4-30" fmla="*/ 0 h 950438"/>
                <a:gd name="connsiteX0-31" fmla="*/ 0 w 1206853"/>
                <a:gd name="connsiteY0-32" fmla="*/ 0 h 950438"/>
                <a:gd name="connsiteX1-33" fmla="*/ 1206853 w 1206853"/>
                <a:gd name="connsiteY1-34" fmla="*/ 0 h 950438"/>
                <a:gd name="connsiteX2-35" fmla="*/ 1206853 w 1206853"/>
                <a:gd name="connsiteY2-36" fmla="*/ 950438 h 950438"/>
                <a:gd name="connsiteX3-37" fmla="*/ 0 w 1206853"/>
                <a:gd name="connsiteY3-38" fmla="*/ 950438 h 950438"/>
                <a:gd name="connsiteX4-39" fmla="*/ 0 w 1206853"/>
                <a:gd name="connsiteY4-40" fmla="*/ 0 h 950438"/>
                <a:gd name="connsiteX0-41" fmla="*/ 0 w 1206853"/>
                <a:gd name="connsiteY0-42" fmla="*/ 0 h 1069402"/>
                <a:gd name="connsiteX1-43" fmla="*/ 1206853 w 1206853"/>
                <a:gd name="connsiteY1-44" fmla="*/ 0 h 1069402"/>
                <a:gd name="connsiteX2-45" fmla="*/ 1202898 w 1206853"/>
                <a:gd name="connsiteY2-46" fmla="*/ 1069402 h 1069402"/>
                <a:gd name="connsiteX3-47" fmla="*/ 0 w 1206853"/>
                <a:gd name="connsiteY3-48" fmla="*/ 950438 h 1069402"/>
                <a:gd name="connsiteX4-49" fmla="*/ 0 w 1206853"/>
                <a:gd name="connsiteY4-50" fmla="*/ 0 h 1069402"/>
                <a:gd name="connsiteX0-51" fmla="*/ 0 w 1206853"/>
                <a:gd name="connsiteY0-52" fmla="*/ 0 h 1069402"/>
                <a:gd name="connsiteX1-53" fmla="*/ 1206853 w 1206853"/>
                <a:gd name="connsiteY1-54" fmla="*/ 0 h 1069402"/>
                <a:gd name="connsiteX2-55" fmla="*/ 1202898 w 1206853"/>
                <a:gd name="connsiteY2-56" fmla="*/ 1069402 h 1069402"/>
                <a:gd name="connsiteX3-57" fmla="*/ 0 w 1206853"/>
                <a:gd name="connsiteY3-58" fmla="*/ 950438 h 1069402"/>
                <a:gd name="connsiteX4-59" fmla="*/ 0 w 1206853"/>
                <a:gd name="connsiteY4-60" fmla="*/ 0 h 1069402"/>
                <a:gd name="connsiteX0-61" fmla="*/ 0 w 1206853"/>
                <a:gd name="connsiteY0-62" fmla="*/ 0 h 1069402"/>
                <a:gd name="connsiteX1-63" fmla="*/ 1206853 w 1206853"/>
                <a:gd name="connsiteY1-64" fmla="*/ 0 h 1069402"/>
                <a:gd name="connsiteX2-65" fmla="*/ 1202898 w 1206853"/>
                <a:gd name="connsiteY2-66" fmla="*/ 1069402 h 1069402"/>
                <a:gd name="connsiteX3-67" fmla="*/ 0 w 1206853"/>
                <a:gd name="connsiteY3-68" fmla="*/ 950438 h 1069402"/>
                <a:gd name="connsiteX4-69" fmla="*/ 0 w 1206853"/>
                <a:gd name="connsiteY4-70" fmla="*/ 0 h 1069402"/>
                <a:gd name="connsiteX0-71" fmla="*/ 0 w 1231087"/>
                <a:gd name="connsiteY0-72" fmla="*/ 101100 h 1170502"/>
                <a:gd name="connsiteX1-73" fmla="*/ 1231087 w 1231087"/>
                <a:gd name="connsiteY1-74" fmla="*/ 0 h 1170502"/>
                <a:gd name="connsiteX2-75" fmla="*/ 1202898 w 1231087"/>
                <a:gd name="connsiteY2-76" fmla="*/ 1170502 h 1170502"/>
                <a:gd name="connsiteX3-77" fmla="*/ 0 w 1231087"/>
                <a:gd name="connsiteY3-78" fmla="*/ 1051538 h 1170502"/>
                <a:gd name="connsiteX4-79" fmla="*/ 0 w 1231087"/>
                <a:gd name="connsiteY4-80" fmla="*/ 101100 h 1170502"/>
                <a:gd name="connsiteX0-81" fmla="*/ 0 w 1231087"/>
                <a:gd name="connsiteY0-82" fmla="*/ 101100 h 1170502"/>
                <a:gd name="connsiteX1-83" fmla="*/ 1231087 w 1231087"/>
                <a:gd name="connsiteY1-84" fmla="*/ 0 h 1170502"/>
                <a:gd name="connsiteX2-85" fmla="*/ 1202898 w 1231087"/>
                <a:gd name="connsiteY2-86" fmla="*/ 1170502 h 1170502"/>
                <a:gd name="connsiteX3-87" fmla="*/ 0 w 1231087"/>
                <a:gd name="connsiteY3-88" fmla="*/ 1051538 h 1170502"/>
                <a:gd name="connsiteX4-89" fmla="*/ 0 w 1231087"/>
                <a:gd name="connsiteY4-90" fmla="*/ 101100 h 11705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1087" h="1170502">
                  <a:moveTo>
                    <a:pt x="0" y="101100"/>
                  </a:moveTo>
                  <a:cubicBezTo>
                    <a:pt x="401328" y="388369"/>
                    <a:pt x="1007646" y="344814"/>
                    <a:pt x="1231087" y="0"/>
                  </a:cubicBezTo>
                  <a:cubicBezTo>
                    <a:pt x="1229769" y="356467"/>
                    <a:pt x="1204216" y="814035"/>
                    <a:pt x="1202898" y="1170502"/>
                  </a:cubicBezTo>
                  <a:cubicBezTo>
                    <a:pt x="932650" y="836637"/>
                    <a:pt x="434720" y="777593"/>
                    <a:pt x="0" y="1051538"/>
                  </a:cubicBezTo>
                  <a:lnTo>
                    <a:pt x="0" y="101100"/>
                  </a:lnTo>
                  <a:close/>
                </a:path>
              </a:pathLst>
            </a:custGeom>
            <a:solidFill>
              <a:schemeClr val="bg1">
                <a:lumMod val="85000"/>
                <a:alpha val="50000"/>
              </a:schemeClr>
            </a:solidFill>
            <a:ln w="25400">
              <a:noFill/>
            </a:ln>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7E6E6">
                    <a:lumMod val="10000"/>
                  </a:srgbClr>
                </a:solidFill>
                <a:effectLst/>
                <a:uLnTx/>
                <a:uFillTx/>
                <a:latin typeface="微软雅黑 Light" panose="020B0502040204020203" charset="-122"/>
                <a:ea typeface="微软雅黑 Light" panose="020B0502040204020203" charset="-122"/>
                <a:cs typeface="+mn-cs"/>
              </a:endParaRPr>
            </a:p>
          </p:txBody>
        </p:sp>
        <p:grpSp>
          <p:nvGrpSpPr>
            <p:cNvPr id="18" name="组合 17"/>
            <p:cNvGrpSpPr/>
            <p:nvPr/>
          </p:nvGrpSpPr>
          <p:grpSpPr>
            <a:xfrm>
              <a:off x="3255947" y="3155390"/>
              <a:ext cx="1273323" cy="1273323"/>
              <a:chOff x="3255947" y="3155390"/>
              <a:chExt cx="1273323" cy="1273323"/>
            </a:xfrm>
          </p:grpSpPr>
          <p:sp>
            <p:nvSpPr>
              <p:cNvPr id="19" name="椭圆 18"/>
              <p:cNvSpPr/>
              <p:nvPr/>
            </p:nvSpPr>
            <p:spPr>
              <a:xfrm>
                <a:off x="3255947" y="3155390"/>
                <a:ext cx="1273323" cy="1273323"/>
              </a:xfrm>
              <a:prstGeom prst="ellipse">
                <a:avLst/>
              </a:prstGeom>
              <a:solidFill>
                <a:srgbClr val="AF1F24"/>
              </a:solidFill>
              <a:ln w="25400">
                <a:noFill/>
              </a:ln>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E7E6E6">
                      <a:lumMod val="10000"/>
                    </a:srgbClr>
                  </a:solidFill>
                  <a:effectLst/>
                  <a:uLnTx/>
                  <a:uFillTx/>
                  <a:latin typeface="微软雅黑 Light" panose="020B0502040204020203" charset="-122"/>
                  <a:ea typeface="微软雅黑 Light" panose="020B0502040204020203" charset="-122"/>
                  <a:cs typeface="+mn-cs"/>
                </a:endParaRPr>
              </a:p>
            </p:txBody>
          </p:sp>
          <p:grpSp>
            <p:nvGrpSpPr>
              <p:cNvPr id="20" name="组合 19"/>
              <p:cNvGrpSpPr/>
              <p:nvPr/>
            </p:nvGrpSpPr>
            <p:grpSpPr>
              <a:xfrm>
                <a:off x="3576595" y="3478290"/>
                <a:ext cx="623829" cy="627522"/>
                <a:chOff x="1725613" y="5727700"/>
                <a:chExt cx="268287" cy="269875"/>
              </a:xfrm>
              <a:solidFill>
                <a:srgbClr val="0065B0"/>
              </a:solidFill>
            </p:grpSpPr>
            <p:sp>
              <p:nvSpPr>
                <p:cNvPr id="21" name="Freeform 10"/>
                <p:cNvSpPr/>
                <p:nvPr/>
              </p:nvSpPr>
              <p:spPr bwMode="auto">
                <a:xfrm>
                  <a:off x="1766888" y="5757863"/>
                  <a:ext cx="31750" cy="31750"/>
                </a:xfrm>
                <a:custGeom>
                  <a:avLst/>
                  <a:gdLst>
                    <a:gd name="T0" fmla="*/ 10 w 12"/>
                    <a:gd name="T1" fmla="*/ 6 h 12"/>
                    <a:gd name="T2" fmla="*/ 6 w 12"/>
                    <a:gd name="T3" fmla="*/ 2 h 12"/>
                    <a:gd name="T4" fmla="*/ 2 w 12"/>
                    <a:gd name="T5" fmla="*/ 2 h 12"/>
                    <a:gd name="T6" fmla="*/ 2 w 12"/>
                    <a:gd name="T7" fmla="*/ 6 h 12"/>
                    <a:gd name="T8" fmla="*/ 6 w 12"/>
                    <a:gd name="T9" fmla="*/ 10 h 12"/>
                    <a:gd name="T10" fmla="*/ 10 w 12"/>
                    <a:gd name="T11" fmla="*/ 10 h 12"/>
                    <a:gd name="T12" fmla="*/ 10 w 12"/>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0" y="6"/>
                      </a:moveTo>
                      <a:cubicBezTo>
                        <a:pt x="6" y="2"/>
                        <a:pt x="6" y="2"/>
                        <a:pt x="6" y="2"/>
                      </a:cubicBezTo>
                      <a:cubicBezTo>
                        <a:pt x="5" y="0"/>
                        <a:pt x="3" y="0"/>
                        <a:pt x="2" y="2"/>
                      </a:cubicBezTo>
                      <a:cubicBezTo>
                        <a:pt x="0" y="3"/>
                        <a:pt x="0" y="5"/>
                        <a:pt x="2" y="6"/>
                      </a:cubicBezTo>
                      <a:cubicBezTo>
                        <a:pt x="6" y="10"/>
                        <a:pt x="6" y="10"/>
                        <a:pt x="6" y="10"/>
                      </a:cubicBezTo>
                      <a:cubicBezTo>
                        <a:pt x="7" y="12"/>
                        <a:pt x="9" y="12"/>
                        <a:pt x="10" y="10"/>
                      </a:cubicBezTo>
                      <a:cubicBezTo>
                        <a:pt x="12" y="9"/>
                        <a:pt x="12" y="7"/>
                        <a:pt x="10" y="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E7E6E6">
                        <a:lumMod val="10000"/>
                      </a:srgbClr>
                    </a:solidFill>
                    <a:effectLst/>
                    <a:uLnTx/>
                    <a:uFillTx/>
                    <a:latin typeface="Open Sans" panose="020B0606030504020204" pitchFamily="34" charset="0"/>
                    <a:ea typeface="微软雅黑 Light" panose="020B0502040204020203" charset="-122"/>
                    <a:cs typeface="Open Sans" panose="020B0606030504020204" pitchFamily="34" charset="0"/>
                  </a:endParaRPr>
                </a:p>
              </p:txBody>
            </p:sp>
            <p:sp>
              <p:nvSpPr>
                <p:cNvPr id="22" name="Freeform 11"/>
                <p:cNvSpPr/>
                <p:nvPr/>
              </p:nvSpPr>
              <p:spPr bwMode="auto">
                <a:xfrm>
                  <a:off x="1725613" y="5846763"/>
                  <a:ext cx="33337" cy="15875"/>
                </a:xfrm>
                <a:custGeom>
                  <a:avLst/>
                  <a:gdLst>
                    <a:gd name="T0" fmla="*/ 9 w 12"/>
                    <a:gd name="T1" fmla="*/ 0 h 6"/>
                    <a:gd name="T2" fmla="*/ 3 w 12"/>
                    <a:gd name="T3" fmla="*/ 0 h 6"/>
                    <a:gd name="T4" fmla="*/ 0 w 12"/>
                    <a:gd name="T5" fmla="*/ 3 h 6"/>
                    <a:gd name="T6" fmla="*/ 3 w 12"/>
                    <a:gd name="T7" fmla="*/ 6 h 6"/>
                    <a:gd name="T8" fmla="*/ 9 w 12"/>
                    <a:gd name="T9" fmla="*/ 6 h 6"/>
                    <a:gd name="T10" fmla="*/ 12 w 12"/>
                    <a:gd name="T11" fmla="*/ 3 h 6"/>
                    <a:gd name="T12" fmla="*/ 9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9" y="0"/>
                      </a:moveTo>
                      <a:cubicBezTo>
                        <a:pt x="3" y="0"/>
                        <a:pt x="3" y="0"/>
                        <a:pt x="3" y="0"/>
                      </a:cubicBezTo>
                      <a:cubicBezTo>
                        <a:pt x="1" y="0"/>
                        <a:pt x="0" y="1"/>
                        <a:pt x="0" y="3"/>
                      </a:cubicBezTo>
                      <a:cubicBezTo>
                        <a:pt x="0" y="5"/>
                        <a:pt x="1" y="6"/>
                        <a:pt x="3" y="6"/>
                      </a:cubicBezTo>
                      <a:cubicBezTo>
                        <a:pt x="9" y="6"/>
                        <a:pt x="9" y="6"/>
                        <a:pt x="9" y="6"/>
                      </a:cubicBezTo>
                      <a:cubicBezTo>
                        <a:pt x="11" y="6"/>
                        <a:pt x="12" y="5"/>
                        <a:pt x="12" y="3"/>
                      </a:cubicBezTo>
                      <a:cubicBezTo>
                        <a:pt x="12" y="1"/>
                        <a:pt x="11" y="0"/>
                        <a:pt x="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E7E6E6">
                        <a:lumMod val="10000"/>
                      </a:srgbClr>
                    </a:solidFill>
                    <a:effectLst/>
                    <a:uLnTx/>
                    <a:uFillTx/>
                    <a:latin typeface="Open Sans" panose="020B0606030504020204" pitchFamily="34" charset="0"/>
                    <a:ea typeface="微软雅黑 Light" panose="020B0502040204020203" charset="-122"/>
                    <a:cs typeface="Open Sans" panose="020B0606030504020204" pitchFamily="34" charset="0"/>
                  </a:endParaRPr>
                </a:p>
              </p:txBody>
            </p:sp>
            <p:sp>
              <p:nvSpPr>
                <p:cNvPr id="23" name="Freeform 12"/>
                <p:cNvSpPr/>
                <p:nvPr/>
              </p:nvSpPr>
              <p:spPr bwMode="auto">
                <a:xfrm>
                  <a:off x="1960563" y="5862638"/>
                  <a:ext cx="33337" cy="15875"/>
                </a:xfrm>
                <a:custGeom>
                  <a:avLst/>
                  <a:gdLst>
                    <a:gd name="T0" fmla="*/ 9 w 12"/>
                    <a:gd name="T1" fmla="*/ 0 h 6"/>
                    <a:gd name="T2" fmla="*/ 3 w 12"/>
                    <a:gd name="T3" fmla="*/ 0 h 6"/>
                    <a:gd name="T4" fmla="*/ 0 w 12"/>
                    <a:gd name="T5" fmla="*/ 3 h 6"/>
                    <a:gd name="T6" fmla="*/ 3 w 12"/>
                    <a:gd name="T7" fmla="*/ 6 h 6"/>
                    <a:gd name="T8" fmla="*/ 9 w 12"/>
                    <a:gd name="T9" fmla="*/ 6 h 6"/>
                    <a:gd name="T10" fmla="*/ 12 w 12"/>
                    <a:gd name="T11" fmla="*/ 3 h 6"/>
                    <a:gd name="T12" fmla="*/ 9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9" y="0"/>
                      </a:moveTo>
                      <a:cubicBezTo>
                        <a:pt x="3" y="0"/>
                        <a:pt x="3" y="0"/>
                        <a:pt x="3" y="0"/>
                      </a:cubicBezTo>
                      <a:cubicBezTo>
                        <a:pt x="1" y="0"/>
                        <a:pt x="0" y="1"/>
                        <a:pt x="0" y="3"/>
                      </a:cubicBezTo>
                      <a:cubicBezTo>
                        <a:pt x="0" y="5"/>
                        <a:pt x="1" y="6"/>
                        <a:pt x="3" y="6"/>
                      </a:cubicBezTo>
                      <a:cubicBezTo>
                        <a:pt x="9" y="6"/>
                        <a:pt x="9" y="6"/>
                        <a:pt x="9" y="6"/>
                      </a:cubicBezTo>
                      <a:cubicBezTo>
                        <a:pt x="11" y="6"/>
                        <a:pt x="12" y="5"/>
                        <a:pt x="12" y="3"/>
                      </a:cubicBezTo>
                      <a:cubicBezTo>
                        <a:pt x="12" y="1"/>
                        <a:pt x="11" y="0"/>
                        <a:pt x="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E7E6E6">
                        <a:lumMod val="10000"/>
                      </a:srgbClr>
                    </a:solidFill>
                    <a:effectLst/>
                    <a:uLnTx/>
                    <a:uFillTx/>
                    <a:latin typeface="Open Sans" panose="020B0606030504020204" pitchFamily="34" charset="0"/>
                    <a:ea typeface="微软雅黑 Light" panose="020B0502040204020203" charset="-122"/>
                    <a:cs typeface="Open Sans" panose="020B0606030504020204" pitchFamily="34" charset="0"/>
                  </a:endParaRPr>
                </a:p>
              </p:txBody>
            </p:sp>
            <p:sp>
              <p:nvSpPr>
                <p:cNvPr id="24" name="Freeform 13"/>
                <p:cNvSpPr/>
                <p:nvPr/>
              </p:nvSpPr>
              <p:spPr bwMode="auto">
                <a:xfrm>
                  <a:off x="1933575" y="5770563"/>
                  <a:ext cx="30162" cy="30162"/>
                </a:xfrm>
                <a:custGeom>
                  <a:avLst/>
                  <a:gdLst>
                    <a:gd name="T0" fmla="*/ 10 w 11"/>
                    <a:gd name="T1" fmla="*/ 1 h 11"/>
                    <a:gd name="T2" fmla="*/ 5 w 11"/>
                    <a:gd name="T3" fmla="*/ 1 h 11"/>
                    <a:gd name="T4" fmla="*/ 1 w 11"/>
                    <a:gd name="T5" fmla="*/ 5 h 11"/>
                    <a:gd name="T6" fmla="*/ 1 w 11"/>
                    <a:gd name="T7" fmla="*/ 10 h 11"/>
                    <a:gd name="T8" fmla="*/ 5 w 11"/>
                    <a:gd name="T9" fmla="*/ 10 h 11"/>
                    <a:gd name="T10" fmla="*/ 10 w 11"/>
                    <a:gd name="T11" fmla="*/ 5 h 11"/>
                    <a:gd name="T12" fmla="*/ 10 w 11"/>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10" y="1"/>
                      </a:moveTo>
                      <a:cubicBezTo>
                        <a:pt x="9" y="0"/>
                        <a:pt x="7" y="0"/>
                        <a:pt x="5" y="1"/>
                      </a:cubicBezTo>
                      <a:cubicBezTo>
                        <a:pt x="1" y="5"/>
                        <a:pt x="1" y="5"/>
                        <a:pt x="1" y="5"/>
                      </a:cubicBezTo>
                      <a:cubicBezTo>
                        <a:pt x="0" y="7"/>
                        <a:pt x="0" y="9"/>
                        <a:pt x="1" y="10"/>
                      </a:cubicBezTo>
                      <a:cubicBezTo>
                        <a:pt x="2" y="11"/>
                        <a:pt x="4" y="11"/>
                        <a:pt x="5" y="10"/>
                      </a:cubicBezTo>
                      <a:cubicBezTo>
                        <a:pt x="10" y="5"/>
                        <a:pt x="10" y="5"/>
                        <a:pt x="10" y="5"/>
                      </a:cubicBezTo>
                      <a:cubicBezTo>
                        <a:pt x="11" y="4"/>
                        <a:pt x="11" y="2"/>
                        <a:pt x="10" y="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E7E6E6">
                        <a:lumMod val="10000"/>
                      </a:srgbClr>
                    </a:solidFill>
                    <a:effectLst/>
                    <a:uLnTx/>
                    <a:uFillTx/>
                    <a:latin typeface="Open Sans" panose="020B0606030504020204" pitchFamily="34" charset="0"/>
                    <a:ea typeface="微软雅黑 Light" panose="020B0502040204020203" charset="-122"/>
                    <a:cs typeface="Open Sans" panose="020B0606030504020204" pitchFamily="34" charset="0"/>
                  </a:endParaRPr>
                </a:p>
              </p:txBody>
            </p:sp>
            <p:sp>
              <p:nvSpPr>
                <p:cNvPr id="25" name="Freeform 14"/>
                <p:cNvSpPr/>
                <p:nvPr/>
              </p:nvSpPr>
              <p:spPr bwMode="auto">
                <a:xfrm>
                  <a:off x="1860550" y="5727700"/>
                  <a:ext cx="17462" cy="34925"/>
                </a:xfrm>
                <a:custGeom>
                  <a:avLst/>
                  <a:gdLst>
                    <a:gd name="T0" fmla="*/ 3 w 6"/>
                    <a:gd name="T1" fmla="*/ 13 h 13"/>
                    <a:gd name="T2" fmla="*/ 5 w 6"/>
                    <a:gd name="T3" fmla="*/ 12 h 13"/>
                    <a:gd name="T4" fmla="*/ 6 w 6"/>
                    <a:gd name="T5" fmla="*/ 10 h 13"/>
                    <a:gd name="T6" fmla="*/ 6 w 6"/>
                    <a:gd name="T7" fmla="*/ 3 h 13"/>
                    <a:gd name="T8" fmla="*/ 3 w 6"/>
                    <a:gd name="T9" fmla="*/ 0 h 13"/>
                    <a:gd name="T10" fmla="*/ 0 w 6"/>
                    <a:gd name="T11" fmla="*/ 2 h 13"/>
                    <a:gd name="T12" fmla="*/ 0 w 6"/>
                    <a:gd name="T13" fmla="*/ 3 h 13"/>
                    <a:gd name="T14" fmla="*/ 0 w 6"/>
                    <a:gd name="T15" fmla="*/ 10 h 13"/>
                    <a:gd name="T16" fmla="*/ 3 w 6"/>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3">
                      <a:moveTo>
                        <a:pt x="3" y="13"/>
                      </a:moveTo>
                      <a:cubicBezTo>
                        <a:pt x="3" y="13"/>
                        <a:pt x="4" y="12"/>
                        <a:pt x="5" y="12"/>
                      </a:cubicBezTo>
                      <a:cubicBezTo>
                        <a:pt x="5" y="11"/>
                        <a:pt x="6" y="11"/>
                        <a:pt x="6" y="10"/>
                      </a:cubicBezTo>
                      <a:cubicBezTo>
                        <a:pt x="6" y="3"/>
                        <a:pt x="6" y="3"/>
                        <a:pt x="6" y="3"/>
                      </a:cubicBezTo>
                      <a:cubicBezTo>
                        <a:pt x="6" y="2"/>
                        <a:pt x="4" y="0"/>
                        <a:pt x="3" y="0"/>
                      </a:cubicBezTo>
                      <a:cubicBezTo>
                        <a:pt x="1" y="0"/>
                        <a:pt x="0" y="1"/>
                        <a:pt x="0" y="2"/>
                      </a:cubicBezTo>
                      <a:cubicBezTo>
                        <a:pt x="0" y="3"/>
                        <a:pt x="0" y="3"/>
                        <a:pt x="0" y="3"/>
                      </a:cubicBezTo>
                      <a:cubicBezTo>
                        <a:pt x="0" y="10"/>
                        <a:pt x="0" y="10"/>
                        <a:pt x="0" y="10"/>
                      </a:cubicBezTo>
                      <a:cubicBezTo>
                        <a:pt x="0" y="11"/>
                        <a:pt x="1" y="13"/>
                        <a:pt x="3" y="1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E7E6E6">
                        <a:lumMod val="10000"/>
                      </a:srgbClr>
                    </a:solidFill>
                    <a:effectLst/>
                    <a:uLnTx/>
                    <a:uFillTx/>
                    <a:latin typeface="Open Sans" panose="020B0606030504020204" pitchFamily="34" charset="0"/>
                    <a:ea typeface="微软雅黑 Light" panose="020B0502040204020203" charset="-122"/>
                    <a:cs typeface="Open Sans" panose="020B0606030504020204" pitchFamily="34" charset="0"/>
                  </a:endParaRPr>
                </a:p>
              </p:txBody>
            </p:sp>
            <p:sp>
              <p:nvSpPr>
                <p:cNvPr id="26" name="Freeform 15"/>
                <p:cNvSpPr/>
                <p:nvPr/>
              </p:nvSpPr>
              <p:spPr bwMode="auto">
                <a:xfrm>
                  <a:off x="1793875" y="5794375"/>
                  <a:ext cx="131762" cy="152400"/>
                </a:xfrm>
                <a:custGeom>
                  <a:avLst/>
                  <a:gdLst>
                    <a:gd name="T0" fmla="*/ 25 w 49"/>
                    <a:gd name="T1" fmla="*/ 0 h 56"/>
                    <a:gd name="T2" fmla="*/ 0 w 49"/>
                    <a:gd name="T3" fmla="*/ 25 h 56"/>
                    <a:gd name="T4" fmla="*/ 12 w 49"/>
                    <a:gd name="T5" fmla="*/ 46 h 56"/>
                    <a:gd name="T6" fmla="*/ 12 w 49"/>
                    <a:gd name="T7" fmla="*/ 56 h 56"/>
                    <a:gd name="T8" fmla="*/ 37 w 49"/>
                    <a:gd name="T9" fmla="*/ 56 h 56"/>
                    <a:gd name="T10" fmla="*/ 37 w 49"/>
                    <a:gd name="T11" fmla="*/ 46 h 56"/>
                    <a:gd name="T12" fmla="*/ 49 w 49"/>
                    <a:gd name="T13" fmla="*/ 25 h 56"/>
                    <a:gd name="T14" fmla="*/ 25 w 49"/>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56">
                      <a:moveTo>
                        <a:pt x="25" y="0"/>
                      </a:moveTo>
                      <a:cubicBezTo>
                        <a:pt x="11" y="0"/>
                        <a:pt x="0" y="11"/>
                        <a:pt x="0" y="25"/>
                      </a:cubicBezTo>
                      <a:cubicBezTo>
                        <a:pt x="0" y="34"/>
                        <a:pt x="5" y="42"/>
                        <a:pt x="12" y="46"/>
                      </a:cubicBezTo>
                      <a:cubicBezTo>
                        <a:pt x="12" y="56"/>
                        <a:pt x="12" y="56"/>
                        <a:pt x="12" y="56"/>
                      </a:cubicBezTo>
                      <a:cubicBezTo>
                        <a:pt x="37" y="56"/>
                        <a:pt x="37" y="56"/>
                        <a:pt x="37" y="56"/>
                      </a:cubicBezTo>
                      <a:cubicBezTo>
                        <a:pt x="37" y="46"/>
                        <a:pt x="37" y="46"/>
                        <a:pt x="37" y="46"/>
                      </a:cubicBezTo>
                      <a:cubicBezTo>
                        <a:pt x="44" y="42"/>
                        <a:pt x="49" y="34"/>
                        <a:pt x="49" y="25"/>
                      </a:cubicBezTo>
                      <a:cubicBezTo>
                        <a:pt x="49" y="11"/>
                        <a:pt x="38" y="0"/>
                        <a:pt x="25"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E7E6E6">
                        <a:lumMod val="10000"/>
                      </a:srgbClr>
                    </a:solidFill>
                    <a:effectLst/>
                    <a:uLnTx/>
                    <a:uFillTx/>
                    <a:latin typeface="Open Sans" panose="020B0606030504020204" pitchFamily="34" charset="0"/>
                    <a:ea typeface="微软雅黑 Light" panose="020B0502040204020203" charset="-122"/>
                    <a:cs typeface="Open Sans" panose="020B0606030504020204" pitchFamily="34" charset="0"/>
                  </a:endParaRPr>
                </a:p>
              </p:txBody>
            </p:sp>
            <p:sp>
              <p:nvSpPr>
                <p:cNvPr id="27" name="Freeform 16"/>
                <p:cNvSpPr/>
                <p:nvPr/>
              </p:nvSpPr>
              <p:spPr bwMode="auto">
                <a:xfrm>
                  <a:off x="1825625" y="5962650"/>
                  <a:ext cx="68262" cy="34925"/>
                </a:xfrm>
                <a:custGeom>
                  <a:avLst/>
                  <a:gdLst>
                    <a:gd name="T0" fmla="*/ 0 w 25"/>
                    <a:gd name="T1" fmla="*/ 6 h 13"/>
                    <a:gd name="T2" fmla="*/ 7 w 25"/>
                    <a:gd name="T3" fmla="*/ 6 h 13"/>
                    <a:gd name="T4" fmla="*/ 6 w 25"/>
                    <a:gd name="T5" fmla="*/ 7 h 13"/>
                    <a:gd name="T6" fmla="*/ 13 w 25"/>
                    <a:gd name="T7" fmla="*/ 13 h 13"/>
                    <a:gd name="T8" fmla="*/ 19 w 25"/>
                    <a:gd name="T9" fmla="*/ 7 h 13"/>
                    <a:gd name="T10" fmla="*/ 19 w 25"/>
                    <a:gd name="T11" fmla="*/ 6 h 13"/>
                    <a:gd name="T12" fmla="*/ 25 w 25"/>
                    <a:gd name="T13" fmla="*/ 6 h 13"/>
                    <a:gd name="T14" fmla="*/ 25 w 25"/>
                    <a:gd name="T15" fmla="*/ 0 h 13"/>
                    <a:gd name="T16" fmla="*/ 0 w 25"/>
                    <a:gd name="T17" fmla="*/ 0 h 13"/>
                    <a:gd name="T18" fmla="*/ 0 w 25"/>
                    <a:gd name="T19"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3">
                      <a:moveTo>
                        <a:pt x="0" y="6"/>
                      </a:moveTo>
                      <a:cubicBezTo>
                        <a:pt x="7" y="6"/>
                        <a:pt x="7" y="6"/>
                        <a:pt x="7" y="6"/>
                      </a:cubicBezTo>
                      <a:cubicBezTo>
                        <a:pt x="6" y="7"/>
                        <a:pt x="6" y="7"/>
                        <a:pt x="6" y="7"/>
                      </a:cubicBezTo>
                      <a:cubicBezTo>
                        <a:pt x="6" y="10"/>
                        <a:pt x="9" y="13"/>
                        <a:pt x="13" y="13"/>
                      </a:cubicBezTo>
                      <a:cubicBezTo>
                        <a:pt x="16" y="13"/>
                        <a:pt x="19" y="10"/>
                        <a:pt x="19" y="7"/>
                      </a:cubicBezTo>
                      <a:cubicBezTo>
                        <a:pt x="19" y="6"/>
                        <a:pt x="19" y="6"/>
                        <a:pt x="19" y="6"/>
                      </a:cubicBezTo>
                      <a:cubicBezTo>
                        <a:pt x="25" y="6"/>
                        <a:pt x="25" y="6"/>
                        <a:pt x="25" y="6"/>
                      </a:cubicBezTo>
                      <a:cubicBezTo>
                        <a:pt x="25" y="0"/>
                        <a:pt x="25" y="0"/>
                        <a:pt x="25" y="0"/>
                      </a:cubicBezTo>
                      <a:cubicBezTo>
                        <a:pt x="0" y="0"/>
                        <a:pt x="0" y="0"/>
                        <a:pt x="0" y="0"/>
                      </a:cubicBezTo>
                      <a:lnTo>
                        <a:pt x="0" y="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E7E6E6">
                        <a:lumMod val="10000"/>
                      </a:srgbClr>
                    </a:solidFill>
                    <a:effectLst/>
                    <a:uLnTx/>
                    <a:uFillTx/>
                    <a:latin typeface="Open Sans" panose="020B0606030504020204" pitchFamily="34" charset="0"/>
                    <a:ea typeface="微软雅黑 Light" panose="020B0502040204020203" charset="-122"/>
                    <a:cs typeface="Open Sans" panose="020B0606030504020204" pitchFamily="34" charset="0"/>
                  </a:endParaRPr>
                </a:p>
              </p:txBody>
            </p:sp>
          </p:grpSp>
        </p:grpSp>
      </p:grpSp>
      <p:grpSp>
        <p:nvGrpSpPr>
          <p:cNvPr id="62" name="组合 61"/>
          <p:cNvGrpSpPr/>
          <p:nvPr/>
        </p:nvGrpSpPr>
        <p:grpSpPr>
          <a:xfrm>
            <a:off x="1061139" y="1063335"/>
            <a:ext cx="3055725" cy="1700097"/>
            <a:chOff x="3541213" y="505550"/>
            <a:chExt cx="3055725" cy="1700097"/>
          </a:xfrm>
        </p:grpSpPr>
        <p:sp>
          <p:nvSpPr>
            <p:cNvPr id="63" name="矩形 62"/>
            <p:cNvSpPr/>
            <p:nvPr/>
          </p:nvSpPr>
          <p:spPr>
            <a:xfrm>
              <a:off x="3541213" y="1894497"/>
              <a:ext cx="2344057" cy="311150"/>
            </a:xfrm>
            <a:prstGeom prst="rect">
              <a:avLst/>
            </a:prstGeom>
          </p:spPr>
          <p:txBody>
            <a:bodyPr wrap="square">
              <a:spAutoFit/>
            </a:bodyPr>
            <a:lstStyle/>
            <a:p>
              <a:pPr marL="0" marR="0" lvl="0" indent="0" algn="r" defTabSz="914400" rtl="0" eaLnBrk="1" fontAlgn="auto" latinLnBrk="0" hangingPunct="1">
                <a:lnSpc>
                  <a:spcPct val="130000"/>
                </a:lnSpc>
                <a:spcBef>
                  <a:spcPts val="0"/>
                </a:spcBef>
                <a:spcAft>
                  <a:spcPts val="0"/>
                </a:spcAft>
                <a:buClrTx/>
                <a:buSzTx/>
                <a:buFontTx/>
                <a:buNone/>
                <a:defRPr/>
              </a:pPr>
              <a:endParaRPr kumimoji="0" lang="zh-CN" sz="1100" b="0" i="0" u="none" strike="noStrike" kern="1200" cap="none" spc="0" normalizeH="0" baseline="0" noProof="0" dirty="0">
                <a:ln>
                  <a:noFill/>
                </a:ln>
                <a:solidFill>
                  <a:srgbClr val="E7E6E6">
                    <a:lumMod val="10000"/>
                  </a:srgbClr>
                </a:solidFill>
                <a:effectLst/>
                <a:uLnTx/>
                <a:uFillTx/>
                <a:latin typeface="微软雅黑 Light" panose="020B0502040204020203" charset="-122"/>
                <a:ea typeface="微软雅黑 Light" panose="020B0502040204020203" charset="-122"/>
                <a:cs typeface="+mn-cs"/>
              </a:endParaRPr>
            </a:p>
          </p:txBody>
        </p:sp>
        <p:sp>
          <p:nvSpPr>
            <p:cNvPr id="64" name="矩形 63"/>
            <p:cNvSpPr/>
            <p:nvPr/>
          </p:nvSpPr>
          <p:spPr>
            <a:xfrm>
              <a:off x="4252881" y="505550"/>
              <a:ext cx="2344057" cy="368300"/>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endParaRPr kumimoji="0" lang="en-US" altLang="zh-CN" sz="1800" b="0" i="0" u="none" strike="noStrike" kern="1200" cap="none" spc="0" normalizeH="0" baseline="0" noProof="0" dirty="0">
                <a:ln>
                  <a:noFill/>
                </a:ln>
                <a:solidFill>
                  <a:srgbClr val="E7E6E6">
                    <a:lumMod val="10000"/>
                  </a:srgbClr>
                </a:solidFill>
                <a:effectLst/>
                <a:uLnTx/>
                <a:uFillTx/>
                <a:latin typeface="微软雅黑" panose="020B0503020204020204" charset="-122"/>
                <a:ea typeface="微软雅黑" panose="020B0503020204020204" charset="-122"/>
                <a:cs typeface="Segoe UI" panose="020B0502040204020203" pitchFamily="34" charset="0"/>
              </a:endParaRPr>
            </a:p>
          </p:txBody>
        </p:sp>
      </p:grpSp>
      <p:grpSp>
        <p:nvGrpSpPr>
          <p:cNvPr id="65" name="组合 64"/>
          <p:cNvGrpSpPr/>
          <p:nvPr/>
        </p:nvGrpSpPr>
        <p:grpSpPr>
          <a:xfrm>
            <a:off x="1485900" y="1645559"/>
            <a:ext cx="9808500" cy="3741781"/>
            <a:chOff x="5292472" y="-1467395"/>
            <a:chExt cx="7896129" cy="3741781"/>
          </a:xfrm>
        </p:grpSpPr>
        <p:sp>
          <p:nvSpPr>
            <p:cNvPr id="66" name="矩形 65"/>
            <p:cNvSpPr/>
            <p:nvPr/>
          </p:nvSpPr>
          <p:spPr>
            <a:xfrm>
              <a:off x="5292472" y="-1229905"/>
              <a:ext cx="7896129" cy="3504291"/>
            </a:xfrm>
            <a:prstGeom prst="rect">
              <a:avLst/>
            </a:prstGeom>
          </p:spPr>
          <p:txBody>
            <a:bodyPr wrap="square">
              <a:noAutofit/>
            </a:bodyPr>
            <a:lstStyle/>
            <a:p>
              <a:r>
                <a:rPr lang="zh-CN" altLang="en-US" b="1" dirty="0" smtClean="0"/>
                <a:t>   身份</a:t>
              </a:r>
              <a:r>
                <a:rPr lang="zh-CN" altLang="en-US" b="1" dirty="0"/>
                <a:t>类</a:t>
              </a:r>
              <a:r>
                <a:rPr lang="zh-CN" altLang="en-US" b="1" dirty="0" smtClean="0"/>
                <a:t>卡：</a:t>
              </a:r>
              <a:r>
                <a:rPr lang="zh-CN" altLang="en-US" dirty="0" smtClean="0"/>
                <a:t>指</a:t>
              </a:r>
              <a:r>
                <a:rPr lang="zh-CN" altLang="en-US" dirty="0"/>
                <a:t>为满足高速公路联网收费过程中各层级管理需求而分类定制的管理用卡，包括收费员卡、授权卡和管理员卡</a:t>
              </a:r>
              <a:r>
                <a:rPr lang="zh-CN" altLang="en-US" b="1" dirty="0" smtClean="0"/>
                <a:t>。</a:t>
              </a:r>
              <a:endParaRPr lang="en-US" altLang="zh-CN" b="1" dirty="0" smtClean="0"/>
            </a:p>
            <a:p>
              <a:r>
                <a:rPr lang="zh-CN" altLang="en-US" b="1" dirty="0" smtClean="0"/>
                <a:t>  收费员卡：</a:t>
              </a:r>
              <a:r>
                <a:rPr lang="zh-CN" altLang="en-US" dirty="0" smtClean="0"/>
                <a:t>收费</a:t>
              </a:r>
              <a:r>
                <a:rPr lang="zh-CN" altLang="en-US" dirty="0"/>
                <a:t>员身份卡是对收费员、班长发放的收费员身份卡，使用其专用卡才能进行相应的上下班操作，并且专用卡载明了其身份及职责权限，不得换用、借用，不同职责权限专用卡不得混用，必须妥善保管，并不得带离收费站</a:t>
              </a:r>
              <a:r>
                <a:rPr lang="zh-CN" altLang="en-US" dirty="0" smtClean="0"/>
                <a:t>。</a:t>
              </a:r>
              <a:endParaRPr lang="en-US" altLang="zh-CN" dirty="0" smtClean="0"/>
            </a:p>
            <a:p>
              <a:r>
                <a:rPr lang="zh-CN" altLang="en-US" dirty="0" smtClean="0"/>
                <a:t>  </a:t>
              </a:r>
              <a:r>
                <a:rPr lang="zh-CN" altLang="en-US" b="1" dirty="0" smtClean="0">
                  <a:solidFill>
                    <a:srgbClr val="CA2428"/>
                  </a:solidFill>
                </a:rPr>
                <a:t>授权卡：</a:t>
              </a:r>
              <a:r>
                <a:rPr lang="zh-CN" altLang="en-US" dirty="0">
                  <a:solidFill>
                    <a:srgbClr val="CA2428"/>
                  </a:solidFill>
                </a:rPr>
                <a:t>授权卡是用于处理车道收费系统出现异常情况时使用的职权卡，其专用权归属站级管理人员及正副班长</a:t>
              </a:r>
              <a:r>
                <a:rPr lang="zh-CN" altLang="en-US" dirty="0" smtClean="0">
                  <a:solidFill>
                    <a:srgbClr val="CA2428"/>
                  </a:solidFill>
                </a:rPr>
                <a:t>。</a:t>
              </a:r>
              <a:r>
                <a:rPr lang="zh-CN" altLang="en-US" dirty="0">
                  <a:solidFill>
                    <a:srgbClr val="CA2428"/>
                  </a:solidFill>
                </a:rPr>
                <a:t>对车情、车型不符等情况需要使用授权卡进行处理时，需由授权卡管理人员出示授权卡进行</a:t>
              </a:r>
              <a:r>
                <a:rPr lang="zh-CN" altLang="en-US" dirty="0" smtClean="0">
                  <a:solidFill>
                    <a:srgbClr val="CA2428"/>
                  </a:solidFill>
                </a:rPr>
                <a:t>操作，使用</a:t>
              </a:r>
              <a:r>
                <a:rPr lang="zh-CN" altLang="en-US" dirty="0">
                  <a:solidFill>
                    <a:srgbClr val="CA2428"/>
                  </a:solidFill>
                </a:rPr>
                <a:t>授权卡后，应做好使用登记。站级管理人员必须每天对授权卡使用记录进行</a:t>
              </a:r>
              <a:r>
                <a:rPr lang="zh-CN" altLang="en-US" dirty="0" smtClean="0">
                  <a:solidFill>
                    <a:srgbClr val="CA2428"/>
                  </a:solidFill>
                </a:rPr>
                <a:t>核查。</a:t>
              </a:r>
              <a:endParaRPr lang="zh-CN" altLang="en-US" dirty="0">
                <a:solidFill>
                  <a:srgbClr val="CA2428"/>
                </a:solidFill>
              </a:endParaRPr>
            </a:p>
            <a:p>
              <a:r>
                <a:rPr lang="zh-CN" altLang="en-US" b="1" dirty="0" smtClean="0"/>
                <a:t>  管理员卡：</a:t>
              </a:r>
              <a:r>
                <a:rPr lang="zh-CN" altLang="en-US" dirty="0"/>
                <a:t>管理员卡是收费站管理人员再使用收费管理系统时确认身份的证件，用于查询、稽核、对帐等，权限仅限于站级管理人员及以上级别人员使用</a:t>
              </a:r>
              <a:r>
                <a:rPr lang="zh-CN" altLang="en-US" dirty="0" smtClean="0"/>
                <a:t>。</a:t>
              </a:r>
              <a:endParaRPr lang="en-US" altLang="zh-CN" dirty="0" smtClean="0"/>
            </a:p>
            <a:p>
              <a:r>
                <a:rPr lang="zh-CN" altLang="en-US" b="1" dirty="0" smtClean="0"/>
                <a:t>                       以上</a:t>
              </a:r>
              <a:r>
                <a:rPr lang="en-US" altLang="zh-CN" b="1" dirty="0" smtClean="0"/>
                <a:t>4</a:t>
              </a:r>
              <a:r>
                <a:rPr lang="zh-CN" altLang="en-US" b="1" dirty="0" smtClean="0"/>
                <a:t>类卡均是专人</a:t>
              </a:r>
              <a:r>
                <a:rPr lang="zh-CN" altLang="en-US" b="1" dirty="0"/>
                <a:t>专卡、实名使用的原则</a:t>
              </a:r>
              <a:endParaRPr lang="zh-CN" altLang="en-US" b="1" dirty="0"/>
            </a:p>
            <a:p>
              <a:endParaRPr lang="zh-CN" altLang="en-US" dirty="0"/>
            </a:p>
            <a:p>
              <a:endParaRPr lang="zh-CN" altLang="en-US" b="1" dirty="0"/>
            </a:p>
          </p:txBody>
        </p:sp>
        <p:sp>
          <p:nvSpPr>
            <p:cNvPr id="67" name="矩形 66"/>
            <p:cNvSpPr/>
            <p:nvPr/>
          </p:nvSpPr>
          <p:spPr>
            <a:xfrm>
              <a:off x="5759736" y="-1467395"/>
              <a:ext cx="2344057" cy="368300"/>
            </a:xfrm>
            <a:prstGeom prst="rect">
              <a:avLst/>
            </a:prstGeom>
          </p:spPr>
          <p:txBody>
            <a:bodyPr wrap="square">
              <a:spAutoFit/>
            </a:bodyPr>
            <a:lstStyle/>
            <a:p>
              <a:pPr marL="0" marR="0" lvl="0" indent="0" algn="r" defTabSz="914400" rtl="0" eaLnBrk="1" fontAlgn="auto" latinLnBrk="0" hangingPunct="1">
                <a:lnSpc>
                  <a:spcPct val="100000"/>
                </a:lnSpc>
                <a:spcBef>
                  <a:spcPts val="600"/>
                </a:spcBef>
                <a:spcAft>
                  <a:spcPts val="0"/>
                </a:spcAft>
                <a:buClrTx/>
                <a:buSzTx/>
                <a:buFontTx/>
                <a:buNone/>
                <a:defRPr/>
              </a:pPr>
              <a:endParaRPr kumimoji="0" lang="en-US" altLang="zh-CN" sz="1800" b="0" i="0" u="none" strike="noStrike" kern="1200" cap="none" spc="0" normalizeH="0" baseline="0" noProof="0" dirty="0">
                <a:ln>
                  <a:noFill/>
                </a:ln>
                <a:solidFill>
                  <a:srgbClr val="E7E6E6">
                    <a:lumMod val="10000"/>
                  </a:srgbClr>
                </a:solidFill>
                <a:effectLst/>
                <a:uLnTx/>
                <a:uFillTx/>
                <a:latin typeface="微软雅黑" panose="020B0503020204020204" charset="-122"/>
                <a:ea typeface="微软雅黑" panose="020B0503020204020204" charset="-122"/>
                <a:cs typeface="Segoe UI" panose="020B0502040204020203" pitchFamily="34" charset="0"/>
              </a:endParaRPr>
            </a:p>
          </p:txBody>
        </p:sp>
      </p:grpSp>
      <p:sp>
        <p:nvSpPr>
          <p:cNvPr id="76" name="矩形 75"/>
          <p:cNvSpPr/>
          <p:nvPr/>
        </p:nvSpPr>
        <p:spPr>
          <a:xfrm>
            <a:off x="0" y="481330"/>
            <a:ext cx="12192000" cy="131445"/>
          </a:xfrm>
          <a:prstGeom prst="rect">
            <a:avLst/>
          </a:prstGeom>
          <a:solidFill>
            <a:srgbClr val="AF1F24">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182090"/>
              </a:solidFill>
              <a:effectLst/>
              <a:uLnTx/>
              <a:uFillTx/>
              <a:latin typeface="微软雅黑 Light" panose="020B0502040204020203" charset="-122"/>
              <a:ea typeface="微软雅黑 Light" panose="020B0502040204020203" charset="-122"/>
              <a:cs typeface="+mn-cs"/>
            </a:endParaRPr>
          </a:p>
        </p:txBody>
      </p:sp>
      <p:pic>
        <p:nvPicPr>
          <p:cNvPr id="1073742850" name="图片 1073742849" descr="WechatIMG2394"/>
          <p:cNvPicPr>
            <a:picLocks noChangeAspect="1"/>
          </p:cNvPicPr>
          <p:nvPr/>
        </p:nvPicPr>
        <p:blipFill>
          <a:blip r:embed="rId1"/>
          <a:stretch>
            <a:fillRect/>
          </a:stretch>
        </p:blipFill>
        <p:spPr>
          <a:xfrm>
            <a:off x="-317" y="23495"/>
            <a:ext cx="4641215" cy="57531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63" presetClass="path" presetSubtype="0" accel="50000" decel="50000" fill="hold" nodeType="withEffect">
                                  <p:stCondLst>
                                    <p:cond delay="500"/>
                                  </p:stCondLst>
                                  <p:childTnLst>
                                    <p:animMotion origin="layout" path="M 0.06406 -0.04167 L 2.08333E-7 7.40741E-7 " pathEditMode="relative" rAng="0" ptsTypes="AA">
                                      <p:cBhvr>
                                        <p:cTn id="9" dur="1000" fill="hold"/>
                                        <p:tgtEl>
                                          <p:spTgt spid="16"/>
                                        </p:tgtEl>
                                        <p:attrNameLst>
                                          <p:attrName>ppt_x</p:attrName>
                                          <p:attrName>ppt_y</p:attrName>
                                        </p:attrNameLst>
                                      </p:cBhvr>
                                      <p:rCtr x="-3203" y="2083"/>
                                    </p:animMotion>
                                  </p:childTnLst>
                                </p:cTn>
                              </p:par>
                              <p:par>
                                <p:cTn id="10" presetID="6" presetClass="emph" presetSubtype="0" accel="50000" decel="50000" fill="hold" nodeType="withEffect">
                                  <p:stCondLst>
                                    <p:cond delay="500"/>
                                  </p:stCondLst>
                                  <p:childTnLst>
                                    <p:animScale>
                                      <p:cBhvr>
                                        <p:cTn id="11" dur="1000" fill="hold"/>
                                        <p:tgtEl>
                                          <p:spTgt spid="16"/>
                                        </p:tgtEl>
                                      </p:cBhvr>
                                      <p:by x="150000" y="150000"/>
                                      <p:from x="120193" y="120193"/>
                                      <p:to x="100000" y="100000"/>
                                    </p:animScale>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par>
                                <p:cTn id="18" presetID="53" presetClass="entr" presetSubtype="16" fill="hold" nodeType="withEffect">
                                  <p:stCondLst>
                                    <p:cond delay="100"/>
                                  </p:stCondLst>
                                  <p:childTnLst>
                                    <p:set>
                                      <p:cBhvr>
                                        <p:cTn id="19" dur="1" fill="hold">
                                          <p:stCondLst>
                                            <p:cond delay="0"/>
                                          </p:stCondLst>
                                        </p:cTn>
                                        <p:tgtEl>
                                          <p:spTgt spid="65"/>
                                        </p:tgtEl>
                                        <p:attrNameLst>
                                          <p:attrName>style.visibility</p:attrName>
                                        </p:attrNameLst>
                                      </p:cBhvr>
                                      <p:to>
                                        <p:strVal val="visible"/>
                                      </p:to>
                                    </p:set>
                                    <p:anim calcmode="lin" valueType="num">
                                      <p:cBhvr>
                                        <p:cTn id="20" dur="500" fill="hold"/>
                                        <p:tgtEl>
                                          <p:spTgt spid="65"/>
                                        </p:tgtEl>
                                        <p:attrNameLst>
                                          <p:attrName>ppt_w</p:attrName>
                                        </p:attrNameLst>
                                      </p:cBhvr>
                                      <p:tavLst>
                                        <p:tav tm="0">
                                          <p:val>
                                            <p:fltVal val="0"/>
                                          </p:val>
                                        </p:tav>
                                        <p:tav tm="100000">
                                          <p:val>
                                            <p:strVal val="#ppt_w"/>
                                          </p:val>
                                        </p:tav>
                                      </p:tavLst>
                                    </p:anim>
                                    <p:anim calcmode="lin" valueType="num">
                                      <p:cBhvr>
                                        <p:cTn id="21" dur="500" fill="hold"/>
                                        <p:tgtEl>
                                          <p:spTgt spid="65"/>
                                        </p:tgtEl>
                                        <p:attrNameLst>
                                          <p:attrName>ppt_h</p:attrName>
                                        </p:attrNameLst>
                                      </p:cBhvr>
                                      <p:tavLst>
                                        <p:tav tm="0">
                                          <p:val>
                                            <p:fltVal val="0"/>
                                          </p:val>
                                        </p:tav>
                                        <p:tav tm="100000">
                                          <p:val>
                                            <p:strVal val="#ppt_h"/>
                                          </p:val>
                                        </p:tav>
                                      </p:tavLst>
                                    </p:anim>
                                    <p:animEffect transition="in" filter="fade">
                                      <p:cBhvr>
                                        <p:cTn id="2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组合 74"/>
          <p:cNvGrpSpPr/>
          <p:nvPr>
            <p:custDataLst>
              <p:tags r:id="rId1"/>
            </p:custDataLst>
          </p:nvPr>
        </p:nvGrpSpPr>
        <p:grpSpPr>
          <a:xfrm>
            <a:off x="1917528" y="2492870"/>
            <a:ext cx="2263681" cy="1693278"/>
            <a:chOff x="650068" y="2823493"/>
            <a:chExt cx="2263681" cy="1693278"/>
          </a:xfrm>
        </p:grpSpPr>
        <p:sp>
          <p:nvSpPr>
            <p:cNvPr id="76" name="六边形 75"/>
            <p:cNvSpPr/>
            <p:nvPr>
              <p:custDataLst>
                <p:tags r:id="rId2"/>
              </p:custDataLst>
            </p:nvPr>
          </p:nvSpPr>
          <p:spPr>
            <a:xfrm>
              <a:off x="650068" y="2823493"/>
              <a:ext cx="1858740" cy="1693278"/>
            </a:xfrm>
            <a:prstGeom prst="hexagon">
              <a:avLst/>
            </a:prstGeom>
            <a:noFill/>
            <a:ln w="19050">
              <a:solidFill>
                <a:srgbClr val="AF1F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77" name="任意多边形: 形状 76"/>
            <p:cNvSpPr/>
            <p:nvPr>
              <p:custDataLst>
                <p:tags r:id="rId3"/>
              </p:custDataLst>
            </p:nvPr>
          </p:nvSpPr>
          <p:spPr>
            <a:xfrm>
              <a:off x="2372348" y="3000099"/>
              <a:ext cx="541401" cy="1266876"/>
            </a:xfrm>
            <a:custGeom>
              <a:avLst/>
              <a:gdLst>
                <a:gd name="connsiteX0" fmla="*/ 1 w 541401"/>
                <a:gd name="connsiteY0" fmla="*/ 0 h 1266876"/>
                <a:gd name="connsiteX1" fmla="*/ 224683 w 541401"/>
                <a:gd name="connsiteY1" fmla="*/ 0 h 1266876"/>
                <a:gd name="connsiteX2" fmla="*/ 541401 w 541401"/>
                <a:gd name="connsiteY2" fmla="*/ 633437 h 1266876"/>
                <a:gd name="connsiteX3" fmla="*/ 224682 w 541401"/>
                <a:gd name="connsiteY3" fmla="*/ 1266876 h 1266876"/>
                <a:gd name="connsiteX4" fmla="*/ 0 w 541401"/>
                <a:gd name="connsiteY4" fmla="*/ 1266876 h 1266876"/>
                <a:gd name="connsiteX5" fmla="*/ 316719 w 541401"/>
                <a:gd name="connsiteY5" fmla="*/ 633437 h 126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401" h="1266876">
                  <a:moveTo>
                    <a:pt x="1" y="0"/>
                  </a:moveTo>
                  <a:lnTo>
                    <a:pt x="224683" y="0"/>
                  </a:lnTo>
                  <a:lnTo>
                    <a:pt x="541401" y="633437"/>
                  </a:lnTo>
                  <a:lnTo>
                    <a:pt x="224682" y="1266876"/>
                  </a:lnTo>
                  <a:lnTo>
                    <a:pt x="0" y="1266876"/>
                  </a:lnTo>
                  <a:lnTo>
                    <a:pt x="316719" y="633437"/>
                  </a:lnTo>
                  <a:close/>
                </a:path>
              </a:pathLst>
            </a:custGeom>
            <a:solidFill>
              <a:srgbClr val="AF1F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78" name="六边形 77"/>
            <p:cNvSpPr/>
            <p:nvPr>
              <p:custDataLst>
                <p:tags r:id="rId4"/>
              </p:custDataLst>
            </p:nvPr>
          </p:nvSpPr>
          <p:spPr>
            <a:xfrm>
              <a:off x="1071414" y="3207753"/>
              <a:ext cx="1015121" cy="924757"/>
            </a:xfrm>
            <a:prstGeom prst="hexagon">
              <a:avLst/>
            </a:prstGeom>
            <a:solidFill>
              <a:srgbClr val="AF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dirty="0">
                  <a:solidFill>
                    <a:prstClr val="white"/>
                  </a:solidFill>
                  <a:latin typeface="微软雅黑" panose="020B0503020204020204" charset="-122"/>
                  <a:ea typeface="微软雅黑" panose="020B0503020204020204" charset="-122"/>
                </a:rPr>
                <a:t>5</a:t>
              </a:r>
              <a:endParaRPr kumimoji="0" lang="en-US" altLang="zh-CN" sz="2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92" name="文本框 91"/>
          <p:cNvSpPr txBox="1"/>
          <p:nvPr>
            <p:custDataLst>
              <p:tags r:id="rId5"/>
            </p:custDataLst>
          </p:nvPr>
        </p:nvSpPr>
        <p:spPr>
          <a:xfrm>
            <a:off x="4754880" y="3049270"/>
            <a:ext cx="4177665" cy="508000"/>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smtClean="0">
                <a:ln>
                  <a:noFill/>
                </a:ln>
                <a:solidFill>
                  <a:srgbClr val="C00000"/>
                </a:solidFill>
                <a:effectLst/>
                <a:uLnTx/>
                <a:uFillTx/>
                <a:latin typeface="微软雅黑" panose="020B0503020204020204" charset="-122"/>
                <a:ea typeface="微软雅黑" panose="020B0503020204020204" charset="-122"/>
                <a:cs typeface="+mn-cs"/>
              </a:rPr>
              <a:t>高速公路移动支付</a:t>
            </a:r>
            <a:endParaRPr kumimoji="0" lang="zh-CN" altLang="en-US" sz="32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43" name="矩形 42"/>
          <p:cNvSpPr/>
          <p:nvPr/>
        </p:nvSpPr>
        <p:spPr>
          <a:xfrm>
            <a:off x="0" y="481330"/>
            <a:ext cx="12192000" cy="171450"/>
          </a:xfrm>
          <a:prstGeom prst="rect">
            <a:avLst/>
          </a:prstGeom>
          <a:solidFill>
            <a:srgbClr val="AF1F24">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182090"/>
              </a:solidFill>
              <a:effectLst/>
              <a:uLnTx/>
              <a:uFillTx/>
              <a:latin typeface="微软雅黑 Light" panose="020B0502040204020203" charset="-122"/>
              <a:ea typeface="微软雅黑 Light" panose="020B0502040204020203" charset="-122"/>
              <a:cs typeface="+mn-cs"/>
            </a:endParaRPr>
          </a:p>
        </p:txBody>
      </p:sp>
      <p:grpSp>
        <p:nvGrpSpPr>
          <p:cNvPr id="44" name="组合 43"/>
          <p:cNvGrpSpPr/>
          <p:nvPr/>
        </p:nvGrpSpPr>
        <p:grpSpPr>
          <a:xfrm>
            <a:off x="325088" y="76583"/>
            <a:ext cx="9762408" cy="404495"/>
            <a:chOff x="325088" y="76583"/>
            <a:chExt cx="9762408" cy="404495"/>
          </a:xfrm>
        </p:grpSpPr>
        <p:sp>
          <p:nvSpPr>
            <p:cNvPr id="45" name="矩形 44"/>
            <p:cNvSpPr/>
            <p:nvPr/>
          </p:nvSpPr>
          <p:spPr>
            <a:xfrm>
              <a:off x="325088" y="106428"/>
              <a:ext cx="2527935" cy="308610"/>
            </a:xfrm>
            <a:prstGeom prst="rect">
              <a:avLst/>
            </a:prstGeom>
            <a:solidFill>
              <a:srgbClr val="AF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47" name="文本框 46"/>
            <p:cNvSpPr txBox="1"/>
            <p:nvPr/>
          </p:nvSpPr>
          <p:spPr>
            <a:xfrm>
              <a:off x="325088" y="112778"/>
              <a:ext cx="2527935"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bg1"/>
                  </a:solidFill>
                  <a:effectLst/>
                  <a:uLnTx/>
                  <a:uFillTx/>
                  <a:latin typeface="微软雅黑 Light" panose="020B0502040204020203" charset="-122"/>
                  <a:ea typeface="微软雅黑 Light" panose="020B0502040204020203" charset="-122"/>
                  <a:cs typeface="+mn-cs"/>
                </a:rPr>
                <a:t>4</a:t>
              </a:r>
              <a:r>
                <a:rPr kumimoji="0" lang="zh-CN" altLang="en-US" sz="1800" b="0" i="0" u="none" strike="noStrike" kern="1200" cap="none" spc="0" normalizeH="0" baseline="0" noProof="0" dirty="0">
                  <a:ln>
                    <a:noFill/>
                  </a:ln>
                  <a:solidFill>
                    <a:schemeClr val="bg1"/>
                  </a:solidFill>
                  <a:effectLst/>
                  <a:uLnTx/>
                  <a:uFillTx/>
                  <a:latin typeface="微软雅黑 Light" panose="020B0502040204020203" charset="-122"/>
                  <a:ea typeface="微软雅黑 Light" panose="020B0502040204020203" charset="-122"/>
                  <a:cs typeface="+mn-cs"/>
                </a:rPr>
                <a:t>、新指南特点</a:t>
              </a:r>
              <a:endParaRPr kumimoji="0" lang="zh-CN" altLang="en-US" sz="1800" b="0" i="0" u="none" strike="noStrike" kern="1200" cap="none" spc="0" normalizeH="0" baseline="0" noProof="0" dirty="0">
                <a:ln>
                  <a:noFill/>
                </a:ln>
                <a:solidFill>
                  <a:schemeClr val="bg1"/>
                </a:solidFill>
                <a:effectLst/>
                <a:uLnTx/>
                <a:uFillTx/>
                <a:latin typeface="微软雅黑 Light" panose="020B0502040204020203" charset="-122"/>
                <a:ea typeface="微软雅黑 Light" panose="020B0502040204020203" charset="-122"/>
                <a:cs typeface="+mn-cs"/>
              </a:endParaRPr>
            </a:p>
          </p:txBody>
        </p:sp>
        <p:sp>
          <p:nvSpPr>
            <p:cNvPr id="48" name="文本框 47"/>
            <p:cNvSpPr txBox="1"/>
            <p:nvPr/>
          </p:nvSpPr>
          <p:spPr>
            <a:xfrm>
              <a:off x="8676565" y="76583"/>
              <a:ext cx="1130968" cy="3683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AF1F24"/>
                </a:solidFill>
                <a:effectLst/>
                <a:uLnTx/>
                <a:uFillTx/>
                <a:latin typeface="微软雅黑 Light" panose="020B0502040204020203" charset="-122"/>
                <a:ea typeface="微软雅黑 Light" panose="020B0502040204020203" charset="-122"/>
                <a:cs typeface="+mn-cs"/>
              </a:endParaRPr>
            </a:p>
          </p:txBody>
        </p:sp>
        <p:grpSp>
          <p:nvGrpSpPr>
            <p:cNvPr id="50" name="组合 49"/>
            <p:cNvGrpSpPr/>
            <p:nvPr/>
          </p:nvGrpSpPr>
          <p:grpSpPr>
            <a:xfrm>
              <a:off x="6791404" y="159486"/>
              <a:ext cx="3296092" cy="209852"/>
              <a:chOff x="6358270" y="115009"/>
              <a:chExt cx="3296092" cy="307494"/>
            </a:xfrm>
          </p:grpSpPr>
          <p:cxnSp>
            <p:nvCxnSpPr>
              <p:cNvPr id="51" name="直接连接符 50"/>
              <p:cNvCxnSpPr/>
              <p:nvPr/>
            </p:nvCxnSpPr>
            <p:spPr>
              <a:xfrm>
                <a:off x="6358270" y="115009"/>
                <a:ext cx="0" cy="30749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8006316" y="115009"/>
                <a:ext cx="0" cy="30749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9654362" y="115009"/>
                <a:ext cx="0" cy="30749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pic>
        <p:nvPicPr>
          <p:cNvPr id="1073742850" name="图片 1073742849" descr="WechatIMG2394"/>
          <p:cNvPicPr>
            <a:picLocks noChangeAspect="1"/>
          </p:cNvPicPr>
          <p:nvPr/>
        </p:nvPicPr>
        <p:blipFill>
          <a:blip r:embed="rId6"/>
          <a:stretch>
            <a:fillRect/>
          </a:stretch>
        </p:blipFill>
        <p:spPr>
          <a:xfrm>
            <a:off x="7097078" y="76835"/>
            <a:ext cx="4641215" cy="57531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descr="e7d195523061f1c0205959036996ad55c215b892a7aac5c0B9ADEF7896FB48F2EF97163A2DE1401E1875DEDC438B7864AD24CA23553DBBBD975DAF4CAD4A2592689FFB6CEE59FFA55B2702D0E5EE29CDB42EC2C450165D158A3326FD2B1CD0EE3BE2A4CA85CD8F4E97A1A2083D155EA43D5D2550D96CF11EF483C35A902D8602E1FDE216A189CCFE"/>
          <p:cNvGrpSpPr/>
          <p:nvPr/>
        </p:nvGrpSpPr>
        <p:grpSpPr>
          <a:xfrm>
            <a:off x="374317" y="398255"/>
            <a:ext cx="2172148" cy="1615553"/>
            <a:chOff x="3255947" y="2813160"/>
            <a:chExt cx="2172148" cy="1615553"/>
          </a:xfrm>
        </p:grpSpPr>
        <p:sp>
          <p:nvSpPr>
            <p:cNvPr id="17" name="矩形 2"/>
            <p:cNvSpPr/>
            <p:nvPr/>
          </p:nvSpPr>
          <p:spPr>
            <a:xfrm rot="20223496">
              <a:off x="4197008" y="2813160"/>
              <a:ext cx="1231087" cy="1170502"/>
            </a:xfrm>
            <a:custGeom>
              <a:avLst/>
              <a:gdLst>
                <a:gd name="connsiteX0" fmla="*/ 0 w 1206853"/>
                <a:gd name="connsiteY0" fmla="*/ 0 h 950438"/>
                <a:gd name="connsiteX1" fmla="*/ 1206853 w 1206853"/>
                <a:gd name="connsiteY1" fmla="*/ 0 h 950438"/>
                <a:gd name="connsiteX2" fmla="*/ 1206853 w 1206853"/>
                <a:gd name="connsiteY2" fmla="*/ 950438 h 950438"/>
                <a:gd name="connsiteX3" fmla="*/ 0 w 1206853"/>
                <a:gd name="connsiteY3" fmla="*/ 950438 h 950438"/>
                <a:gd name="connsiteX4" fmla="*/ 0 w 1206853"/>
                <a:gd name="connsiteY4" fmla="*/ 0 h 950438"/>
                <a:gd name="connsiteX0-1" fmla="*/ 0 w 1206853"/>
                <a:gd name="connsiteY0-2" fmla="*/ 0 h 950438"/>
                <a:gd name="connsiteX1-3" fmla="*/ 1206853 w 1206853"/>
                <a:gd name="connsiteY1-4" fmla="*/ 0 h 950438"/>
                <a:gd name="connsiteX2-5" fmla="*/ 1206853 w 1206853"/>
                <a:gd name="connsiteY2-6" fmla="*/ 950438 h 950438"/>
                <a:gd name="connsiteX3-7" fmla="*/ 0 w 1206853"/>
                <a:gd name="connsiteY3-8" fmla="*/ 950438 h 950438"/>
                <a:gd name="connsiteX4-9" fmla="*/ 0 w 1206853"/>
                <a:gd name="connsiteY4-10" fmla="*/ 0 h 950438"/>
                <a:gd name="connsiteX0-11" fmla="*/ 0 w 1206853"/>
                <a:gd name="connsiteY0-12" fmla="*/ 0 h 950438"/>
                <a:gd name="connsiteX1-13" fmla="*/ 1206853 w 1206853"/>
                <a:gd name="connsiteY1-14" fmla="*/ 0 h 950438"/>
                <a:gd name="connsiteX2-15" fmla="*/ 1206853 w 1206853"/>
                <a:gd name="connsiteY2-16" fmla="*/ 950438 h 950438"/>
                <a:gd name="connsiteX3-17" fmla="*/ 0 w 1206853"/>
                <a:gd name="connsiteY3-18" fmla="*/ 950438 h 950438"/>
                <a:gd name="connsiteX4-19" fmla="*/ 0 w 1206853"/>
                <a:gd name="connsiteY4-20" fmla="*/ 0 h 950438"/>
                <a:gd name="connsiteX0-21" fmla="*/ 0 w 1206853"/>
                <a:gd name="connsiteY0-22" fmla="*/ 0 h 950438"/>
                <a:gd name="connsiteX1-23" fmla="*/ 1206853 w 1206853"/>
                <a:gd name="connsiteY1-24" fmla="*/ 0 h 950438"/>
                <a:gd name="connsiteX2-25" fmla="*/ 1206853 w 1206853"/>
                <a:gd name="connsiteY2-26" fmla="*/ 950438 h 950438"/>
                <a:gd name="connsiteX3-27" fmla="*/ 0 w 1206853"/>
                <a:gd name="connsiteY3-28" fmla="*/ 950438 h 950438"/>
                <a:gd name="connsiteX4-29" fmla="*/ 0 w 1206853"/>
                <a:gd name="connsiteY4-30" fmla="*/ 0 h 950438"/>
                <a:gd name="connsiteX0-31" fmla="*/ 0 w 1206853"/>
                <a:gd name="connsiteY0-32" fmla="*/ 0 h 950438"/>
                <a:gd name="connsiteX1-33" fmla="*/ 1206853 w 1206853"/>
                <a:gd name="connsiteY1-34" fmla="*/ 0 h 950438"/>
                <a:gd name="connsiteX2-35" fmla="*/ 1206853 w 1206853"/>
                <a:gd name="connsiteY2-36" fmla="*/ 950438 h 950438"/>
                <a:gd name="connsiteX3-37" fmla="*/ 0 w 1206853"/>
                <a:gd name="connsiteY3-38" fmla="*/ 950438 h 950438"/>
                <a:gd name="connsiteX4-39" fmla="*/ 0 w 1206853"/>
                <a:gd name="connsiteY4-40" fmla="*/ 0 h 950438"/>
                <a:gd name="connsiteX0-41" fmla="*/ 0 w 1206853"/>
                <a:gd name="connsiteY0-42" fmla="*/ 0 h 1069402"/>
                <a:gd name="connsiteX1-43" fmla="*/ 1206853 w 1206853"/>
                <a:gd name="connsiteY1-44" fmla="*/ 0 h 1069402"/>
                <a:gd name="connsiteX2-45" fmla="*/ 1202898 w 1206853"/>
                <a:gd name="connsiteY2-46" fmla="*/ 1069402 h 1069402"/>
                <a:gd name="connsiteX3-47" fmla="*/ 0 w 1206853"/>
                <a:gd name="connsiteY3-48" fmla="*/ 950438 h 1069402"/>
                <a:gd name="connsiteX4-49" fmla="*/ 0 w 1206853"/>
                <a:gd name="connsiteY4-50" fmla="*/ 0 h 1069402"/>
                <a:gd name="connsiteX0-51" fmla="*/ 0 w 1206853"/>
                <a:gd name="connsiteY0-52" fmla="*/ 0 h 1069402"/>
                <a:gd name="connsiteX1-53" fmla="*/ 1206853 w 1206853"/>
                <a:gd name="connsiteY1-54" fmla="*/ 0 h 1069402"/>
                <a:gd name="connsiteX2-55" fmla="*/ 1202898 w 1206853"/>
                <a:gd name="connsiteY2-56" fmla="*/ 1069402 h 1069402"/>
                <a:gd name="connsiteX3-57" fmla="*/ 0 w 1206853"/>
                <a:gd name="connsiteY3-58" fmla="*/ 950438 h 1069402"/>
                <a:gd name="connsiteX4-59" fmla="*/ 0 w 1206853"/>
                <a:gd name="connsiteY4-60" fmla="*/ 0 h 1069402"/>
                <a:gd name="connsiteX0-61" fmla="*/ 0 w 1206853"/>
                <a:gd name="connsiteY0-62" fmla="*/ 0 h 1069402"/>
                <a:gd name="connsiteX1-63" fmla="*/ 1206853 w 1206853"/>
                <a:gd name="connsiteY1-64" fmla="*/ 0 h 1069402"/>
                <a:gd name="connsiteX2-65" fmla="*/ 1202898 w 1206853"/>
                <a:gd name="connsiteY2-66" fmla="*/ 1069402 h 1069402"/>
                <a:gd name="connsiteX3-67" fmla="*/ 0 w 1206853"/>
                <a:gd name="connsiteY3-68" fmla="*/ 950438 h 1069402"/>
                <a:gd name="connsiteX4-69" fmla="*/ 0 w 1206853"/>
                <a:gd name="connsiteY4-70" fmla="*/ 0 h 1069402"/>
                <a:gd name="connsiteX0-71" fmla="*/ 0 w 1231087"/>
                <a:gd name="connsiteY0-72" fmla="*/ 101100 h 1170502"/>
                <a:gd name="connsiteX1-73" fmla="*/ 1231087 w 1231087"/>
                <a:gd name="connsiteY1-74" fmla="*/ 0 h 1170502"/>
                <a:gd name="connsiteX2-75" fmla="*/ 1202898 w 1231087"/>
                <a:gd name="connsiteY2-76" fmla="*/ 1170502 h 1170502"/>
                <a:gd name="connsiteX3-77" fmla="*/ 0 w 1231087"/>
                <a:gd name="connsiteY3-78" fmla="*/ 1051538 h 1170502"/>
                <a:gd name="connsiteX4-79" fmla="*/ 0 w 1231087"/>
                <a:gd name="connsiteY4-80" fmla="*/ 101100 h 1170502"/>
                <a:gd name="connsiteX0-81" fmla="*/ 0 w 1231087"/>
                <a:gd name="connsiteY0-82" fmla="*/ 101100 h 1170502"/>
                <a:gd name="connsiteX1-83" fmla="*/ 1231087 w 1231087"/>
                <a:gd name="connsiteY1-84" fmla="*/ 0 h 1170502"/>
                <a:gd name="connsiteX2-85" fmla="*/ 1202898 w 1231087"/>
                <a:gd name="connsiteY2-86" fmla="*/ 1170502 h 1170502"/>
                <a:gd name="connsiteX3-87" fmla="*/ 0 w 1231087"/>
                <a:gd name="connsiteY3-88" fmla="*/ 1051538 h 1170502"/>
                <a:gd name="connsiteX4-89" fmla="*/ 0 w 1231087"/>
                <a:gd name="connsiteY4-90" fmla="*/ 101100 h 11705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1087" h="1170502">
                  <a:moveTo>
                    <a:pt x="0" y="101100"/>
                  </a:moveTo>
                  <a:cubicBezTo>
                    <a:pt x="401328" y="388369"/>
                    <a:pt x="1007646" y="344814"/>
                    <a:pt x="1231087" y="0"/>
                  </a:cubicBezTo>
                  <a:cubicBezTo>
                    <a:pt x="1229769" y="356467"/>
                    <a:pt x="1204216" y="814035"/>
                    <a:pt x="1202898" y="1170502"/>
                  </a:cubicBezTo>
                  <a:cubicBezTo>
                    <a:pt x="932650" y="836637"/>
                    <a:pt x="434720" y="777593"/>
                    <a:pt x="0" y="1051538"/>
                  </a:cubicBezTo>
                  <a:lnTo>
                    <a:pt x="0" y="101100"/>
                  </a:lnTo>
                  <a:close/>
                </a:path>
              </a:pathLst>
            </a:custGeom>
            <a:solidFill>
              <a:schemeClr val="bg1">
                <a:lumMod val="85000"/>
                <a:alpha val="50000"/>
              </a:schemeClr>
            </a:solidFill>
            <a:ln w="25400">
              <a:noFill/>
            </a:ln>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7E6E6">
                    <a:lumMod val="10000"/>
                  </a:srgbClr>
                </a:solidFill>
                <a:effectLst/>
                <a:uLnTx/>
                <a:uFillTx/>
                <a:latin typeface="微软雅黑 Light" panose="020B0502040204020203" charset="-122"/>
                <a:ea typeface="微软雅黑 Light" panose="020B0502040204020203" charset="-122"/>
                <a:cs typeface="+mn-cs"/>
              </a:endParaRPr>
            </a:p>
          </p:txBody>
        </p:sp>
        <p:grpSp>
          <p:nvGrpSpPr>
            <p:cNvPr id="18" name="组合 17"/>
            <p:cNvGrpSpPr/>
            <p:nvPr/>
          </p:nvGrpSpPr>
          <p:grpSpPr>
            <a:xfrm>
              <a:off x="3255947" y="3155390"/>
              <a:ext cx="1273323" cy="1273323"/>
              <a:chOff x="3255947" y="3155390"/>
              <a:chExt cx="1273323" cy="1273323"/>
            </a:xfrm>
          </p:grpSpPr>
          <p:sp>
            <p:nvSpPr>
              <p:cNvPr id="19" name="椭圆 18"/>
              <p:cNvSpPr/>
              <p:nvPr/>
            </p:nvSpPr>
            <p:spPr>
              <a:xfrm>
                <a:off x="3255947" y="3155390"/>
                <a:ext cx="1273323" cy="1273323"/>
              </a:xfrm>
              <a:prstGeom prst="ellipse">
                <a:avLst/>
              </a:prstGeom>
              <a:solidFill>
                <a:srgbClr val="AF1F24"/>
              </a:solidFill>
              <a:ln w="25400">
                <a:noFill/>
              </a:ln>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E7E6E6">
                      <a:lumMod val="10000"/>
                    </a:srgbClr>
                  </a:solidFill>
                  <a:effectLst/>
                  <a:uLnTx/>
                  <a:uFillTx/>
                  <a:latin typeface="微软雅黑 Light" panose="020B0502040204020203" charset="-122"/>
                  <a:ea typeface="微软雅黑 Light" panose="020B0502040204020203" charset="-122"/>
                  <a:cs typeface="+mn-cs"/>
                </a:endParaRPr>
              </a:p>
            </p:txBody>
          </p:sp>
          <p:grpSp>
            <p:nvGrpSpPr>
              <p:cNvPr id="20" name="组合 19"/>
              <p:cNvGrpSpPr/>
              <p:nvPr/>
            </p:nvGrpSpPr>
            <p:grpSpPr>
              <a:xfrm>
                <a:off x="3576595" y="3478290"/>
                <a:ext cx="623829" cy="627522"/>
                <a:chOff x="1725613" y="5727700"/>
                <a:chExt cx="268287" cy="269875"/>
              </a:xfrm>
              <a:solidFill>
                <a:srgbClr val="0065B0"/>
              </a:solidFill>
            </p:grpSpPr>
            <p:sp>
              <p:nvSpPr>
                <p:cNvPr id="21" name="Freeform 10"/>
                <p:cNvSpPr/>
                <p:nvPr/>
              </p:nvSpPr>
              <p:spPr bwMode="auto">
                <a:xfrm>
                  <a:off x="1766888" y="5757863"/>
                  <a:ext cx="31750" cy="31750"/>
                </a:xfrm>
                <a:custGeom>
                  <a:avLst/>
                  <a:gdLst>
                    <a:gd name="T0" fmla="*/ 10 w 12"/>
                    <a:gd name="T1" fmla="*/ 6 h 12"/>
                    <a:gd name="T2" fmla="*/ 6 w 12"/>
                    <a:gd name="T3" fmla="*/ 2 h 12"/>
                    <a:gd name="T4" fmla="*/ 2 w 12"/>
                    <a:gd name="T5" fmla="*/ 2 h 12"/>
                    <a:gd name="T6" fmla="*/ 2 w 12"/>
                    <a:gd name="T7" fmla="*/ 6 h 12"/>
                    <a:gd name="T8" fmla="*/ 6 w 12"/>
                    <a:gd name="T9" fmla="*/ 10 h 12"/>
                    <a:gd name="T10" fmla="*/ 10 w 12"/>
                    <a:gd name="T11" fmla="*/ 10 h 12"/>
                    <a:gd name="T12" fmla="*/ 10 w 12"/>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0" y="6"/>
                      </a:moveTo>
                      <a:cubicBezTo>
                        <a:pt x="6" y="2"/>
                        <a:pt x="6" y="2"/>
                        <a:pt x="6" y="2"/>
                      </a:cubicBezTo>
                      <a:cubicBezTo>
                        <a:pt x="5" y="0"/>
                        <a:pt x="3" y="0"/>
                        <a:pt x="2" y="2"/>
                      </a:cubicBezTo>
                      <a:cubicBezTo>
                        <a:pt x="0" y="3"/>
                        <a:pt x="0" y="5"/>
                        <a:pt x="2" y="6"/>
                      </a:cubicBezTo>
                      <a:cubicBezTo>
                        <a:pt x="6" y="10"/>
                        <a:pt x="6" y="10"/>
                        <a:pt x="6" y="10"/>
                      </a:cubicBezTo>
                      <a:cubicBezTo>
                        <a:pt x="7" y="12"/>
                        <a:pt x="9" y="12"/>
                        <a:pt x="10" y="10"/>
                      </a:cubicBezTo>
                      <a:cubicBezTo>
                        <a:pt x="12" y="9"/>
                        <a:pt x="12" y="7"/>
                        <a:pt x="10" y="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E7E6E6">
                        <a:lumMod val="10000"/>
                      </a:srgbClr>
                    </a:solidFill>
                    <a:effectLst/>
                    <a:uLnTx/>
                    <a:uFillTx/>
                    <a:latin typeface="Open Sans" panose="020B0606030504020204" pitchFamily="34" charset="0"/>
                    <a:ea typeface="微软雅黑 Light" panose="020B0502040204020203" charset="-122"/>
                    <a:cs typeface="Open Sans" panose="020B0606030504020204" pitchFamily="34" charset="0"/>
                  </a:endParaRPr>
                </a:p>
              </p:txBody>
            </p:sp>
            <p:sp>
              <p:nvSpPr>
                <p:cNvPr id="22" name="Freeform 11"/>
                <p:cNvSpPr/>
                <p:nvPr/>
              </p:nvSpPr>
              <p:spPr bwMode="auto">
                <a:xfrm>
                  <a:off x="1725613" y="5846763"/>
                  <a:ext cx="33337" cy="15875"/>
                </a:xfrm>
                <a:custGeom>
                  <a:avLst/>
                  <a:gdLst>
                    <a:gd name="T0" fmla="*/ 9 w 12"/>
                    <a:gd name="T1" fmla="*/ 0 h 6"/>
                    <a:gd name="T2" fmla="*/ 3 w 12"/>
                    <a:gd name="T3" fmla="*/ 0 h 6"/>
                    <a:gd name="T4" fmla="*/ 0 w 12"/>
                    <a:gd name="T5" fmla="*/ 3 h 6"/>
                    <a:gd name="T6" fmla="*/ 3 w 12"/>
                    <a:gd name="T7" fmla="*/ 6 h 6"/>
                    <a:gd name="T8" fmla="*/ 9 w 12"/>
                    <a:gd name="T9" fmla="*/ 6 h 6"/>
                    <a:gd name="T10" fmla="*/ 12 w 12"/>
                    <a:gd name="T11" fmla="*/ 3 h 6"/>
                    <a:gd name="T12" fmla="*/ 9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9" y="0"/>
                      </a:moveTo>
                      <a:cubicBezTo>
                        <a:pt x="3" y="0"/>
                        <a:pt x="3" y="0"/>
                        <a:pt x="3" y="0"/>
                      </a:cubicBezTo>
                      <a:cubicBezTo>
                        <a:pt x="1" y="0"/>
                        <a:pt x="0" y="1"/>
                        <a:pt x="0" y="3"/>
                      </a:cubicBezTo>
                      <a:cubicBezTo>
                        <a:pt x="0" y="5"/>
                        <a:pt x="1" y="6"/>
                        <a:pt x="3" y="6"/>
                      </a:cubicBezTo>
                      <a:cubicBezTo>
                        <a:pt x="9" y="6"/>
                        <a:pt x="9" y="6"/>
                        <a:pt x="9" y="6"/>
                      </a:cubicBezTo>
                      <a:cubicBezTo>
                        <a:pt x="11" y="6"/>
                        <a:pt x="12" y="5"/>
                        <a:pt x="12" y="3"/>
                      </a:cubicBezTo>
                      <a:cubicBezTo>
                        <a:pt x="12" y="1"/>
                        <a:pt x="11" y="0"/>
                        <a:pt x="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E7E6E6">
                        <a:lumMod val="10000"/>
                      </a:srgbClr>
                    </a:solidFill>
                    <a:effectLst/>
                    <a:uLnTx/>
                    <a:uFillTx/>
                    <a:latin typeface="Open Sans" panose="020B0606030504020204" pitchFamily="34" charset="0"/>
                    <a:ea typeface="微软雅黑 Light" panose="020B0502040204020203" charset="-122"/>
                    <a:cs typeface="Open Sans" panose="020B0606030504020204" pitchFamily="34" charset="0"/>
                  </a:endParaRPr>
                </a:p>
              </p:txBody>
            </p:sp>
            <p:sp>
              <p:nvSpPr>
                <p:cNvPr id="23" name="Freeform 12"/>
                <p:cNvSpPr/>
                <p:nvPr/>
              </p:nvSpPr>
              <p:spPr bwMode="auto">
                <a:xfrm>
                  <a:off x="1960563" y="5862638"/>
                  <a:ext cx="33337" cy="15875"/>
                </a:xfrm>
                <a:custGeom>
                  <a:avLst/>
                  <a:gdLst>
                    <a:gd name="T0" fmla="*/ 9 w 12"/>
                    <a:gd name="T1" fmla="*/ 0 h 6"/>
                    <a:gd name="T2" fmla="*/ 3 w 12"/>
                    <a:gd name="T3" fmla="*/ 0 h 6"/>
                    <a:gd name="T4" fmla="*/ 0 w 12"/>
                    <a:gd name="T5" fmla="*/ 3 h 6"/>
                    <a:gd name="T6" fmla="*/ 3 w 12"/>
                    <a:gd name="T7" fmla="*/ 6 h 6"/>
                    <a:gd name="T8" fmla="*/ 9 w 12"/>
                    <a:gd name="T9" fmla="*/ 6 h 6"/>
                    <a:gd name="T10" fmla="*/ 12 w 12"/>
                    <a:gd name="T11" fmla="*/ 3 h 6"/>
                    <a:gd name="T12" fmla="*/ 9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9" y="0"/>
                      </a:moveTo>
                      <a:cubicBezTo>
                        <a:pt x="3" y="0"/>
                        <a:pt x="3" y="0"/>
                        <a:pt x="3" y="0"/>
                      </a:cubicBezTo>
                      <a:cubicBezTo>
                        <a:pt x="1" y="0"/>
                        <a:pt x="0" y="1"/>
                        <a:pt x="0" y="3"/>
                      </a:cubicBezTo>
                      <a:cubicBezTo>
                        <a:pt x="0" y="5"/>
                        <a:pt x="1" y="6"/>
                        <a:pt x="3" y="6"/>
                      </a:cubicBezTo>
                      <a:cubicBezTo>
                        <a:pt x="9" y="6"/>
                        <a:pt x="9" y="6"/>
                        <a:pt x="9" y="6"/>
                      </a:cubicBezTo>
                      <a:cubicBezTo>
                        <a:pt x="11" y="6"/>
                        <a:pt x="12" y="5"/>
                        <a:pt x="12" y="3"/>
                      </a:cubicBezTo>
                      <a:cubicBezTo>
                        <a:pt x="12" y="1"/>
                        <a:pt x="11" y="0"/>
                        <a:pt x="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E7E6E6">
                        <a:lumMod val="10000"/>
                      </a:srgbClr>
                    </a:solidFill>
                    <a:effectLst/>
                    <a:uLnTx/>
                    <a:uFillTx/>
                    <a:latin typeface="Open Sans" panose="020B0606030504020204" pitchFamily="34" charset="0"/>
                    <a:ea typeface="微软雅黑 Light" panose="020B0502040204020203" charset="-122"/>
                    <a:cs typeface="Open Sans" panose="020B0606030504020204" pitchFamily="34" charset="0"/>
                  </a:endParaRPr>
                </a:p>
              </p:txBody>
            </p:sp>
            <p:sp>
              <p:nvSpPr>
                <p:cNvPr id="24" name="Freeform 13"/>
                <p:cNvSpPr/>
                <p:nvPr/>
              </p:nvSpPr>
              <p:spPr bwMode="auto">
                <a:xfrm>
                  <a:off x="1933575" y="5770563"/>
                  <a:ext cx="30162" cy="30162"/>
                </a:xfrm>
                <a:custGeom>
                  <a:avLst/>
                  <a:gdLst>
                    <a:gd name="T0" fmla="*/ 10 w 11"/>
                    <a:gd name="T1" fmla="*/ 1 h 11"/>
                    <a:gd name="T2" fmla="*/ 5 w 11"/>
                    <a:gd name="T3" fmla="*/ 1 h 11"/>
                    <a:gd name="T4" fmla="*/ 1 w 11"/>
                    <a:gd name="T5" fmla="*/ 5 h 11"/>
                    <a:gd name="T6" fmla="*/ 1 w 11"/>
                    <a:gd name="T7" fmla="*/ 10 h 11"/>
                    <a:gd name="T8" fmla="*/ 5 w 11"/>
                    <a:gd name="T9" fmla="*/ 10 h 11"/>
                    <a:gd name="T10" fmla="*/ 10 w 11"/>
                    <a:gd name="T11" fmla="*/ 5 h 11"/>
                    <a:gd name="T12" fmla="*/ 10 w 11"/>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10" y="1"/>
                      </a:moveTo>
                      <a:cubicBezTo>
                        <a:pt x="9" y="0"/>
                        <a:pt x="7" y="0"/>
                        <a:pt x="5" y="1"/>
                      </a:cubicBezTo>
                      <a:cubicBezTo>
                        <a:pt x="1" y="5"/>
                        <a:pt x="1" y="5"/>
                        <a:pt x="1" y="5"/>
                      </a:cubicBezTo>
                      <a:cubicBezTo>
                        <a:pt x="0" y="7"/>
                        <a:pt x="0" y="9"/>
                        <a:pt x="1" y="10"/>
                      </a:cubicBezTo>
                      <a:cubicBezTo>
                        <a:pt x="2" y="11"/>
                        <a:pt x="4" y="11"/>
                        <a:pt x="5" y="10"/>
                      </a:cubicBezTo>
                      <a:cubicBezTo>
                        <a:pt x="10" y="5"/>
                        <a:pt x="10" y="5"/>
                        <a:pt x="10" y="5"/>
                      </a:cubicBezTo>
                      <a:cubicBezTo>
                        <a:pt x="11" y="4"/>
                        <a:pt x="11" y="2"/>
                        <a:pt x="10" y="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E7E6E6">
                        <a:lumMod val="10000"/>
                      </a:srgbClr>
                    </a:solidFill>
                    <a:effectLst/>
                    <a:uLnTx/>
                    <a:uFillTx/>
                    <a:latin typeface="Open Sans" panose="020B0606030504020204" pitchFamily="34" charset="0"/>
                    <a:ea typeface="微软雅黑 Light" panose="020B0502040204020203" charset="-122"/>
                    <a:cs typeface="Open Sans" panose="020B0606030504020204" pitchFamily="34" charset="0"/>
                  </a:endParaRPr>
                </a:p>
              </p:txBody>
            </p:sp>
            <p:sp>
              <p:nvSpPr>
                <p:cNvPr id="25" name="Freeform 14"/>
                <p:cNvSpPr/>
                <p:nvPr/>
              </p:nvSpPr>
              <p:spPr bwMode="auto">
                <a:xfrm>
                  <a:off x="1860550" y="5727700"/>
                  <a:ext cx="17462" cy="34925"/>
                </a:xfrm>
                <a:custGeom>
                  <a:avLst/>
                  <a:gdLst>
                    <a:gd name="T0" fmla="*/ 3 w 6"/>
                    <a:gd name="T1" fmla="*/ 13 h 13"/>
                    <a:gd name="T2" fmla="*/ 5 w 6"/>
                    <a:gd name="T3" fmla="*/ 12 h 13"/>
                    <a:gd name="T4" fmla="*/ 6 w 6"/>
                    <a:gd name="T5" fmla="*/ 10 h 13"/>
                    <a:gd name="T6" fmla="*/ 6 w 6"/>
                    <a:gd name="T7" fmla="*/ 3 h 13"/>
                    <a:gd name="T8" fmla="*/ 3 w 6"/>
                    <a:gd name="T9" fmla="*/ 0 h 13"/>
                    <a:gd name="T10" fmla="*/ 0 w 6"/>
                    <a:gd name="T11" fmla="*/ 2 h 13"/>
                    <a:gd name="T12" fmla="*/ 0 w 6"/>
                    <a:gd name="T13" fmla="*/ 3 h 13"/>
                    <a:gd name="T14" fmla="*/ 0 w 6"/>
                    <a:gd name="T15" fmla="*/ 10 h 13"/>
                    <a:gd name="T16" fmla="*/ 3 w 6"/>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3">
                      <a:moveTo>
                        <a:pt x="3" y="13"/>
                      </a:moveTo>
                      <a:cubicBezTo>
                        <a:pt x="3" y="13"/>
                        <a:pt x="4" y="12"/>
                        <a:pt x="5" y="12"/>
                      </a:cubicBezTo>
                      <a:cubicBezTo>
                        <a:pt x="5" y="11"/>
                        <a:pt x="6" y="11"/>
                        <a:pt x="6" y="10"/>
                      </a:cubicBezTo>
                      <a:cubicBezTo>
                        <a:pt x="6" y="3"/>
                        <a:pt x="6" y="3"/>
                        <a:pt x="6" y="3"/>
                      </a:cubicBezTo>
                      <a:cubicBezTo>
                        <a:pt x="6" y="2"/>
                        <a:pt x="4" y="0"/>
                        <a:pt x="3" y="0"/>
                      </a:cubicBezTo>
                      <a:cubicBezTo>
                        <a:pt x="1" y="0"/>
                        <a:pt x="0" y="1"/>
                        <a:pt x="0" y="2"/>
                      </a:cubicBezTo>
                      <a:cubicBezTo>
                        <a:pt x="0" y="3"/>
                        <a:pt x="0" y="3"/>
                        <a:pt x="0" y="3"/>
                      </a:cubicBezTo>
                      <a:cubicBezTo>
                        <a:pt x="0" y="10"/>
                        <a:pt x="0" y="10"/>
                        <a:pt x="0" y="10"/>
                      </a:cubicBezTo>
                      <a:cubicBezTo>
                        <a:pt x="0" y="11"/>
                        <a:pt x="1" y="13"/>
                        <a:pt x="3" y="1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E7E6E6">
                        <a:lumMod val="10000"/>
                      </a:srgbClr>
                    </a:solidFill>
                    <a:effectLst/>
                    <a:uLnTx/>
                    <a:uFillTx/>
                    <a:latin typeface="Open Sans" panose="020B0606030504020204" pitchFamily="34" charset="0"/>
                    <a:ea typeface="微软雅黑 Light" panose="020B0502040204020203" charset="-122"/>
                    <a:cs typeface="Open Sans" panose="020B0606030504020204" pitchFamily="34" charset="0"/>
                  </a:endParaRPr>
                </a:p>
              </p:txBody>
            </p:sp>
            <p:sp>
              <p:nvSpPr>
                <p:cNvPr id="26" name="Freeform 15"/>
                <p:cNvSpPr/>
                <p:nvPr/>
              </p:nvSpPr>
              <p:spPr bwMode="auto">
                <a:xfrm>
                  <a:off x="1793875" y="5794375"/>
                  <a:ext cx="131762" cy="152400"/>
                </a:xfrm>
                <a:custGeom>
                  <a:avLst/>
                  <a:gdLst>
                    <a:gd name="T0" fmla="*/ 25 w 49"/>
                    <a:gd name="T1" fmla="*/ 0 h 56"/>
                    <a:gd name="T2" fmla="*/ 0 w 49"/>
                    <a:gd name="T3" fmla="*/ 25 h 56"/>
                    <a:gd name="T4" fmla="*/ 12 w 49"/>
                    <a:gd name="T5" fmla="*/ 46 h 56"/>
                    <a:gd name="T6" fmla="*/ 12 w 49"/>
                    <a:gd name="T7" fmla="*/ 56 h 56"/>
                    <a:gd name="T8" fmla="*/ 37 w 49"/>
                    <a:gd name="T9" fmla="*/ 56 h 56"/>
                    <a:gd name="T10" fmla="*/ 37 w 49"/>
                    <a:gd name="T11" fmla="*/ 46 h 56"/>
                    <a:gd name="T12" fmla="*/ 49 w 49"/>
                    <a:gd name="T13" fmla="*/ 25 h 56"/>
                    <a:gd name="T14" fmla="*/ 25 w 49"/>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56">
                      <a:moveTo>
                        <a:pt x="25" y="0"/>
                      </a:moveTo>
                      <a:cubicBezTo>
                        <a:pt x="11" y="0"/>
                        <a:pt x="0" y="11"/>
                        <a:pt x="0" y="25"/>
                      </a:cubicBezTo>
                      <a:cubicBezTo>
                        <a:pt x="0" y="34"/>
                        <a:pt x="5" y="42"/>
                        <a:pt x="12" y="46"/>
                      </a:cubicBezTo>
                      <a:cubicBezTo>
                        <a:pt x="12" y="56"/>
                        <a:pt x="12" y="56"/>
                        <a:pt x="12" y="56"/>
                      </a:cubicBezTo>
                      <a:cubicBezTo>
                        <a:pt x="37" y="56"/>
                        <a:pt x="37" y="56"/>
                        <a:pt x="37" y="56"/>
                      </a:cubicBezTo>
                      <a:cubicBezTo>
                        <a:pt x="37" y="46"/>
                        <a:pt x="37" y="46"/>
                        <a:pt x="37" y="46"/>
                      </a:cubicBezTo>
                      <a:cubicBezTo>
                        <a:pt x="44" y="42"/>
                        <a:pt x="49" y="34"/>
                        <a:pt x="49" y="25"/>
                      </a:cubicBezTo>
                      <a:cubicBezTo>
                        <a:pt x="49" y="11"/>
                        <a:pt x="38" y="0"/>
                        <a:pt x="25"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E7E6E6">
                        <a:lumMod val="10000"/>
                      </a:srgbClr>
                    </a:solidFill>
                    <a:effectLst/>
                    <a:uLnTx/>
                    <a:uFillTx/>
                    <a:latin typeface="Open Sans" panose="020B0606030504020204" pitchFamily="34" charset="0"/>
                    <a:ea typeface="微软雅黑 Light" panose="020B0502040204020203" charset="-122"/>
                    <a:cs typeface="Open Sans" panose="020B0606030504020204" pitchFamily="34" charset="0"/>
                  </a:endParaRPr>
                </a:p>
              </p:txBody>
            </p:sp>
            <p:sp>
              <p:nvSpPr>
                <p:cNvPr id="27" name="Freeform 16"/>
                <p:cNvSpPr/>
                <p:nvPr/>
              </p:nvSpPr>
              <p:spPr bwMode="auto">
                <a:xfrm>
                  <a:off x="1825625" y="5962650"/>
                  <a:ext cx="68262" cy="34925"/>
                </a:xfrm>
                <a:custGeom>
                  <a:avLst/>
                  <a:gdLst>
                    <a:gd name="T0" fmla="*/ 0 w 25"/>
                    <a:gd name="T1" fmla="*/ 6 h 13"/>
                    <a:gd name="T2" fmla="*/ 7 w 25"/>
                    <a:gd name="T3" fmla="*/ 6 h 13"/>
                    <a:gd name="T4" fmla="*/ 6 w 25"/>
                    <a:gd name="T5" fmla="*/ 7 h 13"/>
                    <a:gd name="T6" fmla="*/ 13 w 25"/>
                    <a:gd name="T7" fmla="*/ 13 h 13"/>
                    <a:gd name="T8" fmla="*/ 19 w 25"/>
                    <a:gd name="T9" fmla="*/ 7 h 13"/>
                    <a:gd name="T10" fmla="*/ 19 w 25"/>
                    <a:gd name="T11" fmla="*/ 6 h 13"/>
                    <a:gd name="T12" fmla="*/ 25 w 25"/>
                    <a:gd name="T13" fmla="*/ 6 h 13"/>
                    <a:gd name="T14" fmla="*/ 25 w 25"/>
                    <a:gd name="T15" fmla="*/ 0 h 13"/>
                    <a:gd name="T16" fmla="*/ 0 w 25"/>
                    <a:gd name="T17" fmla="*/ 0 h 13"/>
                    <a:gd name="T18" fmla="*/ 0 w 25"/>
                    <a:gd name="T19"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3">
                      <a:moveTo>
                        <a:pt x="0" y="6"/>
                      </a:moveTo>
                      <a:cubicBezTo>
                        <a:pt x="7" y="6"/>
                        <a:pt x="7" y="6"/>
                        <a:pt x="7" y="6"/>
                      </a:cubicBezTo>
                      <a:cubicBezTo>
                        <a:pt x="6" y="7"/>
                        <a:pt x="6" y="7"/>
                        <a:pt x="6" y="7"/>
                      </a:cubicBezTo>
                      <a:cubicBezTo>
                        <a:pt x="6" y="10"/>
                        <a:pt x="9" y="13"/>
                        <a:pt x="13" y="13"/>
                      </a:cubicBezTo>
                      <a:cubicBezTo>
                        <a:pt x="16" y="13"/>
                        <a:pt x="19" y="10"/>
                        <a:pt x="19" y="7"/>
                      </a:cubicBezTo>
                      <a:cubicBezTo>
                        <a:pt x="19" y="6"/>
                        <a:pt x="19" y="6"/>
                        <a:pt x="19" y="6"/>
                      </a:cubicBezTo>
                      <a:cubicBezTo>
                        <a:pt x="25" y="6"/>
                        <a:pt x="25" y="6"/>
                        <a:pt x="25" y="6"/>
                      </a:cubicBezTo>
                      <a:cubicBezTo>
                        <a:pt x="25" y="0"/>
                        <a:pt x="25" y="0"/>
                        <a:pt x="25" y="0"/>
                      </a:cubicBezTo>
                      <a:cubicBezTo>
                        <a:pt x="0" y="0"/>
                        <a:pt x="0" y="0"/>
                        <a:pt x="0" y="0"/>
                      </a:cubicBezTo>
                      <a:lnTo>
                        <a:pt x="0" y="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E7E6E6">
                        <a:lumMod val="10000"/>
                      </a:srgbClr>
                    </a:solidFill>
                    <a:effectLst/>
                    <a:uLnTx/>
                    <a:uFillTx/>
                    <a:latin typeface="Open Sans" panose="020B0606030504020204" pitchFamily="34" charset="0"/>
                    <a:ea typeface="微软雅黑 Light" panose="020B0502040204020203" charset="-122"/>
                    <a:cs typeface="Open Sans" panose="020B0606030504020204" pitchFamily="34" charset="0"/>
                  </a:endParaRPr>
                </a:p>
              </p:txBody>
            </p:sp>
          </p:grpSp>
        </p:grpSp>
      </p:grpSp>
      <p:grpSp>
        <p:nvGrpSpPr>
          <p:cNvPr id="62" name="组合 61"/>
          <p:cNvGrpSpPr/>
          <p:nvPr/>
        </p:nvGrpSpPr>
        <p:grpSpPr>
          <a:xfrm>
            <a:off x="1061139" y="1063335"/>
            <a:ext cx="3055725" cy="1700097"/>
            <a:chOff x="3541213" y="505550"/>
            <a:chExt cx="3055725" cy="1700097"/>
          </a:xfrm>
        </p:grpSpPr>
        <p:sp>
          <p:nvSpPr>
            <p:cNvPr id="63" name="矩形 62"/>
            <p:cNvSpPr/>
            <p:nvPr/>
          </p:nvSpPr>
          <p:spPr>
            <a:xfrm>
              <a:off x="3541213" y="1894497"/>
              <a:ext cx="2344057" cy="311150"/>
            </a:xfrm>
            <a:prstGeom prst="rect">
              <a:avLst/>
            </a:prstGeom>
          </p:spPr>
          <p:txBody>
            <a:bodyPr wrap="square">
              <a:spAutoFit/>
            </a:bodyPr>
            <a:lstStyle/>
            <a:p>
              <a:pPr marL="0" marR="0" lvl="0" indent="0" algn="r" defTabSz="914400" rtl="0" eaLnBrk="1" fontAlgn="auto" latinLnBrk="0" hangingPunct="1">
                <a:lnSpc>
                  <a:spcPct val="130000"/>
                </a:lnSpc>
                <a:spcBef>
                  <a:spcPts val="0"/>
                </a:spcBef>
                <a:spcAft>
                  <a:spcPts val="0"/>
                </a:spcAft>
                <a:buClrTx/>
                <a:buSzTx/>
                <a:buFontTx/>
                <a:buNone/>
                <a:defRPr/>
              </a:pPr>
              <a:endParaRPr kumimoji="0" lang="zh-CN" sz="1100" b="0" i="0" u="none" strike="noStrike" kern="1200" cap="none" spc="0" normalizeH="0" baseline="0" noProof="0" dirty="0">
                <a:ln>
                  <a:noFill/>
                </a:ln>
                <a:solidFill>
                  <a:srgbClr val="E7E6E6">
                    <a:lumMod val="10000"/>
                  </a:srgbClr>
                </a:solidFill>
                <a:effectLst/>
                <a:uLnTx/>
                <a:uFillTx/>
                <a:latin typeface="微软雅黑 Light" panose="020B0502040204020203" charset="-122"/>
                <a:ea typeface="微软雅黑 Light" panose="020B0502040204020203" charset="-122"/>
                <a:cs typeface="+mn-cs"/>
              </a:endParaRPr>
            </a:p>
          </p:txBody>
        </p:sp>
        <p:sp>
          <p:nvSpPr>
            <p:cNvPr id="64" name="矩形 63"/>
            <p:cNvSpPr/>
            <p:nvPr/>
          </p:nvSpPr>
          <p:spPr>
            <a:xfrm>
              <a:off x="4252881" y="505550"/>
              <a:ext cx="2344057" cy="368300"/>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endParaRPr kumimoji="0" lang="en-US" altLang="zh-CN" sz="1800" b="0" i="0" u="none" strike="noStrike" kern="1200" cap="none" spc="0" normalizeH="0" baseline="0" noProof="0" dirty="0">
                <a:ln>
                  <a:noFill/>
                </a:ln>
                <a:solidFill>
                  <a:srgbClr val="E7E6E6">
                    <a:lumMod val="10000"/>
                  </a:srgbClr>
                </a:solidFill>
                <a:effectLst/>
                <a:uLnTx/>
                <a:uFillTx/>
                <a:latin typeface="微软雅黑" panose="020B0503020204020204" charset="-122"/>
                <a:ea typeface="微软雅黑" panose="020B0503020204020204" charset="-122"/>
                <a:cs typeface="Segoe UI" panose="020B0502040204020203" pitchFamily="34" charset="0"/>
              </a:endParaRPr>
            </a:p>
          </p:txBody>
        </p:sp>
      </p:grpSp>
      <p:grpSp>
        <p:nvGrpSpPr>
          <p:cNvPr id="65" name="组合 64"/>
          <p:cNvGrpSpPr/>
          <p:nvPr/>
        </p:nvGrpSpPr>
        <p:grpSpPr>
          <a:xfrm>
            <a:off x="3666145" y="1063264"/>
            <a:ext cx="7628255" cy="4852035"/>
            <a:chOff x="5560346" y="-2049690"/>
            <a:chExt cx="7628255" cy="4852035"/>
          </a:xfrm>
        </p:grpSpPr>
        <p:sp>
          <p:nvSpPr>
            <p:cNvPr id="66" name="矩形 65"/>
            <p:cNvSpPr/>
            <p:nvPr/>
          </p:nvSpPr>
          <p:spPr>
            <a:xfrm>
              <a:off x="5560346" y="-2049690"/>
              <a:ext cx="7628255" cy="4852035"/>
            </a:xfrm>
            <a:prstGeom prst="rect">
              <a:avLst/>
            </a:prstGeom>
          </p:spPr>
          <p:txBody>
            <a:bodyPr wrap="square">
              <a:no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b="0" i="0" u="none" strike="noStrike" kern="1200" cap="none" spc="0" normalizeH="0" baseline="0" noProof="0" dirty="0" smtClean="0">
                  <a:ln>
                    <a:noFill/>
                  </a:ln>
                  <a:solidFill>
                    <a:srgbClr val="E7E6E6">
                      <a:lumMod val="10000"/>
                    </a:srgbClr>
                  </a:solidFill>
                  <a:effectLst/>
                  <a:uLnTx/>
                  <a:uFillTx/>
                  <a:latin typeface="微软雅黑 Light" panose="020B0502040204020203" charset="-122"/>
                  <a:ea typeface="微软雅黑 Light" panose="020B0502040204020203" charset="-122"/>
                  <a:cs typeface="+mn-cs"/>
                </a:rPr>
                <a:t>                                            移动支付</a:t>
              </a:r>
              <a:endParaRPr kumimoji="0" lang="en-US" altLang="zh-CN" b="0" i="0" u="none" strike="noStrike" kern="1200" cap="none" spc="0" normalizeH="0" baseline="0" noProof="0" dirty="0" smtClean="0">
                <a:ln>
                  <a:noFill/>
                </a:ln>
                <a:solidFill>
                  <a:srgbClr val="E7E6E6">
                    <a:lumMod val="10000"/>
                  </a:srgbClr>
                </a:solidFill>
                <a:effectLst/>
                <a:uLnTx/>
                <a:uFillTx/>
                <a:latin typeface="微软雅黑 Light" panose="020B0502040204020203" charset="-122"/>
                <a:ea typeface="微软雅黑 Light" panose="020B0502040204020203"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en-US" sz="2400" i="0" u="none" strike="noStrike" kern="1200" cap="none" spc="0" normalizeH="0" baseline="0" noProof="0" dirty="0" smtClean="0">
                  <a:ln>
                    <a:noFill/>
                  </a:ln>
                  <a:solidFill>
                    <a:srgbClr val="E7E6E6">
                      <a:lumMod val="10000"/>
                    </a:srgbClr>
                  </a:solidFill>
                  <a:effectLst/>
                  <a:uLnTx/>
                  <a:uFillTx/>
                  <a:latin typeface="微软雅黑 Light" panose="020B0502040204020203" charset="-122"/>
                  <a:ea typeface="微软雅黑 Light" panose="020B0502040204020203" charset="-122"/>
                  <a:cs typeface="+mn-cs"/>
                </a:rPr>
                <a:t>     </a:t>
              </a:r>
              <a:r>
                <a:rPr kumimoji="0" sz="2400" i="0" u="none" strike="noStrike" kern="1200" cap="none" spc="0" normalizeH="0" baseline="0" noProof="0" dirty="0" err="1" smtClean="0">
                  <a:ln>
                    <a:noFill/>
                  </a:ln>
                  <a:solidFill>
                    <a:srgbClr val="E7E6E6">
                      <a:lumMod val="10000"/>
                    </a:srgbClr>
                  </a:solidFill>
                  <a:effectLst/>
                  <a:uLnTx/>
                  <a:uFillTx/>
                  <a:latin typeface="微软雅黑 Light" panose="020B0502040204020203" charset="-122"/>
                  <a:ea typeface="微软雅黑 Light" panose="020B0502040204020203" charset="-122"/>
                  <a:cs typeface="+mn-cs"/>
                </a:rPr>
                <a:t>移动支付</a:t>
              </a:r>
              <a:r>
                <a:rPr kumimoji="0" lang="zh-CN" altLang="en-US" sz="2400" i="0" u="none" strike="noStrike" kern="1200" cap="none" spc="0" normalizeH="0" baseline="0" noProof="0" dirty="0" smtClean="0">
                  <a:ln>
                    <a:noFill/>
                  </a:ln>
                  <a:solidFill>
                    <a:srgbClr val="E7E6E6">
                      <a:lumMod val="10000"/>
                    </a:srgbClr>
                  </a:solidFill>
                  <a:effectLst/>
                  <a:uLnTx/>
                  <a:uFillTx/>
                  <a:latin typeface="微软雅黑 Light" panose="020B0502040204020203" charset="-122"/>
                  <a:ea typeface="微软雅黑 Light" panose="020B0502040204020203" charset="-122"/>
                  <a:cs typeface="+mn-cs"/>
                </a:rPr>
                <a:t>：</a:t>
              </a:r>
              <a:r>
                <a:rPr kumimoji="0" sz="2400" i="0" u="none" strike="noStrike" kern="1200" cap="none" spc="0" normalizeH="0" baseline="0" noProof="0" dirty="0" err="1" smtClean="0">
                  <a:ln>
                    <a:noFill/>
                  </a:ln>
                  <a:solidFill>
                    <a:srgbClr val="E7E6E6">
                      <a:lumMod val="10000"/>
                    </a:srgbClr>
                  </a:solidFill>
                  <a:effectLst/>
                  <a:uLnTx/>
                  <a:uFillTx/>
                  <a:latin typeface="微软雅黑 Light" panose="020B0502040204020203" charset="-122"/>
                  <a:ea typeface="微软雅黑 Light" panose="020B0502040204020203" charset="-122"/>
                  <a:cs typeface="+mn-cs"/>
                </a:rPr>
                <a:t>适用于</a:t>
              </a:r>
              <a:r>
                <a:rPr kumimoji="0" sz="2400" i="0" u="none" strike="noStrike" kern="1200" cap="none" spc="0" normalizeH="0" baseline="0" noProof="0" dirty="0" smtClean="0">
                  <a:ln>
                    <a:noFill/>
                  </a:ln>
                  <a:solidFill>
                    <a:srgbClr val="E7E6E6">
                      <a:lumMod val="10000"/>
                    </a:srgbClr>
                  </a:solidFill>
                  <a:effectLst/>
                  <a:uLnTx/>
                  <a:uFillTx/>
                  <a:latin typeface="微软雅黑 Light" panose="020B0502040204020203" charset="-122"/>
                  <a:ea typeface="微软雅黑 Light" panose="020B0502040204020203" charset="-122"/>
                  <a:cs typeface="+mn-cs"/>
                </a:rPr>
                <a:t> </a:t>
              </a:r>
              <a:r>
                <a:rPr kumimoji="0" sz="2400" i="0" u="none" strike="noStrike" kern="1200" cap="none" spc="0" normalizeH="0" baseline="0" noProof="0" dirty="0">
                  <a:ln>
                    <a:noFill/>
                  </a:ln>
                  <a:solidFill>
                    <a:srgbClr val="E7E6E6">
                      <a:lumMod val="10000"/>
                    </a:srgbClr>
                  </a:solidFill>
                  <a:effectLst/>
                  <a:uLnTx/>
                  <a:uFillTx/>
                  <a:latin typeface="微软雅黑 Light" panose="020B0502040204020203" charset="-122"/>
                  <a:ea typeface="微软雅黑 Light" panose="020B0502040204020203" charset="-122"/>
                  <a:cs typeface="+mn-cs"/>
                </a:rPr>
                <a:t>MTC 出口车道，沿用封闭式收费公路“入口领卡、出口交卡”的计费方式，用户在停车状态下采用二维码、虚拟卡等支付通行费，作为人工半自动收费支付方式的一种补充</a:t>
              </a:r>
              <a:r>
                <a:rPr kumimoji="0" lang="en-US" altLang="zh-CN" sz="2400" b="0" i="0" u="none" strike="noStrike" kern="1200" cap="none" spc="0" normalizeH="0" baseline="0" noProof="0" dirty="0">
                  <a:ln>
                    <a:noFill/>
                  </a:ln>
                  <a:solidFill>
                    <a:srgbClr val="E7E6E6">
                      <a:lumMod val="10000"/>
                    </a:srgbClr>
                  </a:solidFill>
                  <a:effectLst/>
                  <a:uLnTx/>
                  <a:uFillTx/>
                  <a:latin typeface="微软雅黑 Light" panose="020B0502040204020203" charset="-122"/>
                  <a:ea typeface="微软雅黑 Light" panose="020B0502040204020203" charset="-122"/>
                  <a:cs typeface="+mn-cs"/>
                </a:rPr>
                <a:t>。</a:t>
              </a:r>
              <a:endParaRPr kumimoji="0" lang="en-US" altLang="zh-CN" sz="2400" b="0" i="0" u="none" strike="noStrike" kern="1200" cap="none" spc="0" normalizeH="0" baseline="0" noProof="0" dirty="0">
                <a:ln>
                  <a:noFill/>
                </a:ln>
                <a:solidFill>
                  <a:srgbClr val="E7E6E6">
                    <a:lumMod val="10000"/>
                  </a:srgbClr>
                </a:solidFill>
                <a:effectLst/>
                <a:uLnTx/>
                <a:uFillTx/>
                <a:latin typeface="微软雅黑 Light" panose="020B0502040204020203" charset="-122"/>
                <a:ea typeface="微软雅黑 Light" panose="020B0502040204020203"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400" b="0" i="0" u="none" strike="noStrike" kern="1200" cap="none" spc="0" normalizeH="0" baseline="0" noProof="0" dirty="0" smtClean="0">
                  <a:ln>
                    <a:noFill/>
                  </a:ln>
                  <a:solidFill>
                    <a:srgbClr val="E7E6E6">
                      <a:lumMod val="10000"/>
                    </a:srgbClr>
                  </a:solidFill>
                  <a:effectLst/>
                  <a:uLnTx/>
                  <a:uFillTx/>
                  <a:latin typeface="微软雅黑 Light" panose="020B0502040204020203" charset="-122"/>
                  <a:ea typeface="微软雅黑 Light" panose="020B0502040204020203" charset="-122"/>
                  <a:cs typeface="+mn-cs"/>
                </a:rPr>
                <a:t>     移动</a:t>
              </a:r>
              <a:r>
                <a:rPr kumimoji="0" lang="zh-CN" altLang="en-US" sz="2400" b="0" i="0" u="none" strike="noStrike" kern="1200" cap="none" spc="0" normalizeH="0" baseline="0" noProof="0" dirty="0">
                  <a:ln>
                    <a:noFill/>
                  </a:ln>
                  <a:solidFill>
                    <a:srgbClr val="E7E6E6">
                      <a:lumMod val="10000"/>
                    </a:srgbClr>
                  </a:solidFill>
                  <a:effectLst/>
                  <a:uLnTx/>
                  <a:uFillTx/>
                  <a:latin typeface="微软雅黑 Light" panose="020B0502040204020203" charset="-122"/>
                  <a:ea typeface="微软雅黑 Light" panose="020B0502040204020203" charset="-122"/>
                  <a:cs typeface="+mn-cs"/>
                </a:rPr>
                <a:t>支付平台应具备扫码支付、数据交互、交易冲正/撤销、退费、交易对账、重要数据本地备份与恢复以及交易终端监测与管理等功能。</a:t>
              </a:r>
              <a:endParaRPr kumimoji="0" lang="zh-CN" altLang="en-US" sz="2400" b="0" i="0" u="none" strike="noStrike" kern="1200" cap="none" spc="0" normalizeH="0" baseline="0" noProof="0" dirty="0">
                <a:ln>
                  <a:noFill/>
                </a:ln>
                <a:solidFill>
                  <a:srgbClr val="E7E6E6">
                    <a:lumMod val="10000"/>
                  </a:srgbClr>
                </a:solidFill>
                <a:effectLst/>
                <a:uLnTx/>
                <a:uFillTx/>
                <a:latin typeface="微软雅黑 Light" panose="020B0502040204020203" charset="-122"/>
                <a:ea typeface="微软雅黑 Light" panose="020B0502040204020203"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endParaRPr kumimoji="0" lang="zh-CN" altLang="en-US" b="0" i="0" u="none" strike="noStrike" kern="1200" cap="none" spc="0" normalizeH="0" baseline="0" noProof="0" dirty="0">
                <a:ln>
                  <a:noFill/>
                </a:ln>
                <a:solidFill>
                  <a:srgbClr val="E7E6E6">
                    <a:lumMod val="10000"/>
                  </a:srgbClr>
                </a:solidFill>
                <a:effectLst/>
                <a:uLnTx/>
                <a:uFillTx/>
                <a:latin typeface="微软雅黑 Light" panose="020B0502040204020203" charset="-122"/>
                <a:ea typeface="微软雅黑 Light" panose="020B0502040204020203" charset="-122"/>
                <a:cs typeface="+mn-cs"/>
              </a:endParaRPr>
            </a:p>
          </p:txBody>
        </p:sp>
        <p:sp>
          <p:nvSpPr>
            <p:cNvPr id="67" name="矩形 66"/>
            <p:cNvSpPr/>
            <p:nvPr/>
          </p:nvSpPr>
          <p:spPr>
            <a:xfrm>
              <a:off x="5759736" y="-1467395"/>
              <a:ext cx="2344057" cy="368300"/>
            </a:xfrm>
            <a:prstGeom prst="rect">
              <a:avLst/>
            </a:prstGeom>
          </p:spPr>
          <p:txBody>
            <a:bodyPr wrap="square">
              <a:spAutoFit/>
            </a:bodyPr>
            <a:lstStyle/>
            <a:p>
              <a:pPr marL="0" marR="0" lvl="0" indent="0" algn="r" defTabSz="914400" rtl="0" eaLnBrk="1" fontAlgn="auto" latinLnBrk="0" hangingPunct="1">
                <a:lnSpc>
                  <a:spcPct val="100000"/>
                </a:lnSpc>
                <a:spcBef>
                  <a:spcPts val="600"/>
                </a:spcBef>
                <a:spcAft>
                  <a:spcPts val="0"/>
                </a:spcAft>
                <a:buClrTx/>
                <a:buSzTx/>
                <a:buFontTx/>
                <a:buNone/>
                <a:defRPr/>
              </a:pPr>
              <a:endParaRPr kumimoji="0" lang="en-US" altLang="zh-CN" sz="1800" b="0" i="0" u="none" strike="noStrike" kern="1200" cap="none" spc="0" normalizeH="0" baseline="0" noProof="0" dirty="0">
                <a:ln>
                  <a:noFill/>
                </a:ln>
                <a:solidFill>
                  <a:srgbClr val="E7E6E6">
                    <a:lumMod val="10000"/>
                  </a:srgbClr>
                </a:solidFill>
                <a:effectLst/>
                <a:uLnTx/>
                <a:uFillTx/>
                <a:latin typeface="微软雅黑" panose="020B0503020204020204" charset="-122"/>
                <a:ea typeface="微软雅黑" panose="020B0503020204020204" charset="-122"/>
                <a:cs typeface="Segoe UI" panose="020B0502040204020203" pitchFamily="34" charset="0"/>
              </a:endParaRPr>
            </a:p>
          </p:txBody>
        </p:sp>
      </p:grpSp>
      <p:sp>
        <p:nvSpPr>
          <p:cNvPr id="76" name="矩形 75"/>
          <p:cNvSpPr/>
          <p:nvPr/>
        </p:nvSpPr>
        <p:spPr>
          <a:xfrm>
            <a:off x="0" y="481330"/>
            <a:ext cx="12192000" cy="117475"/>
          </a:xfrm>
          <a:prstGeom prst="rect">
            <a:avLst/>
          </a:prstGeom>
          <a:solidFill>
            <a:srgbClr val="AF1F24">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182090"/>
              </a:solidFill>
              <a:effectLst/>
              <a:uLnTx/>
              <a:uFillTx/>
              <a:latin typeface="微软雅黑 Light" panose="020B0502040204020203" charset="-122"/>
              <a:ea typeface="微软雅黑 Light" panose="020B0502040204020203" charset="-122"/>
              <a:cs typeface="+mn-cs"/>
            </a:endParaRPr>
          </a:p>
        </p:txBody>
      </p:sp>
      <p:pic>
        <p:nvPicPr>
          <p:cNvPr id="1073742850" name="图片 1073742849" descr="WechatIMG2394"/>
          <p:cNvPicPr>
            <a:picLocks noChangeAspect="1"/>
          </p:cNvPicPr>
          <p:nvPr/>
        </p:nvPicPr>
        <p:blipFill>
          <a:blip r:embed="rId1"/>
          <a:stretch>
            <a:fillRect/>
          </a:stretch>
        </p:blipFill>
        <p:spPr>
          <a:xfrm>
            <a:off x="-317" y="23495"/>
            <a:ext cx="4641215" cy="57531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63" presetClass="path" presetSubtype="0" accel="50000" decel="50000" fill="hold" nodeType="withEffect">
                                  <p:stCondLst>
                                    <p:cond delay="500"/>
                                  </p:stCondLst>
                                  <p:childTnLst>
                                    <p:animMotion origin="layout" path="M 0.06406 -0.04167 L 2.08333E-7 7.40741E-7 " pathEditMode="relative" rAng="0" ptsTypes="AA">
                                      <p:cBhvr>
                                        <p:cTn id="9" dur="1000" fill="hold"/>
                                        <p:tgtEl>
                                          <p:spTgt spid="16"/>
                                        </p:tgtEl>
                                        <p:attrNameLst>
                                          <p:attrName>ppt_x</p:attrName>
                                          <p:attrName>ppt_y</p:attrName>
                                        </p:attrNameLst>
                                      </p:cBhvr>
                                      <p:rCtr x="-3203" y="2083"/>
                                    </p:animMotion>
                                  </p:childTnLst>
                                </p:cTn>
                              </p:par>
                              <p:par>
                                <p:cTn id="10" presetID="6" presetClass="emph" presetSubtype="0" accel="50000" decel="50000" fill="hold" nodeType="withEffect">
                                  <p:stCondLst>
                                    <p:cond delay="500"/>
                                  </p:stCondLst>
                                  <p:childTnLst>
                                    <p:animScale>
                                      <p:cBhvr>
                                        <p:cTn id="11" dur="1000" fill="hold"/>
                                        <p:tgtEl>
                                          <p:spTgt spid="16"/>
                                        </p:tgtEl>
                                      </p:cBhvr>
                                      <p:by x="150000" y="150000"/>
                                      <p:from x="120193" y="120193"/>
                                      <p:to x="100000" y="100000"/>
                                    </p:animScale>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par>
                                <p:cTn id="18" presetID="53" presetClass="entr" presetSubtype="16" fill="hold" nodeType="withEffect">
                                  <p:stCondLst>
                                    <p:cond delay="100"/>
                                  </p:stCondLst>
                                  <p:childTnLst>
                                    <p:set>
                                      <p:cBhvr>
                                        <p:cTn id="19" dur="1" fill="hold">
                                          <p:stCondLst>
                                            <p:cond delay="0"/>
                                          </p:stCondLst>
                                        </p:cTn>
                                        <p:tgtEl>
                                          <p:spTgt spid="65"/>
                                        </p:tgtEl>
                                        <p:attrNameLst>
                                          <p:attrName>style.visibility</p:attrName>
                                        </p:attrNameLst>
                                      </p:cBhvr>
                                      <p:to>
                                        <p:strVal val="visible"/>
                                      </p:to>
                                    </p:set>
                                    <p:anim calcmode="lin" valueType="num">
                                      <p:cBhvr>
                                        <p:cTn id="20" dur="500" fill="hold"/>
                                        <p:tgtEl>
                                          <p:spTgt spid="65"/>
                                        </p:tgtEl>
                                        <p:attrNameLst>
                                          <p:attrName>ppt_w</p:attrName>
                                        </p:attrNameLst>
                                      </p:cBhvr>
                                      <p:tavLst>
                                        <p:tav tm="0">
                                          <p:val>
                                            <p:fltVal val="0"/>
                                          </p:val>
                                        </p:tav>
                                        <p:tav tm="100000">
                                          <p:val>
                                            <p:strVal val="#ppt_w"/>
                                          </p:val>
                                        </p:tav>
                                      </p:tavLst>
                                    </p:anim>
                                    <p:anim calcmode="lin" valueType="num">
                                      <p:cBhvr>
                                        <p:cTn id="21" dur="500" fill="hold"/>
                                        <p:tgtEl>
                                          <p:spTgt spid="65"/>
                                        </p:tgtEl>
                                        <p:attrNameLst>
                                          <p:attrName>ppt_h</p:attrName>
                                        </p:attrNameLst>
                                      </p:cBhvr>
                                      <p:tavLst>
                                        <p:tav tm="0">
                                          <p:val>
                                            <p:fltVal val="0"/>
                                          </p:val>
                                        </p:tav>
                                        <p:tav tm="100000">
                                          <p:val>
                                            <p:strVal val="#ppt_h"/>
                                          </p:val>
                                        </p:tav>
                                      </p:tavLst>
                                    </p:anim>
                                    <p:animEffect transition="in" filter="fade">
                                      <p:cBhvr>
                                        <p:cTn id="2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组合 74"/>
          <p:cNvGrpSpPr/>
          <p:nvPr>
            <p:custDataLst>
              <p:tags r:id="rId1"/>
            </p:custDataLst>
          </p:nvPr>
        </p:nvGrpSpPr>
        <p:grpSpPr>
          <a:xfrm>
            <a:off x="2022938" y="2464295"/>
            <a:ext cx="2263681" cy="1693278"/>
            <a:chOff x="650068" y="2823493"/>
            <a:chExt cx="2263681" cy="1693278"/>
          </a:xfrm>
        </p:grpSpPr>
        <p:sp>
          <p:nvSpPr>
            <p:cNvPr id="76" name="六边形 75"/>
            <p:cNvSpPr/>
            <p:nvPr>
              <p:custDataLst>
                <p:tags r:id="rId2"/>
              </p:custDataLst>
            </p:nvPr>
          </p:nvSpPr>
          <p:spPr>
            <a:xfrm>
              <a:off x="650068" y="2823493"/>
              <a:ext cx="1858740" cy="1693278"/>
            </a:xfrm>
            <a:prstGeom prst="hexagon">
              <a:avLst/>
            </a:prstGeom>
            <a:noFill/>
            <a:ln w="19050">
              <a:solidFill>
                <a:srgbClr val="AF1F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77" name="任意多边形: 形状 76"/>
            <p:cNvSpPr/>
            <p:nvPr>
              <p:custDataLst>
                <p:tags r:id="rId3"/>
              </p:custDataLst>
            </p:nvPr>
          </p:nvSpPr>
          <p:spPr>
            <a:xfrm>
              <a:off x="2372348" y="3000099"/>
              <a:ext cx="541401" cy="1266876"/>
            </a:xfrm>
            <a:custGeom>
              <a:avLst/>
              <a:gdLst>
                <a:gd name="connsiteX0" fmla="*/ 1 w 541401"/>
                <a:gd name="connsiteY0" fmla="*/ 0 h 1266876"/>
                <a:gd name="connsiteX1" fmla="*/ 224683 w 541401"/>
                <a:gd name="connsiteY1" fmla="*/ 0 h 1266876"/>
                <a:gd name="connsiteX2" fmla="*/ 541401 w 541401"/>
                <a:gd name="connsiteY2" fmla="*/ 633437 h 1266876"/>
                <a:gd name="connsiteX3" fmla="*/ 224682 w 541401"/>
                <a:gd name="connsiteY3" fmla="*/ 1266876 h 1266876"/>
                <a:gd name="connsiteX4" fmla="*/ 0 w 541401"/>
                <a:gd name="connsiteY4" fmla="*/ 1266876 h 1266876"/>
                <a:gd name="connsiteX5" fmla="*/ 316719 w 541401"/>
                <a:gd name="connsiteY5" fmla="*/ 633437 h 126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401" h="1266876">
                  <a:moveTo>
                    <a:pt x="1" y="0"/>
                  </a:moveTo>
                  <a:lnTo>
                    <a:pt x="224683" y="0"/>
                  </a:lnTo>
                  <a:lnTo>
                    <a:pt x="541401" y="633437"/>
                  </a:lnTo>
                  <a:lnTo>
                    <a:pt x="224682" y="1266876"/>
                  </a:lnTo>
                  <a:lnTo>
                    <a:pt x="0" y="1266876"/>
                  </a:lnTo>
                  <a:lnTo>
                    <a:pt x="316719" y="633437"/>
                  </a:lnTo>
                  <a:close/>
                </a:path>
              </a:pathLst>
            </a:custGeom>
            <a:solidFill>
              <a:srgbClr val="AF1F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78" name="六边形 77"/>
            <p:cNvSpPr/>
            <p:nvPr>
              <p:custDataLst>
                <p:tags r:id="rId4"/>
              </p:custDataLst>
            </p:nvPr>
          </p:nvSpPr>
          <p:spPr>
            <a:xfrm>
              <a:off x="1071414" y="3207753"/>
              <a:ext cx="1015121" cy="924757"/>
            </a:xfrm>
            <a:prstGeom prst="hexagon">
              <a:avLst/>
            </a:prstGeom>
            <a:solidFill>
              <a:srgbClr val="AF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dirty="0">
                  <a:solidFill>
                    <a:prstClr val="white"/>
                  </a:solidFill>
                  <a:latin typeface="微软雅黑" panose="020B0503020204020204" charset="-122"/>
                  <a:ea typeface="微软雅黑" panose="020B0503020204020204" charset="-122"/>
                </a:rPr>
                <a:t>6</a:t>
              </a:r>
              <a:endParaRPr kumimoji="0" lang="en-US" altLang="zh-CN" sz="2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92" name="文本框 91"/>
          <p:cNvSpPr txBox="1"/>
          <p:nvPr>
            <p:custDataLst>
              <p:tags r:id="rId5"/>
            </p:custDataLst>
          </p:nvPr>
        </p:nvSpPr>
        <p:spPr>
          <a:xfrm>
            <a:off x="4572432" y="3056890"/>
            <a:ext cx="4007688" cy="508000"/>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200" noProof="0" dirty="0" smtClean="0">
                <a:ln>
                  <a:noFill/>
                </a:ln>
                <a:solidFill>
                  <a:srgbClr val="C00000"/>
                </a:solidFill>
                <a:effectLst/>
                <a:uLnTx/>
                <a:uFillTx/>
                <a:latin typeface="微软雅黑" panose="020B0503020204020204" charset="-122"/>
                <a:ea typeface="微软雅黑" panose="020B0503020204020204" charset="-122"/>
                <a:sym typeface="+mn-ea"/>
              </a:rPr>
              <a:t>高速公路票据</a:t>
            </a:r>
            <a:endParaRPr kumimoji="0" lang="zh-CN" altLang="en-US" sz="32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43" name="矩形 42"/>
          <p:cNvSpPr/>
          <p:nvPr/>
        </p:nvSpPr>
        <p:spPr>
          <a:xfrm>
            <a:off x="0" y="481330"/>
            <a:ext cx="12192000" cy="104140"/>
          </a:xfrm>
          <a:prstGeom prst="rect">
            <a:avLst/>
          </a:prstGeom>
          <a:solidFill>
            <a:srgbClr val="AF1F24">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182090"/>
              </a:solidFill>
              <a:effectLst/>
              <a:uLnTx/>
              <a:uFillTx/>
              <a:latin typeface="微软雅黑 Light" panose="020B0502040204020203" charset="-122"/>
              <a:ea typeface="微软雅黑 Light" panose="020B0502040204020203" charset="-122"/>
              <a:cs typeface="+mn-cs"/>
            </a:endParaRPr>
          </a:p>
        </p:txBody>
      </p:sp>
      <p:grpSp>
        <p:nvGrpSpPr>
          <p:cNvPr id="44" name="组合 43"/>
          <p:cNvGrpSpPr/>
          <p:nvPr/>
        </p:nvGrpSpPr>
        <p:grpSpPr>
          <a:xfrm>
            <a:off x="325088" y="76583"/>
            <a:ext cx="9762408" cy="404495"/>
            <a:chOff x="325088" y="76583"/>
            <a:chExt cx="9762408" cy="404495"/>
          </a:xfrm>
        </p:grpSpPr>
        <p:sp>
          <p:nvSpPr>
            <p:cNvPr id="45" name="矩形 44"/>
            <p:cNvSpPr/>
            <p:nvPr/>
          </p:nvSpPr>
          <p:spPr>
            <a:xfrm>
              <a:off x="325088" y="106428"/>
              <a:ext cx="2527935" cy="308610"/>
            </a:xfrm>
            <a:prstGeom prst="rect">
              <a:avLst/>
            </a:prstGeom>
            <a:solidFill>
              <a:srgbClr val="AF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47" name="文本框 46"/>
            <p:cNvSpPr txBox="1"/>
            <p:nvPr/>
          </p:nvSpPr>
          <p:spPr>
            <a:xfrm>
              <a:off x="325088" y="112778"/>
              <a:ext cx="2527935"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bg1"/>
                  </a:solidFill>
                  <a:effectLst/>
                  <a:uLnTx/>
                  <a:uFillTx/>
                  <a:latin typeface="微软雅黑 Light" panose="020B0502040204020203" charset="-122"/>
                  <a:ea typeface="微软雅黑 Light" panose="020B0502040204020203" charset="-122"/>
                  <a:cs typeface="+mn-cs"/>
                </a:rPr>
                <a:t>4</a:t>
              </a:r>
              <a:r>
                <a:rPr kumimoji="0" lang="zh-CN" altLang="en-US" sz="1800" b="0" i="0" u="none" strike="noStrike" kern="1200" cap="none" spc="0" normalizeH="0" baseline="0" noProof="0" dirty="0">
                  <a:ln>
                    <a:noFill/>
                  </a:ln>
                  <a:solidFill>
                    <a:schemeClr val="bg1"/>
                  </a:solidFill>
                  <a:effectLst/>
                  <a:uLnTx/>
                  <a:uFillTx/>
                  <a:latin typeface="微软雅黑 Light" panose="020B0502040204020203" charset="-122"/>
                  <a:ea typeface="微软雅黑 Light" panose="020B0502040204020203" charset="-122"/>
                  <a:cs typeface="+mn-cs"/>
                </a:rPr>
                <a:t>、新指南特点</a:t>
              </a:r>
              <a:endParaRPr kumimoji="0" lang="zh-CN" altLang="en-US" sz="1800" b="0" i="0" u="none" strike="noStrike" kern="1200" cap="none" spc="0" normalizeH="0" baseline="0" noProof="0" dirty="0">
                <a:ln>
                  <a:noFill/>
                </a:ln>
                <a:solidFill>
                  <a:schemeClr val="bg1"/>
                </a:solidFill>
                <a:effectLst/>
                <a:uLnTx/>
                <a:uFillTx/>
                <a:latin typeface="微软雅黑 Light" panose="020B0502040204020203" charset="-122"/>
                <a:ea typeface="微软雅黑 Light" panose="020B0502040204020203" charset="-122"/>
                <a:cs typeface="+mn-cs"/>
              </a:endParaRPr>
            </a:p>
          </p:txBody>
        </p:sp>
        <p:sp>
          <p:nvSpPr>
            <p:cNvPr id="48" name="文本框 47"/>
            <p:cNvSpPr txBox="1"/>
            <p:nvPr/>
          </p:nvSpPr>
          <p:spPr>
            <a:xfrm>
              <a:off x="8676565" y="76583"/>
              <a:ext cx="1130968" cy="3683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AF1F24"/>
                </a:solidFill>
                <a:effectLst/>
                <a:uLnTx/>
                <a:uFillTx/>
                <a:latin typeface="微软雅黑 Light" panose="020B0502040204020203" charset="-122"/>
                <a:ea typeface="微软雅黑 Light" panose="020B0502040204020203" charset="-122"/>
                <a:cs typeface="+mn-cs"/>
              </a:endParaRPr>
            </a:p>
          </p:txBody>
        </p:sp>
        <p:grpSp>
          <p:nvGrpSpPr>
            <p:cNvPr id="50" name="组合 49"/>
            <p:cNvGrpSpPr/>
            <p:nvPr/>
          </p:nvGrpSpPr>
          <p:grpSpPr>
            <a:xfrm>
              <a:off x="6791404" y="159486"/>
              <a:ext cx="3296092" cy="209852"/>
              <a:chOff x="6358270" y="115009"/>
              <a:chExt cx="3296092" cy="307494"/>
            </a:xfrm>
          </p:grpSpPr>
          <p:cxnSp>
            <p:nvCxnSpPr>
              <p:cNvPr id="51" name="直接连接符 50"/>
              <p:cNvCxnSpPr/>
              <p:nvPr/>
            </p:nvCxnSpPr>
            <p:spPr>
              <a:xfrm>
                <a:off x="6358270" y="115009"/>
                <a:ext cx="0" cy="30749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8006316" y="115009"/>
                <a:ext cx="0" cy="30749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9654362" y="115009"/>
                <a:ext cx="0" cy="30749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pic>
        <p:nvPicPr>
          <p:cNvPr id="1073742850" name="图片 1073742849" descr="WechatIMG2394"/>
          <p:cNvPicPr>
            <a:picLocks noChangeAspect="1"/>
          </p:cNvPicPr>
          <p:nvPr/>
        </p:nvPicPr>
        <p:blipFill>
          <a:blip r:embed="rId6"/>
          <a:stretch>
            <a:fillRect/>
          </a:stretch>
        </p:blipFill>
        <p:spPr>
          <a:xfrm>
            <a:off x="7200583" y="9525"/>
            <a:ext cx="4641215" cy="57531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descr="e7d195523061f1c0205959036996ad55c215b892a7aac5c0B9ADEF7896FB48F2EF97163A2DE1401E1875DEDC438B7864AD24CA23553DBBBD975DAF4CAD4A2592689FFB6CEE59FFA55B2702D0E5EE29CDB42EC2C450165D158A3326FD2B1CD0EE3BE2A4CA85CD8F4E97A1A2083D155EA43D5D2550D96CF11EF483C35A902D8602E1FDE216A189CCFE"/>
          <p:cNvGrpSpPr/>
          <p:nvPr/>
        </p:nvGrpSpPr>
        <p:grpSpPr>
          <a:xfrm>
            <a:off x="374317" y="398255"/>
            <a:ext cx="2172148" cy="1615553"/>
            <a:chOff x="3255947" y="2813160"/>
            <a:chExt cx="2172148" cy="1615553"/>
          </a:xfrm>
        </p:grpSpPr>
        <p:sp>
          <p:nvSpPr>
            <p:cNvPr id="17" name="矩形 2"/>
            <p:cNvSpPr/>
            <p:nvPr/>
          </p:nvSpPr>
          <p:spPr>
            <a:xfrm rot="20223496">
              <a:off x="4197008" y="2813160"/>
              <a:ext cx="1231087" cy="1170502"/>
            </a:xfrm>
            <a:custGeom>
              <a:avLst/>
              <a:gdLst>
                <a:gd name="connsiteX0" fmla="*/ 0 w 1206853"/>
                <a:gd name="connsiteY0" fmla="*/ 0 h 950438"/>
                <a:gd name="connsiteX1" fmla="*/ 1206853 w 1206853"/>
                <a:gd name="connsiteY1" fmla="*/ 0 h 950438"/>
                <a:gd name="connsiteX2" fmla="*/ 1206853 w 1206853"/>
                <a:gd name="connsiteY2" fmla="*/ 950438 h 950438"/>
                <a:gd name="connsiteX3" fmla="*/ 0 w 1206853"/>
                <a:gd name="connsiteY3" fmla="*/ 950438 h 950438"/>
                <a:gd name="connsiteX4" fmla="*/ 0 w 1206853"/>
                <a:gd name="connsiteY4" fmla="*/ 0 h 950438"/>
                <a:gd name="connsiteX0-1" fmla="*/ 0 w 1206853"/>
                <a:gd name="connsiteY0-2" fmla="*/ 0 h 950438"/>
                <a:gd name="connsiteX1-3" fmla="*/ 1206853 w 1206853"/>
                <a:gd name="connsiteY1-4" fmla="*/ 0 h 950438"/>
                <a:gd name="connsiteX2-5" fmla="*/ 1206853 w 1206853"/>
                <a:gd name="connsiteY2-6" fmla="*/ 950438 h 950438"/>
                <a:gd name="connsiteX3-7" fmla="*/ 0 w 1206853"/>
                <a:gd name="connsiteY3-8" fmla="*/ 950438 h 950438"/>
                <a:gd name="connsiteX4-9" fmla="*/ 0 w 1206853"/>
                <a:gd name="connsiteY4-10" fmla="*/ 0 h 950438"/>
                <a:gd name="connsiteX0-11" fmla="*/ 0 w 1206853"/>
                <a:gd name="connsiteY0-12" fmla="*/ 0 h 950438"/>
                <a:gd name="connsiteX1-13" fmla="*/ 1206853 w 1206853"/>
                <a:gd name="connsiteY1-14" fmla="*/ 0 h 950438"/>
                <a:gd name="connsiteX2-15" fmla="*/ 1206853 w 1206853"/>
                <a:gd name="connsiteY2-16" fmla="*/ 950438 h 950438"/>
                <a:gd name="connsiteX3-17" fmla="*/ 0 w 1206853"/>
                <a:gd name="connsiteY3-18" fmla="*/ 950438 h 950438"/>
                <a:gd name="connsiteX4-19" fmla="*/ 0 w 1206853"/>
                <a:gd name="connsiteY4-20" fmla="*/ 0 h 950438"/>
                <a:gd name="connsiteX0-21" fmla="*/ 0 w 1206853"/>
                <a:gd name="connsiteY0-22" fmla="*/ 0 h 950438"/>
                <a:gd name="connsiteX1-23" fmla="*/ 1206853 w 1206853"/>
                <a:gd name="connsiteY1-24" fmla="*/ 0 h 950438"/>
                <a:gd name="connsiteX2-25" fmla="*/ 1206853 w 1206853"/>
                <a:gd name="connsiteY2-26" fmla="*/ 950438 h 950438"/>
                <a:gd name="connsiteX3-27" fmla="*/ 0 w 1206853"/>
                <a:gd name="connsiteY3-28" fmla="*/ 950438 h 950438"/>
                <a:gd name="connsiteX4-29" fmla="*/ 0 w 1206853"/>
                <a:gd name="connsiteY4-30" fmla="*/ 0 h 950438"/>
                <a:gd name="connsiteX0-31" fmla="*/ 0 w 1206853"/>
                <a:gd name="connsiteY0-32" fmla="*/ 0 h 950438"/>
                <a:gd name="connsiteX1-33" fmla="*/ 1206853 w 1206853"/>
                <a:gd name="connsiteY1-34" fmla="*/ 0 h 950438"/>
                <a:gd name="connsiteX2-35" fmla="*/ 1206853 w 1206853"/>
                <a:gd name="connsiteY2-36" fmla="*/ 950438 h 950438"/>
                <a:gd name="connsiteX3-37" fmla="*/ 0 w 1206853"/>
                <a:gd name="connsiteY3-38" fmla="*/ 950438 h 950438"/>
                <a:gd name="connsiteX4-39" fmla="*/ 0 w 1206853"/>
                <a:gd name="connsiteY4-40" fmla="*/ 0 h 950438"/>
                <a:gd name="connsiteX0-41" fmla="*/ 0 w 1206853"/>
                <a:gd name="connsiteY0-42" fmla="*/ 0 h 1069402"/>
                <a:gd name="connsiteX1-43" fmla="*/ 1206853 w 1206853"/>
                <a:gd name="connsiteY1-44" fmla="*/ 0 h 1069402"/>
                <a:gd name="connsiteX2-45" fmla="*/ 1202898 w 1206853"/>
                <a:gd name="connsiteY2-46" fmla="*/ 1069402 h 1069402"/>
                <a:gd name="connsiteX3-47" fmla="*/ 0 w 1206853"/>
                <a:gd name="connsiteY3-48" fmla="*/ 950438 h 1069402"/>
                <a:gd name="connsiteX4-49" fmla="*/ 0 w 1206853"/>
                <a:gd name="connsiteY4-50" fmla="*/ 0 h 1069402"/>
                <a:gd name="connsiteX0-51" fmla="*/ 0 w 1206853"/>
                <a:gd name="connsiteY0-52" fmla="*/ 0 h 1069402"/>
                <a:gd name="connsiteX1-53" fmla="*/ 1206853 w 1206853"/>
                <a:gd name="connsiteY1-54" fmla="*/ 0 h 1069402"/>
                <a:gd name="connsiteX2-55" fmla="*/ 1202898 w 1206853"/>
                <a:gd name="connsiteY2-56" fmla="*/ 1069402 h 1069402"/>
                <a:gd name="connsiteX3-57" fmla="*/ 0 w 1206853"/>
                <a:gd name="connsiteY3-58" fmla="*/ 950438 h 1069402"/>
                <a:gd name="connsiteX4-59" fmla="*/ 0 w 1206853"/>
                <a:gd name="connsiteY4-60" fmla="*/ 0 h 1069402"/>
                <a:gd name="connsiteX0-61" fmla="*/ 0 w 1206853"/>
                <a:gd name="connsiteY0-62" fmla="*/ 0 h 1069402"/>
                <a:gd name="connsiteX1-63" fmla="*/ 1206853 w 1206853"/>
                <a:gd name="connsiteY1-64" fmla="*/ 0 h 1069402"/>
                <a:gd name="connsiteX2-65" fmla="*/ 1202898 w 1206853"/>
                <a:gd name="connsiteY2-66" fmla="*/ 1069402 h 1069402"/>
                <a:gd name="connsiteX3-67" fmla="*/ 0 w 1206853"/>
                <a:gd name="connsiteY3-68" fmla="*/ 950438 h 1069402"/>
                <a:gd name="connsiteX4-69" fmla="*/ 0 w 1206853"/>
                <a:gd name="connsiteY4-70" fmla="*/ 0 h 1069402"/>
                <a:gd name="connsiteX0-71" fmla="*/ 0 w 1231087"/>
                <a:gd name="connsiteY0-72" fmla="*/ 101100 h 1170502"/>
                <a:gd name="connsiteX1-73" fmla="*/ 1231087 w 1231087"/>
                <a:gd name="connsiteY1-74" fmla="*/ 0 h 1170502"/>
                <a:gd name="connsiteX2-75" fmla="*/ 1202898 w 1231087"/>
                <a:gd name="connsiteY2-76" fmla="*/ 1170502 h 1170502"/>
                <a:gd name="connsiteX3-77" fmla="*/ 0 w 1231087"/>
                <a:gd name="connsiteY3-78" fmla="*/ 1051538 h 1170502"/>
                <a:gd name="connsiteX4-79" fmla="*/ 0 w 1231087"/>
                <a:gd name="connsiteY4-80" fmla="*/ 101100 h 1170502"/>
                <a:gd name="connsiteX0-81" fmla="*/ 0 w 1231087"/>
                <a:gd name="connsiteY0-82" fmla="*/ 101100 h 1170502"/>
                <a:gd name="connsiteX1-83" fmla="*/ 1231087 w 1231087"/>
                <a:gd name="connsiteY1-84" fmla="*/ 0 h 1170502"/>
                <a:gd name="connsiteX2-85" fmla="*/ 1202898 w 1231087"/>
                <a:gd name="connsiteY2-86" fmla="*/ 1170502 h 1170502"/>
                <a:gd name="connsiteX3-87" fmla="*/ 0 w 1231087"/>
                <a:gd name="connsiteY3-88" fmla="*/ 1051538 h 1170502"/>
                <a:gd name="connsiteX4-89" fmla="*/ 0 w 1231087"/>
                <a:gd name="connsiteY4-90" fmla="*/ 101100 h 11705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1087" h="1170502">
                  <a:moveTo>
                    <a:pt x="0" y="101100"/>
                  </a:moveTo>
                  <a:cubicBezTo>
                    <a:pt x="401328" y="388369"/>
                    <a:pt x="1007646" y="344814"/>
                    <a:pt x="1231087" y="0"/>
                  </a:cubicBezTo>
                  <a:cubicBezTo>
                    <a:pt x="1229769" y="356467"/>
                    <a:pt x="1204216" y="814035"/>
                    <a:pt x="1202898" y="1170502"/>
                  </a:cubicBezTo>
                  <a:cubicBezTo>
                    <a:pt x="932650" y="836637"/>
                    <a:pt x="434720" y="777593"/>
                    <a:pt x="0" y="1051538"/>
                  </a:cubicBezTo>
                  <a:lnTo>
                    <a:pt x="0" y="101100"/>
                  </a:lnTo>
                  <a:close/>
                </a:path>
              </a:pathLst>
            </a:custGeom>
            <a:solidFill>
              <a:schemeClr val="bg1">
                <a:lumMod val="85000"/>
                <a:alpha val="50000"/>
              </a:schemeClr>
            </a:solidFill>
            <a:ln w="25400">
              <a:noFill/>
            </a:ln>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7E6E6">
                    <a:lumMod val="10000"/>
                  </a:srgbClr>
                </a:solidFill>
                <a:effectLst/>
                <a:uLnTx/>
                <a:uFillTx/>
                <a:latin typeface="微软雅黑 Light" panose="020B0502040204020203" charset="-122"/>
                <a:ea typeface="微软雅黑 Light" panose="020B0502040204020203" charset="-122"/>
                <a:cs typeface="+mn-cs"/>
              </a:endParaRPr>
            </a:p>
          </p:txBody>
        </p:sp>
        <p:grpSp>
          <p:nvGrpSpPr>
            <p:cNvPr id="18" name="组合 17"/>
            <p:cNvGrpSpPr/>
            <p:nvPr/>
          </p:nvGrpSpPr>
          <p:grpSpPr>
            <a:xfrm>
              <a:off x="3255947" y="3155390"/>
              <a:ext cx="1273323" cy="1273323"/>
              <a:chOff x="3255947" y="3155390"/>
              <a:chExt cx="1273323" cy="1273323"/>
            </a:xfrm>
          </p:grpSpPr>
          <p:sp>
            <p:nvSpPr>
              <p:cNvPr id="19" name="椭圆 18"/>
              <p:cNvSpPr/>
              <p:nvPr/>
            </p:nvSpPr>
            <p:spPr>
              <a:xfrm>
                <a:off x="3255947" y="3155390"/>
                <a:ext cx="1273323" cy="1273323"/>
              </a:xfrm>
              <a:prstGeom prst="ellipse">
                <a:avLst/>
              </a:prstGeom>
              <a:solidFill>
                <a:srgbClr val="AF1F24"/>
              </a:solidFill>
              <a:ln w="25400">
                <a:noFill/>
              </a:ln>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E7E6E6">
                      <a:lumMod val="10000"/>
                    </a:srgbClr>
                  </a:solidFill>
                  <a:effectLst/>
                  <a:uLnTx/>
                  <a:uFillTx/>
                  <a:latin typeface="微软雅黑 Light" panose="020B0502040204020203" charset="-122"/>
                  <a:ea typeface="微软雅黑 Light" panose="020B0502040204020203" charset="-122"/>
                  <a:cs typeface="+mn-cs"/>
                </a:endParaRPr>
              </a:p>
            </p:txBody>
          </p:sp>
          <p:grpSp>
            <p:nvGrpSpPr>
              <p:cNvPr id="20" name="组合 19"/>
              <p:cNvGrpSpPr/>
              <p:nvPr/>
            </p:nvGrpSpPr>
            <p:grpSpPr>
              <a:xfrm>
                <a:off x="3576595" y="3478290"/>
                <a:ext cx="623829" cy="627522"/>
                <a:chOff x="1725613" y="5727700"/>
                <a:chExt cx="268287" cy="269875"/>
              </a:xfrm>
              <a:solidFill>
                <a:srgbClr val="0065B0"/>
              </a:solidFill>
            </p:grpSpPr>
            <p:sp>
              <p:nvSpPr>
                <p:cNvPr id="21" name="Freeform 10"/>
                <p:cNvSpPr/>
                <p:nvPr/>
              </p:nvSpPr>
              <p:spPr bwMode="auto">
                <a:xfrm>
                  <a:off x="1766888" y="5757863"/>
                  <a:ext cx="31750" cy="31750"/>
                </a:xfrm>
                <a:custGeom>
                  <a:avLst/>
                  <a:gdLst>
                    <a:gd name="T0" fmla="*/ 10 w 12"/>
                    <a:gd name="T1" fmla="*/ 6 h 12"/>
                    <a:gd name="T2" fmla="*/ 6 w 12"/>
                    <a:gd name="T3" fmla="*/ 2 h 12"/>
                    <a:gd name="T4" fmla="*/ 2 w 12"/>
                    <a:gd name="T5" fmla="*/ 2 h 12"/>
                    <a:gd name="T6" fmla="*/ 2 w 12"/>
                    <a:gd name="T7" fmla="*/ 6 h 12"/>
                    <a:gd name="T8" fmla="*/ 6 w 12"/>
                    <a:gd name="T9" fmla="*/ 10 h 12"/>
                    <a:gd name="T10" fmla="*/ 10 w 12"/>
                    <a:gd name="T11" fmla="*/ 10 h 12"/>
                    <a:gd name="T12" fmla="*/ 10 w 12"/>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0" y="6"/>
                      </a:moveTo>
                      <a:cubicBezTo>
                        <a:pt x="6" y="2"/>
                        <a:pt x="6" y="2"/>
                        <a:pt x="6" y="2"/>
                      </a:cubicBezTo>
                      <a:cubicBezTo>
                        <a:pt x="5" y="0"/>
                        <a:pt x="3" y="0"/>
                        <a:pt x="2" y="2"/>
                      </a:cubicBezTo>
                      <a:cubicBezTo>
                        <a:pt x="0" y="3"/>
                        <a:pt x="0" y="5"/>
                        <a:pt x="2" y="6"/>
                      </a:cubicBezTo>
                      <a:cubicBezTo>
                        <a:pt x="6" y="10"/>
                        <a:pt x="6" y="10"/>
                        <a:pt x="6" y="10"/>
                      </a:cubicBezTo>
                      <a:cubicBezTo>
                        <a:pt x="7" y="12"/>
                        <a:pt x="9" y="12"/>
                        <a:pt x="10" y="10"/>
                      </a:cubicBezTo>
                      <a:cubicBezTo>
                        <a:pt x="12" y="9"/>
                        <a:pt x="12" y="7"/>
                        <a:pt x="10" y="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E7E6E6">
                        <a:lumMod val="10000"/>
                      </a:srgbClr>
                    </a:solidFill>
                    <a:effectLst/>
                    <a:uLnTx/>
                    <a:uFillTx/>
                    <a:latin typeface="Open Sans" panose="020B0606030504020204" pitchFamily="34" charset="0"/>
                    <a:ea typeface="微软雅黑 Light" panose="020B0502040204020203" charset="-122"/>
                    <a:cs typeface="Open Sans" panose="020B0606030504020204" pitchFamily="34" charset="0"/>
                  </a:endParaRPr>
                </a:p>
              </p:txBody>
            </p:sp>
            <p:sp>
              <p:nvSpPr>
                <p:cNvPr id="22" name="Freeform 11"/>
                <p:cNvSpPr/>
                <p:nvPr/>
              </p:nvSpPr>
              <p:spPr bwMode="auto">
                <a:xfrm>
                  <a:off x="1725613" y="5846763"/>
                  <a:ext cx="33337" cy="15875"/>
                </a:xfrm>
                <a:custGeom>
                  <a:avLst/>
                  <a:gdLst>
                    <a:gd name="T0" fmla="*/ 9 w 12"/>
                    <a:gd name="T1" fmla="*/ 0 h 6"/>
                    <a:gd name="T2" fmla="*/ 3 w 12"/>
                    <a:gd name="T3" fmla="*/ 0 h 6"/>
                    <a:gd name="T4" fmla="*/ 0 w 12"/>
                    <a:gd name="T5" fmla="*/ 3 h 6"/>
                    <a:gd name="T6" fmla="*/ 3 w 12"/>
                    <a:gd name="T7" fmla="*/ 6 h 6"/>
                    <a:gd name="T8" fmla="*/ 9 w 12"/>
                    <a:gd name="T9" fmla="*/ 6 h 6"/>
                    <a:gd name="T10" fmla="*/ 12 w 12"/>
                    <a:gd name="T11" fmla="*/ 3 h 6"/>
                    <a:gd name="T12" fmla="*/ 9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9" y="0"/>
                      </a:moveTo>
                      <a:cubicBezTo>
                        <a:pt x="3" y="0"/>
                        <a:pt x="3" y="0"/>
                        <a:pt x="3" y="0"/>
                      </a:cubicBezTo>
                      <a:cubicBezTo>
                        <a:pt x="1" y="0"/>
                        <a:pt x="0" y="1"/>
                        <a:pt x="0" y="3"/>
                      </a:cubicBezTo>
                      <a:cubicBezTo>
                        <a:pt x="0" y="5"/>
                        <a:pt x="1" y="6"/>
                        <a:pt x="3" y="6"/>
                      </a:cubicBezTo>
                      <a:cubicBezTo>
                        <a:pt x="9" y="6"/>
                        <a:pt x="9" y="6"/>
                        <a:pt x="9" y="6"/>
                      </a:cubicBezTo>
                      <a:cubicBezTo>
                        <a:pt x="11" y="6"/>
                        <a:pt x="12" y="5"/>
                        <a:pt x="12" y="3"/>
                      </a:cubicBezTo>
                      <a:cubicBezTo>
                        <a:pt x="12" y="1"/>
                        <a:pt x="11" y="0"/>
                        <a:pt x="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E7E6E6">
                        <a:lumMod val="10000"/>
                      </a:srgbClr>
                    </a:solidFill>
                    <a:effectLst/>
                    <a:uLnTx/>
                    <a:uFillTx/>
                    <a:latin typeface="Open Sans" panose="020B0606030504020204" pitchFamily="34" charset="0"/>
                    <a:ea typeface="微软雅黑 Light" panose="020B0502040204020203" charset="-122"/>
                    <a:cs typeface="Open Sans" panose="020B0606030504020204" pitchFamily="34" charset="0"/>
                  </a:endParaRPr>
                </a:p>
              </p:txBody>
            </p:sp>
            <p:sp>
              <p:nvSpPr>
                <p:cNvPr id="23" name="Freeform 12"/>
                <p:cNvSpPr/>
                <p:nvPr/>
              </p:nvSpPr>
              <p:spPr bwMode="auto">
                <a:xfrm>
                  <a:off x="1960563" y="5862638"/>
                  <a:ext cx="33337" cy="15875"/>
                </a:xfrm>
                <a:custGeom>
                  <a:avLst/>
                  <a:gdLst>
                    <a:gd name="T0" fmla="*/ 9 w 12"/>
                    <a:gd name="T1" fmla="*/ 0 h 6"/>
                    <a:gd name="T2" fmla="*/ 3 w 12"/>
                    <a:gd name="T3" fmla="*/ 0 h 6"/>
                    <a:gd name="T4" fmla="*/ 0 w 12"/>
                    <a:gd name="T5" fmla="*/ 3 h 6"/>
                    <a:gd name="T6" fmla="*/ 3 w 12"/>
                    <a:gd name="T7" fmla="*/ 6 h 6"/>
                    <a:gd name="T8" fmla="*/ 9 w 12"/>
                    <a:gd name="T9" fmla="*/ 6 h 6"/>
                    <a:gd name="T10" fmla="*/ 12 w 12"/>
                    <a:gd name="T11" fmla="*/ 3 h 6"/>
                    <a:gd name="T12" fmla="*/ 9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9" y="0"/>
                      </a:moveTo>
                      <a:cubicBezTo>
                        <a:pt x="3" y="0"/>
                        <a:pt x="3" y="0"/>
                        <a:pt x="3" y="0"/>
                      </a:cubicBezTo>
                      <a:cubicBezTo>
                        <a:pt x="1" y="0"/>
                        <a:pt x="0" y="1"/>
                        <a:pt x="0" y="3"/>
                      </a:cubicBezTo>
                      <a:cubicBezTo>
                        <a:pt x="0" y="5"/>
                        <a:pt x="1" y="6"/>
                        <a:pt x="3" y="6"/>
                      </a:cubicBezTo>
                      <a:cubicBezTo>
                        <a:pt x="9" y="6"/>
                        <a:pt x="9" y="6"/>
                        <a:pt x="9" y="6"/>
                      </a:cubicBezTo>
                      <a:cubicBezTo>
                        <a:pt x="11" y="6"/>
                        <a:pt x="12" y="5"/>
                        <a:pt x="12" y="3"/>
                      </a:cubicBezTo>
                      <a:cubicBezTo>
                        <a:pt x="12" y="1"/>
                        <a:pt x="11" y="0"/>
                        <a:pt x="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E7E6E6">
                        <a:lumMod val="10000"/>
                      </a:srgbClr>
                    </a:solidFill>
                    <a:effectLst/>
                    <a:uLnTx/>
                    <a:uFillTx/>
                    <a:latin typeface="Open Sans" panose="020B0606030504020204" pitchFamily="34" charset="0"/>
                    <a:ea typeface="微软雅黑 Light" panose="020B0502040204020203" charset="-122"/>
                    <a:cs typeface="Open Sans" panose="020B0606030504020204" pitchFamily="34" charset="0"/>
                  </a:endParaRPr>
                </a:p>
              </p:txBody>
            </p:sp>
            <p:sp>
              <p:nvSpPr>
                <p:cNvPr id="24" name="Freeform 13"/>
                <p:cNvSpPr/>
                <p:nvPr/>
              </p:nvSpPr>
              <p:spPr bwMode="auto">
                <a:xfrm>
                  <a:off x="1933575" y="5770563"/>
                  <a:ext cx="30162" cy="30162"/>
                </a:xfrm>
                <a:custGeom>
                  <a:avLst/>
                  <a:gdLst>
                    <a:gd name="T0" fmla="*/ 10 w 11"/>
                    <a:gd name="T1" fmla="*/ 1 h 11"/>
                    <a:gd name="T2" fmla="*/ 5 w 11"/>
                    <a:gd name="T3" fmla="*/ 1 h 11"/>
                    <a:gd name="T4" fmla="*/ 1 w 11"/>
                    <a:gd name="T5" fmla="*/ 5 h 11"/>
                    <a:gd name="T6" fmla="*/ 1 w 11"/>
                    <a:gd name="T7" fmla="*/ 10 h 11"/>
                    <a:gd name="T8" fmla="*/ 5 w 11"/>
                    <a:gd name="T9" fmla="*/ 10 h 11"/>
                    <a:gd name="T10" fmla="*/ 10 w 11"/>
                    <a:gd name="T11" fmla="*/ 5 h 11"/>
                    <a:gd name="T12" fmla="*/ 10 w 11"/>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10" y="1"/>
                      </a:moveTo>
                      <a:cubicBezTo>
                        <a:pt x="9" y="0"/>
                        <a:pt x="7" y="0"/>
                        <a:pt x="5" y="1"/>
                      </a:cubicBezTo>
                      <a:cubicBezTo>
                        <a:pt x="1" y="5"/>
                        <a:pt x="1" y="5"/>
                        <a:pt x="1" y="5"/>
                      </a:cubicBezTo>
                      <a:cubicBezTo>
                        <a:pt x="0" y="7"/>
                        <a:pt x="0" y="9"/>
                        <a:pt x="1" y="10"/>
                      </a:cubicBezTo>
                      <a:cubicBezTo>
                        <a:pt x="2" y="11"/>
                        <a:pt x="4" y="11"/>
                        <a:pt x="5" y="10"/>
                      </a:cubicBezTo>
                      <a:cubicBezTo>
                        <a:pt x="10" y="5"/>
                        <a:pt x="10" y="5"/>
                        <a:pt x="10" y="5"/>
                      </a:cubicBezTo>
                      <a:cubicBezTo>
                        <a:pt x="11" y="4"/>
                        <a:pt x="11" y="2"/>
                        <a:pt x="10" y="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E7E6E6">
                        <a:lumMod val="10000"/>
                      </a:srgbClr>
                    </a:solidFill>
                    <a:effectLst/>
                    <a:uLnTx/>
                    <a:uFillTx/>
                    <a:latin typeface="Open Sans" panose="020B0606030504020204" pitchFamily="34" charset="0"/>
                    <a:ea typeface="微软雅黑 Light" panose="020B0502040204020203" charset="-122"/>
                    <a:cs typeface="Open Sans" panose="020B0606030504020204" pitchFamily="34" charset="0"/>
                  </a:endParaRPr>
                </a:p>
              </p:txBody>
            </p:sp>
            <p:sp>
              <p:nvSpPr>
                <p:cNvPr id="25" name="Freeform 14"/>
                <p:cNvSpPr/>
                <p:nvPr/>
              </p:nvSpPr>
              <p:spPr bwMode="auto">
                <a:xfrm>
                  <a:off x="1860550" y="5727700"/>
                  <a:ext cx="17462" cy="34925"/>
                </a:xfrm>
                <a:custGeom>
                  <a:avLst/>
                  <a:gdLst>
                    <a:gd name="T0" fmla="*/ 3 w 6"/>
                    <a:gd name="T1" fmla="*/ 13 h 13"/>
                    <a:gd name="T2" fmla="*/ 5 w 6"/>
                    <a:gd name="T3" fmla="*/ 12 h 13"/>
                    <a:gd name="T4" fmla="*/ 6 w 6"/>
                    <a:gd name="T5" fmla="*/ 10 h 13"/>
                    <a:gd name="T6" fmla="*/ 6 w 6"/>
                    <a:gd name="T7" fmla="*/ 3 h 13"/>
                    <a:gd name="T8" fmla="*/ 3 w 6"/>
                    <a:gd name="T9" fmla="*/ 0 h 13"/>
                    <a:gd name="T10" fmla="*/ 0 w 6"/>
                    <a:gd name="T11" fmla="*/ 2 h 13"/>
                    <a:gd name="T12" fmla="*/ 0 w 6"/>
                    <a:gd name="T13" fmla="*/ 3 h 13"/>
                    <a:gd name="T14" fmla="*/ 0 w 6"/>
                    <a:gd name="T15" fmla="*/ 10 h 13"/>
                    <a:gd name="T16" fmla="*/ 3 w 6"/>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3">
                      <a:moveTo>
                        <a:pt x="3" y="13"/>
                      </a:moveTo>
                      <a:cubicBezTo>
                        <a:pt x="3" y="13"/>
                        <a:pt x="4" y="12"/>
                        <a:pt x="5" y="12"/>
                      </a:cubicBezTo>
                      <a:cubicBezTo>
                        <a:pt x="5" y="11"/>
                        <a:pt x="6" y="11"/>
                        <a:pt x="6" y="10"/>
                      </a:cubicBezTo>
                      <a:cubicBezTo>
                        <a:pt x="6" y="3"/>
                        <a:pt x="6" y="3"/>
                        <a:pt x="6" y="3"/>
                      </a:cubicBezTo>
                      <a:cubicBezTo>
                        <a:pt x="6" y="2"/>
                        <a:pt x="4" y="0"/>
                        <a:pt x="3" y="0"/>
                      </a:cubicBezTo>
                      <a:cubicBezTo>
                        <a:pt x="1" y="0"/>
                        <a:pt x="0" y="1"/>
                        <a:pt x="0" y="2"/>
                      </a:cubicBezTo>
                      <a:cubicBezTo>
                        <a:pt x="0" y="3"/>
                        <a:pt x="0" y="3"/>
                        <a:pt x="0" y="3"/>
                      </a:cubicBezTo>
                      <a:cubicBezTo>
                        <a:pt x="0" y="10"/>
                        <a:pt x="0" y="10"/>
                        <a:pt x="0" y="10"/>
                      </a:cubicBezTo>
                      <a:cubicBezTo>
                        <a:pt x="0" y="11"/>
                        <a:pt x="1" y="13"/>
                        <a:pt x="3" y="1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E7E6E6">
                        <a:lumMod val="10000"/>
                      </a:srgbClr>
                    </a:solidFill>
                    <a:effectLst/>
                    <a:uLnTx/>
                    <a:uFillTx/>
                    <a:latin typeface="Open Sans" panose="020B0606030504020204" pitchFamily="34" charset="0"/>
                    <a:ea typeface="微软雅黑 Light" panose="020B0502040204020203" charset="-122"/>
                    <a:cs typeface="Open Sans" panose="020B0606030504020204" pitchFamily="34" charset="0"/>
                  </a:endParaRPr>
                </a:p>
              </p:txBody>
            </p:sp>
            <p:sp>
              <p:nvSpPr>
                <p:cNvPr id="26" name="Freeform 15"/>
                <p:cNvSpPr/>
                <p:nvPr/>
              </p:nvSpPr>
              <p:spPr bwMode="auto">
                <a:xfrm>
                  <a:off x="1793875" y="5794375"/>
                  <a:ext cx="131762" cy="152400"/>
                </a:xfrm>
                <a:custGeom>
                  <a:avLst/>
                  <a:gdLst>
                    <a:gd name="T0" fmla="*/ 25 w 49"/>
                    <a:gd name="T1" fmla="*/ 0 h 56"/>
                    <a:gd name="T2" fmla="*/ 0 w 49"/>
                    <a:gd name="T3" fmla="*/ 25 h 56"/>
                    <a:gd name="T4" fmla="*/ 12 w 49"/>
                    <a:gd name="T5" fmla="*/ 46 h 56"/>
                    <a:gd name="T6" fmla="*/ 12 w 49"/>
                    <a:gd name="T7" fmla="*/ 56 h 56"/>
                    <a:gd name="T8" fmla="*/ 37 w 49"/>
                    <a:gd name="T9" fmla="*/ 56 h 56"/>
                    <a:gd name="T10" fmla="*/ 37 w 49"/>
                    <a:gd name="T11" fmla="*/ 46 h 56"/>
                    <a:gd name="T12" fmla="*/ 49 w 49"/>
                    <a:gd name="T13" fmla="*/ 25 h 56"/>
                    <a:gd name="T14" fmla="*/ 25 w 49"/>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56">
                      <a:moveTo>
                        <a:pt x="25" y="0"/>
                      </a:moveTo>
                      <a:cubicBezTo>
                        <a:pt x="11" y="0"/>
                        <a:pt x="0" y="11"/>
                        <a:pt x="0" y="25"/>
                      </a:cubicBezTo>
                      <a:cubicBezTo>
                        <a:pt x="0" y="34"/>
                        <a:pt x="5" y="42"/>
                        <a:pt x="12" y="46"/>
                      </a:cubicBezTo>
                      <a:cubicBezTo>
                        <a:pt x="12" y="56"/>
                        <a:pt x="12" y="56"/>
                        <a:pt x="12" y="56"/>
                      </a:cubicBezTo>
                      <a:cubicBezTo>
                        <a:pt x="37" y="56"/>
                        <a:pt x="37" y="56"/>
                        <a:pt x="37" y="56"/>
                      </a:cubicBezTo>
                      <a:cubicBezTo>
                        <a:pt x="37" y="46"/>
                        <a:pt x="37" y="46"/>
                        <a:pt x="37" y="46"/>
                      </a:cubicBezTo>
                      <a:cubicBezTo>
                        <a:pt x="44" y="42"/>
                        <a:pt x="49" y="34"/>
                        <a:pt x="49" y="25"/>
                      </a:cubicBezTo>
                      <a:cubicBezTo>
                        <a:pt x="49" y="11"/>
                        <a:pt x="38" y="0"/>
                        <a:pt x="25"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E7E6E6">
                        <a:lumMod val="10000"/>
                      </a:srgbClr>
                    </a:solidFill>
                    <a:effectLst/>
                    <a:uLnTx/>
                    <a:uFillTx/>
                    <a:latin typeface="Open Sans" panose="020B0606030504020204" pitchFamily="34" charset="0"/>
                    <a:ea typeface="微软雅黑 Light" panose="020B0502040204020203" charset="-122"/>
                    <a:cs typeface="Open Sans" panose="020B0606030504020204" pitchFamily="34" charset="0"/>
                  </a:endParaRPr>
                </a:p>
              </p:txBody>
            </p:sp>
            <p:sp>
              <p:nvSpPr>
                <p:cNvPr id="27" name="Freeform 16"/>
                <p:cNvSpPr/>
                <p:nvPr/>
              </p:nvSpPr>
              <p:spPr bwMode="auto">
                <a:xfrm>
                  <a:off x="1825625" y="5962650"/>
                  <a:ext cx="68262" cy="34925"/>
                </a:xfrm>
                <a:custGeom>
                  <a:avLst/>
                  <a:gdLst>
                    <a:gd name="T0" fmla="*/ 0 w 25"/>
                    <a:gd name="T1" fmla="*/ 6 h 13"/>
                    <a:gd name="T2" fmla="*/ 7 w 25"/>
                    <a:gd name="T3" fmla="*/ 6 h 13"/>
                    <a:gd name="T4" fmla="*/ 6 w 25"/>
                    <a:gd name="T5" fmla="*/ 7 h 13"/>
                    <a:gd name="T6" fmla="*/ 13 w 25"/>
                    <a:gd name="T7" fmla="*/ 13 h 13"/>
                    <a:gd name="T8" fmla="*/ 19 w 25"/>
                    <a:gd name="T9" fmla="*/ 7 h 13"/>
                    <a:gd name="T10" fmla="*/ 19 w 25"/>
                    <a:gd name="T11" fmla="*/ 6 h 13"/>
                    <a:gd name="T12" fmla="*/ 25 w 25"/>
                    <a:gd name="T13" fmla="*/ 6 h 13"/>
                    <a:gd name="T14" fmla="*/ 25 w 25"/>
                    <a:gd name="T15" fmla="*/ 0 h 13"/>
                    <a:gd name="T16" fmla="*/ 0 w 25"/>
                    <a:gd name="T17" fmla="*/ 0 h 13"/>
                    <a:gd name="T18" fmla="*/ 0 w 25"/>
                    <a:gd name="T19"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3">
                      <a:moveTo>
                        <a:pt x="0" y="6"/>
                      </a:moveTo>
                      <a:cubicBezTo>
                        <a:pt x="7" y="6"/>
                        <a:pt x="7" y="6"/>
                        <a:pt x="7" y="6"/>
                      </a:cubicBezTo>
                      <a:cubicBezTo>
                        <a:pt x="6" y="7"/>
                        <a:pt x="6" y="7"/>
                        <a:pt x="6" y="7"/>
                      </a:cubicBezTo>
                      <a:cubicBezTo>
                        <a:pt x="6" y="10"/>
                        <a:pt x="9" y="13"/>
                        <a:pt x="13" y="13"/>
                      </a:cubicBezTo>
                      <a:cubicBezTo>
                        <a:pt x="16" y="13"/>
                        <a:pt x="19" y="10"/>
                        <a:pt x="19" y="7"/>
                      </a:cubicBezTo>
                      <a:cubicBezTo>
                        <a:pt x="19" y="6"/>
                        <a:pt x="19" y="6"/>
                        <a:pt x="19" y="6"/>
                      </a:cubicBezTo>
                      <a:cubicBezTo>
                        <a:pt x="25" y="6"/>
                        <a:pt x="25" y="6"/>
                        <a:pt x="25" y="6"/>
                      </a:cubicBezTo>
                      <a:cubicBezTo>
                        <a:pt x="25" y="0"/>
                        <a:pt x="25" y="0"/>
                        <a:pt x="25" y="0"/>
                      </a:cubicBezTo>
                      <a:cubicBezTo>
                        <a:pt x="0" y="0"/>
                        <a:pt x="0" y="0"/>
                        <a:pt x="0" y="0"/>
                      </a:cubicBezTo>
                      <a:lnTo>
                        <a:pt x="0" y="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E7E6E6">
                        <a:lumMod val="10000"/>
                      </a:srgbClr>
                    </a:solidFill>
                    <a:effectLst/>
                    <a:uLnTx/>
                    <a:uFillTx/>
                    <a:latin typeface="Open Sans" panose="020B0606030504020204" pitchFamily="34" charset="0"/>
                    <a:ea typeface="微软雅黑 Light" panose="020B0502040204020203" charset="-122"/>
                    <a:cs typeface="Open Sans" panose="020B0606030504020204" pitchFamily="34" charset="0"/>
                  </a:endParaRPr>
                </a:p>
              </p:txBody>
            </p:sp>
          </p:grpSp>
        </p:grpSp>
      </p:grpSp>
      <p:grpSp>
        <p:nvGrpSpPr>
          <p:cNvPr id="62" name="组合 61"/>
          <p:cNvGrpSpPr/>
          <p:nvPr/>
        </p:nvGrpSpPr>
        <p:grpSpPr>
          <a:xfrm>
            <a:off x="1061139" y="1063335"/>
            <a:ext cx="3055725" cy="1700097"/>
            <a:chOff x="3541213" y="505550"/>
            <a:chExt cx="3055725" cy="1700097"/>
          </a:xfrm>
        </p:grpSpPr>
        <p:sp>
          <p:nvSpPr>
            <p:cNvPr id="63" name="矩形 62"/>
            <p:cNvSpPr/>
            <p:nvPr/>
          </p:nvSpPr>
          <p:spPr>
            <a:xfrm>
              <a:off x="3541213" y="1894497"/>
              <a:ext cx="2344057" cy="311150"/>
            </a:xfrm>
            <a:prstGeom prst="rect">
              <a:avLst/>
            </a:prstGeom>
          </p:spPr>
          <p:txBody>
            <a:bodyPr wrap="square">
              <a:spAutoFit/>
            </a:bodyPr>
            <a:lstStyle/>
            <a:p>
              <a:pPr marL="0" marR="0" lvl="0" indent="0" algn="r" defTabSz="914400" rtl="0" eaLnBrk="1" fontAlgn="auto" latinLnBrk="0" hangingPunct="1">
                <a:lnSpc>
                  <a:spcPct val="130000"/>
                </a:lnSpc>
                <a:spcBef>
                  <a:spcPts val="0"/>
                </a:spcBef>
                <a:spcAft>
                  <a:spcPts val="0"/>
                </a:spcAft>
                <a:buClrTx/>
                <a:buSzTx/>
                <a:buFontTx/>
                <a:buNone/>
                <a:defRPr/>
              </a:pPr>
              <a:endParaRPr kumimoji="0" lang="zh-CN" sz="1100" b="0" i="0" u="none" strike="noStrike" kern="1200" cap="none" spc="0" normalizeH="0" baseline="0" noProof="0" dirty="0">
                <a:ln>
                  <a:noFill/>
                </a:ln>
                <a:solidFill>
                  <a:srgbClr val="E7E6E6">
                    <a:lumMod val="10000"/>
                  </a:srgbClr>
                </a:solidFill>
                <a:effectLst/>
                <a:uLnTx/>
                <a:uFillTx/>
                <a:latin typeface="微软雅黑 Light" panose="020B0502040204020203" charset="-122"/>
                <a:ea typeface="微软雅黑 Light" panose="020B0502040204020203" charset="-122"/>
                <a:cs typeface="+mn-cs"/>
              </a:endParaRPr>
            </a:p>
          </p:txBody>
        </p:sp>
        <p:sp>
          <p:nvSpPr>
            <p:cNvPr id="64" name="矩形 63"/>
            <p:cNvSpPr/>
            <p:nvPr/>
          </p:nvSpPr>
          <p:spPr>
            <a:xfrm>
              <a:off x="4252881" y="505550"/>
              <a:ext cx="2344057" cy="368300"/>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endParaRPr kumimoji="0" lang="en-US" altLang="zh-CN" sz="1800" b="0" i="0" u="none" strike="noStrike" kern="1200" cap="none" spc="0" normalizeH="0" baseline="0" noProof="0" dirty="0">
                <a:ln>
                  <a:noFill/>
                </a:ln>
                <a:solidFill>
                  <a:srgbClr val="E7E6E6">
                    <a:lumMod val="10000"/>
                  </a:srgbClr>
                </a:solidFill>
                <a:effectLst/>
                <a:uLnTx/>
                <a:uFillTx/>
                <a:latin typeface="微软雅黑" panose="020B0503020204020204" charset="-122"/>
                <a:ea typeface="微软雅黑" panose="020B0503020204020204" charset="-122"/>
                <a:cs typeface="Segoe UI" panose="020B0502040204020203" pitchFamily="34" charset="0"/>
              </a:endParaRPr>
            </a:p>
          </p:txBody>
        </p:sp>
      </p:grpSp>
      <p:grpSp>
        <p:nvGrpSpPr>
          <p:cNvPr id="65" name="组合 64"/>
          <p:cNvGrpSpPr/>
          <p:nvPr/>
        </p:nvGrpSpPr>
        <p:grpSpPr>
          <a:xfrm>
            <a:off x="3865535" y="1415938"/>
            <a:ext cx="6941185" cy="1153734"/>
            <a:chOff x="5759736" y="-1697016"/>
            <a:chExt cx="6941185" cy="1153734"/>
          </a:xfrm>
        </p:grpSpPr>
        <p:sp>
          <p:nvSpPr>
            <p:cNvPr id="66" name="矩形 65"/>
            <p:cNvSpPr/>
            <p:nvPr/>
          </p:nvSpPr>
          <p:spPr>
            <a:xfrm>
              <a:off x="8477881" y="-1697016"/>
              <a:ext cx="4223040" cy="1153734"/>
            </a:xfrm>
            <a:prstGeom prst="rect">
              <a:avLst/>
            </a:prstGeom>
          </p:spPr>
          <p:txBody>
            <a:bodyPr wrap="square">
              <a:noAutofit/>
            </a:bodyPr>
            <a:lstStyle/>
            <a:p>
              <a:r>
                <a:rPr lang="zh-CN" altLang="en-US" dirty="0" smtClean="0"/>
                <a:t> 行费微机票据：按照</a:t>
              </a:r>
              <a:r>
                <a:rPr lang="zh-CN" altLang="en-US" dirty="0"/>
                <a:t>统一票样</a:t>
              </a:r>
              <a:r>
                <a:rPr lang="en-US" altLang="zh-CN" dirty="0"/>
                <a:t>,</a:t>
              </a:r>
              <a:r>
                <a:rPr lang="zh-CN" altLang="en-US" dirty="0"/>
                <a:t>由子分公司业务管理部门在</a:t>
              </a:r>
              <a:r>
                <a:rPr lang="zh-CN" altLang="en-US" dirty="0" smtClean="0"/>
                <a:t>省国税局</a:t>
              </a:r>
              <a:r>
                <a:rPr lang="zh-CN" altLang="en-US" dirty="0"/>
                <a:t>指定的发票定点印刷厂</a:t>
              </a:r>
              <a:r>
                <a:rPr lang="zh-CN" altLang="en-US" dirty="0" smtClean="0"/>
                <a:t>印制。</a:t>
              </a:r>
              <a:endParaRPr lang="en-US" altLang="zh-CN" dirty="0" smtClean="0"/>
            </a:p>
            <a:p>
              <a:r>
                <a:rPr lang="zh-CN" altLang="en-US" dirty="0" smtClean="0"/>
                <a:t>    </a:t>
              </a:r>
              <a:endParaRPr lang="en-US" altLang="zh-CN" dirty="0" smtClean="0"/>
            </a:p>
            <a:p>
              <a:endParaRPr lang="en-US" altLang="zh-CN" dirty="0"/>
            </a:p>
          </p:txBody>
        </p:sp>
        <p:sp>
          <p:nvSpPr>
            <p:cNvPr id="67" name="矩形 66"/>
            <p:cNvSpPr/>
            <p:nvPr/>
          </p:nvSpPr>
          <p:spPr>
            <a:xfrm>
              <a:off x="5759736" y="-1467395"/>
              <a:ext cx="2344057" cy="368300"/>
            </a:xfrm>
            <a:prstGeom prst="rect">
              <a:avLst/>
            </a:prstGeom>
          </p:spPr>
          <p:txBody>
            <a:bodyPr wrap="square">
              <a:spAutoFit/>
            </a:bodyPr>
            <a:lstStyle/>
            <a:p>
              <a:pPr marL="0" marR="0" lvl="0" indent="0" algn="r" defTabSz="914400" rtl="0" eaLnBrk="1" fontAlgn="auto" latinLnBrk="0" hangingPunct="1">
                <a:lnSpc>
                  <a:spcPct val="100000"/>
                </a:lnSpc>
                <a:spcBef>
                  <a:spcPts val="600"/>
                </a:spcBef>
                <a:spcAft>
                  <a:spcPts val="0"/>
                </a:spcAft>
                <a:buClrTx/>
                <a:buSzTx/>
                <a:buFontTx/>
                <a:buNone/>
                <a:defRPr/>
              </a:pPr>
              <a:endParaRPr kumimoji="0" lang="en-US" altLang="zh-CN" sz="1800" b="0" i="0" u="none" strike="noStrike" kern="1200" cap="none" spc="0" normalizeH="0" baseline="0" noProof="0" dirty="0">
                <a:ln>
                  <a:noFill/>
                </a:ln>
                <a:solidFill>
                  <a:srgbClr val="E7E6E6">
                    <a:lumMod val="10000"/>
                  </a:srgbClr>
                </a:solidFill>
                <a:effectLst/>
                <a:uLnTx/>
                <a:uFillTx/>
                <a:latin typeface="微软雅黑" panose="020B0503020204020204" charset="-122"/>
                <a:ea typeface="微软雅黑" panose="020B0503020204020204" charset="-122"/>
                <a:cs typeface="Segoe UI" panose="020B0502040204020203" pitchFamily="34" charset="0"/>
              </a:endParaRPr>
            </a:p>
          </p:txBody>
        </p:sp>
      </p:grpSp>
      <p:sp>
        <p:nvSpPr>
          <p:cNvPr id="76" name="矩形 75"/>
          <p:cNvSpPr/>
          <p:nvPr/>
        </p:nvSpPr>
        <p:spPr>
          <a:xfrm>
            <a:off x="0" y="481330"/>
            <a:ext cx="12192000" cy="117475"/>
          </a:xfrm>
          <a:prstGeom prst="rect">
            <a:avLst/>
          </a:prstGeom>
          <a:solidFill>
            <a:srgbClr val="AF1F24">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182090"/>
              </a:solidFill>
              <a:effectLst/>
              <a:uLnTx/>
              <a:uFillTx/>
              <a:latin typeface="微软雅黑 Light" panose="020B0502040204020203" charset="-122"/>
              <a:ea typeface="微软雅黑 Light" panose="020B0502040204020203" charset="-122"/>
              <a:cs typeface="+mn-cs"/>
            </a:endParaRPr>
          </a:p>
        </p:txBody>
      </p:sp>
      <p:pic>
        <p:nvPicPr>
          <p:cNvPr id="1073742850" name="图片 1073742849" descr="WechatIMG2394"/>
          <p:cNvPicPr>
            <a:picLocks noChangeAspect="1"/>
          </p:cNvPicPr>
          <p:nvPr/>
        </p:nvPicPr>
        <p:blipFill>
          <a:blip r:embed="rId1"/>
          <a:stretch>
            <a:fillRect/>
          </a:stretch>
        </p:blipFill>
        <p:spPr>
          <a:xfrm>
            <a:off x="-317" y="23495"/>
            <a:ext cx="4641215" cy="575310"/>
          </a:xfrm>
          <a:prstGeom prst="rect">
            <a:avLst/>
          </a:prstGeom>
          <a:noFill/>
          <a:ln w="9525">
            <a:noFill/>
          </a:ln>
        </p:spPr>
      </p:pic>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90814" y="2871168"/>
            <a:ext cx="4057540" cy="3219768"/>
          </a:xfrm>
          <a:prstGeom prst="rect">
            <a:avLst/>
          </a:prstGeom>
        </p:spPr>
      </p:pic>
      <p:sp>
        <p:nvSpPr>
          <p:cNvPr id="28" name="矩形 27"/>
          <p:cNvSpPr/>
          <p:nvPr/>
        </p:nvSpPr>
        <p:spPr>
          <a:xfrm>
            <a:off x="2036968" y="1403132"/>
            <a:ext cx="3017482" cy="955540"/>
          </a:xfrm>
          <a:prstGeom prst="rect">
            <a:avLst/>
          </a:prstGeom>
        </p:spPr>
        <p:txBody>
          <a:bodyPr wrap="square">
            <a:noAutofit/>
          </a:bodyPr>
          <a:lstStyle/>
          <a:p>
            <a:r>
              <a:rPr lang="zh-CN" altLang="en-US" dirty="0" smtClean="0"/>
              <a:t>通行费电子发票：驾乘人员在收费公路</a:t>
            </a:r>
            <a:r>
              <a:rPr lang="zh-CN" altLang="en-US" dirty="0"/>
              <a:t>通行费电子发票服务</a:t>
            </a:r>
            <a:r>
              <a:rPr lang="zh-CN" altLang="en-US" dirty="0" smtClean="0"/>
              <a:t>平台开具</a:t>
            </a:r>
            <a:endParaRPr lang="zh-CN" altLang="en-US" dirty="0"/>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2750" y="2513720"/>
            <a:ext cx="3198010" cy="39346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63" presetClass="path" presetSubtype="0" accel="50000" decel="50000" fill="hold" nodeType="withEffect">
                                  <p:stCondLst>
                                    <p:cond delay="500"/>
                                  </p:stCondLst>
                                  <p:childTnLst>
                                    <p:animMotion origin="layout" path="M 0.06406 -0.04167 L 2.08333E-7 7.40741E-7 " pathEditMode="relative" rAng="0" ptsTypes="AA">
                                      <p:cBhvr>
                                        <p:cTn id="9" dur="1000" fill="hold"/>
                                        <p:tgtEl>
                                          <p:spTgt spid="16"/>
                                        </p:tgtEl>
                                        <p:attrNameLst>
                                          <p:attrName>ppt_x</p:attrName>
                                          <p:attrName>ppt_y</p:attrName>
                                        </p:attrNameLst>
                                      </p:cBhvr>
                                      <p:rCtr x="-3203" y="2083"/>
                                    </p:animMotion>
                                  </p:childTnLst>
                                </p:cTn>
                              </p:par>
                              <p:par>
                                <p:cTn id="10" presetID="6" presetClass="emph" presetSubtype="0" accel="50000" decel="50000" fill="hold" nodeType="withEffect">
                                  <p:stCondLst>
                                    <p:cond delay="500"/>
                                  </p:stCondLst>
                                  <p:childTnLst>
                                    <p:animScale>
                                      <p:cBhvr>
                                        <p:cTn id="11" dur="1000" fill="hold"/>
                                        <p:tgtEl>
                                          <p:spTgt spid="16"/>
                                        </p:tgtEl>
                                      </p:cBhvr>
                                      <p:by x="150000" y="150000"/>
                                      <p:from x="120193" y="120193"/>
                                      <p:to x="100000" y="100000"/>
                                    </p:animScale>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par>
                                <p:cTn id="18" presetID="53" presetClass="entr" presetSubtype="16" fill="hold" nodeType="withEffect">
                                  <p:stCondLst>
                                    <p:cond delay="100"/>
                                  </p:stCondLst>
                                  <p:childTnLst>
                                    <p:set>
                                      <p:cBhvr>
                                        <p:cTn id="19" dur="1" fill="hold">
                                          <p:stCondLst>
                                            <p:cond delay="0"/>
                                          </p:stCondLst>
                                        </p:cTn>
                                        <p:tgtEl>
                                          <p:spTgt spid="65"/>
                                        </p:tgtEl>
                                        <p:attrNameLst>
                                          <p:attrName>style.visibility</p:attrName>
                                        </p:attrNameLst>
                                      </p:cBhvr>
                                      <p:to>
                                        <p:strVal val="visible"/>
                                      </p:to>
                                    </p:set>
                                    <p:anim calcmode="lin" valueType="num">
                                      <p:cBhvr>
                                        <p:cTn id="20" dur="500" fill="hold"/>
                                        <p:tgtEl>
                                          <p:spTgt spid="65"/>
                                        </p:tgtEl>
                                        <p:attrNameLst>
                                          <p:attrName>ppt_w</p:attrName>
                                        </p:attrNameLst>
                                      </p:cBhvr>
                                      <p:tavLst>
                                        <p:tav tm="0">
                                          <p:val>
                                            <p:fltVal val="0"/>
                                          </p:val>
                                        </p:tav>
                                        <p:tav tm="100000">
                                          <p:val>
                                            <p:strVal val="#ppt_w"/>
                                          </p:val>
                                        </p:tav>
                                      </p:tavLst>
                                    </p:anim>
                                    <p:anim calcmode="lin" valueType="num">
                                      <p:cBhvr>
                                        <p:cTn id="21" dur="500" fill="hold"/>
                                        <p:tgtEl>
                                          <p:spTgt spid="65"/>
                                        </p:tgtEl>
                                        <p:attrNameLst>
                                          <p:attrName>ppt_h</p:attrName>
                                        </p:attrNameLst>
                                      </p:cBhvr>
                                      <p:tavLst>
                                        <p:tav tm="0">
                                          <p:val>
                                            <p:fltVal val="0"/>
                                          </p:val>
                                        </p:tav>
                                        <p:tav tm="100000">
                                          <p:val>
                                            <p:strVal val="#ppt_h"/>
                                          </p:val>
                                        </p:tav>
                                      </p:tavLst>
                                    </p:anim>
                                    <p:animEffect transition="in" filter="fade">
                                      <p:cBhvr>
                                        <p:cTn id="2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custDataLst>
              <p:tags r:id="rId1"/>
            </p:custDataLst>
          </p:nvPr>
        </p:nvSpPr>
        <p:spPr>
          <a:xfrm>
            <a:off x="4984750" y="1800860"/>
            <a:ext cx="5912485" cy="306832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64" name="文本框 63"/>
          <p:cNvSpPr txBox="1"/>
          <p:nvPr>
            <p:custDataLst>
              <p:tags r:id="rId2"/>
            </p:custDataLst>
          </p:nvPr>
        </p:nvSpPr>
        <p:spPr>
          <a:xfrm>
            <a:off x="4985385" y="1999615"/>
            <a:ext cx="5911850" cy="3228975"/>
          </a:xfrm>
          <a:prstGeom prst="rect">
            <a:avLst/>
          </a:prstGeom>
          <a:noFill/>
        </p:spPr>
        <p:txBody>
          <a:bodyPr wrap="square" rtlCol="0">
            <a:no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rPr>
              <a:t>   </a:t>
            </a:r>
            <a:r>
              <a:rPr kumimoji="0" lang="zh-CN" altLang="en-US" b="0" i="0" u="none" strike="noStrike" kern="120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rPr>
              <a:t>（一）</a:t>
            </a:r>
            <a:r>
              <a:rPr kumimoji="0" lang="en-US" altLang="zh-CN" b="0" i="0" u="none" strike="noStrike" kern="120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rPr>
              <a:t> </a:t>
            </a:r>
            <a:r>
              <a:rPr kumimoji="0" lang="zh-CN" altLang="en-US" b="0" i="0" u="none" strike="noStrike" cap="none" spc="0" normalizeH="0" baseline="0" noProof="0" dirty="0">
                <a:ln>
                  <a:noFill/>
                </a:ln>
                <a:solidFill>
                  <a:prstClr val="white"/>
                </a:solidFill>
                <a:effectLst/>
                <a:uLnTx/>
                <a:uFillTx/>
                <a:latin typeface="微软雅黑 Light" panose="020B0502040204020203" charset="-122"/>
                <a:ea typeface="微软雅黑 Light" panose="020B0502040204020203" charset="-122"/>
              </a:rPr>
              <a:t> 首先</a:t>
            </a:r>
            <a:r>
              <a:rPr kumimoji="0" lang="zh-CN" altLang="en-US" b="0" i="0" u="none" strike="noStrike" cap="none" spc="0" normalizeH="0" baseline="0" noProof="0" dirty="0" smtClean="0">
                <a:ln>
                  <a:noFill/>
                </a:ln>
                <a:solidFill>
                  <a:prstClr val="white"/>
                </a:solidFill>
                <a:effectLst/>
                <a:uLnTx/>
                <a:uFillTx/>
                <a:latin typeface="微软雅黑 Light" panose="020B0502040204020203" charset="-122"/>
                <a:ea typeface="微软雅黑 Light" panose="020B0502040204020203" charset="-122"/>
              </a:rPr>
              <a:t>，感谢分公司领导及人力资源部给我这个平台机会和大家分享“收费业务相关知识”</a:t>
            </a:r>
            <a:r>
              <a:rPr kumimoji="0" lang="zh-CN" altLang="en-US" b="0" i="0" u="none" strike="noStrike" cap="none" spc="0" normalizeH="0" baseline="0" noProof="0" dirty="0">
                <a:ln>
                  <a:noFill/>
                </a:ln>
                <a:solidFill>
                  <a:prstClr val="white"/>
                </a:solidFill>
                <a:effectLst/>
                <a:uLnTx/>
                <a:uFillTx/>
                <a:latin typeface="微软雅黑 Light" panose="020B0502040204020203" charset="-122"/>
                <a:ea typeface="微软雅黑 Light" panose="020B0502040204020203" charset="-122"/>
              </a:rPr>
              <a:t>。</a:t>
            </a:r>
            <a:endParaRPr kumimoji="0" lang="zh-CN" altLang="en-US" b="0" i="0" u="none" strike="noStrike" cap="none" spc="0" normalizeH="0" baseline="0" noProof="0" dirty="0">
              <a:ln>
                <a:noFill/>
              </a:ln>
              <a:solidFill>
                <a:prstClr val="white"/>
              </a:solidFill>
              <a:effectLst/>
              <a:uLnTx/>
              <a:uFillTx/>
              <a:latin typeface="微软雅黑 Light" panose="020B0502040204020203" charset="-122"/>
              <a:ea typeface="微软雅黑 Light" panose="020B0502040204020203" charset="-122"/>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b="0" i="0" u="none" strike="noStrike" kern="120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rPr>
              <a:t> </a:t>
            </a:r>
            <a:r>
              <a:rPr kumimoji="0" lang="en-US" altLang="zh-CN" b="0" i="0" u="none" strike="noStrike" kern="120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rPr>
              <a:t> </a:t>
            </a:r>
            <a:r>
              <a:rPr kumimoji="0" lang="zh-CN" altLang="en-US" b="0" i="0" u="none" strike="noStrike" kern="120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rPr>
              <a:t>（二</a:t>
            </a:r>
            <a:r>
              <a:rPr kumimoji="0" lang="zh-CN" altLang="en-US" b="0" i="0" u="none" strike="noStrike" kern="1200" cap="none" spc="0" normalizeH="0" baseline="0" noProof="0" dirty="0" smtClean="0">
                <a:ln>
                  <a:noFill/>
                </a:ln>
                <a:solidFill>
                  <a:prstClr val="white"/>
                </a:solidFill>
                <a:effectLst/>
                <a:uLnTx/>
                <a:uFillTx/>
                <a:latin typeface="微软雅黑 Light" panose="020B0502040204020203" charset="-122"/>
                <a:ea typeface="微软雅黑 Light" panose="020B0502040204020203" charset="-122"/>
                <a:cs typeface="+mn-cs"/>
              </a:rPr>
              <a:t>）分享过程</a:t>
            </a:r>
            <a:r>
              <a:rPr kumimoji="0" lang="zh-CN" altLang="en-US" b="0" i="0" u="none" strike="noStrike" kern="120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rPr>
              <a:t>中如有不清楚的地方请大家及时提出，我将给予解答！</a:t>
            </a:r>
            <a:endParaRPr kumimoji="0" lang="zh-CN" altLang="en-US" b="0" i="0" u="none" strike="noStrike" kern="120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31" name="矩形 30"/>
          <p:cNvSpPr/>
          <p:nvPr/>
        </p:nvSpPr>
        <p:spPr>
          <a:xfrm>
            <a:off x="1" y="481263"/>
            <a:ext cx="12192000" cy="72000"/>
          </a:xfrm>
          <a:prstGeom prst="rect">
            <a:avLst/>
          </a:prstGeom>
          <a:solidFill>
            <a:srgbClr val="AF1F24">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182090"/>
              </a:solidFill>
              <a:effectLst/>
              <a:uLnTx/>
              <a:uFillTx/>
              <a:latin typeface="微软雅黑 Light" panose="020B0502040204020203" charset="-122"/>
              <a:ea typeface="微软雅黑 Light" panose="020B0502040204020203" charset="-122"/>
              <a:cs typeface="+mn-cs"/>
            </a:endParaRPr>
          </a:p>
        </p:txBody>
      </p:sp>
      <p:grpSp>
        <p:nvGrpSpPr>
          <p:cNvPr id="38" name="组合 37"/>
          <p:cNvGrpSpPr/>
          <p:nvPr/>
        </p:nvGrpSpPr>
        <p:grpSpPr>
          <a:xfrm>
            <a:off x="6791325" y="159385"/>
            <a:ext cx="3296285" cy="209550"/>
            <a:chOff x="6358270" y="115009"/>
            <a:chExt cx="3296092" cy="307494"/>
          </a:xfrm>
        </p:grpSpPr>
        <p:cxnSp>
          <p:nvCxnSpPr>
            <p:cNvPr id="39" name="直接连接符 38"/>
            <p:cNvCxnSpPr/>
            <p:nvPr/>
          </p:nvCxnSpPr>
          <p:spPr>
            <a:xfrm>
              <a:off x="6358270" y="115009"/>
              <a:ext cx="0" cy="30749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8006316" y="115009"/>
              <a:ext cx="0" cy="30749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9654362" y="115009"/>
              <a:ext cx="0" cy="30749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1073742850" name="图片 1073742849" descr="WechatIMG2394"/>
          <p:cNvPicPr>
            <a:picLocks noChangeAspect="1"/>
          </p:cNvPicPr>
          <p:nvPr/>
        </p:nvPicPr>
        <p:blipFill>
          <a:blip r:embed="rId3"/>
          <a:stretch>
            <a:fillRect/>
          </a:stretch>
        </p:blipFill>
        <p:spPr>
          <a:xfrm>
            <a:off x="208598" y="665480"/>
            <a:ext cx="4641215" cy="575310"/>
          </a:xfrm>
          <a:prstGeom prst="rect">
            <a:avLst/>
          </a:prstGeom>
          <a:noFill/>
          <a:ln w="9525">
            <a:noFill/>
          </a:ln>
        </p:spPr>
      </p:pic>
      <p:sp>
        <p:nvSpPr>
          <p:cNvPr id="6" name="平行四边形 6"/>
          <p:cNvSpPr/>
          <p:nvPr/>
        </p:nvSpPr>
        <p:spPr>
          <a:xfrm>
            <a:off x="336550" y="1544955"/>
            <a:ext cx="3999865" cy="3821430"/>
          </a:xfrm>
          <a:prstGeom prst="parallelogram">
            <a:avLst>
              <a:gd name="adj" fmla="val 19193"/>
            </a:avLst>
          </a:prstGeom>
          <a:blipFill rotWithShape="1">
            <a:blip r:embed="rId4"/>
            <a:srcRect/>
            <a:stretch>
              <a:fillRect/>
            </a:stretch>
          </a:blipFill>
          <a:ln w="12700" cap="flat" cmpd="sng" algn="ctr">
            <a:noFill/>
            <a:prstDash val="solid"/>
            <a:miter lim="800000"/>
            <a:headEnd type="none" w="med" len="med"/>
            <a:tailEnd type="none" w="med" len="med"/>
          </a:ln>
          <a:effectLst/>
        </p:spPr>
        <p:txBody>
          <a:bodyPr vert="horz" wrap="square" lIns="91440" tIns="45720" rIns="91440" bIns="45720" numCol="1" anchor="ctr"/>
          <a:lstStyle/>
          <a:p>
            <a:pPr marL="0" marR="0" indent="0" algn="ctr" defTabSz="914400">
              <a:lnSpc>
                <a:spcPct val="100000"/>
              </a:lnSpc>
              <a:spcBef>
                <a:spcPts val="0"/>
              </a:spcBef>
              <a:spcAft>
                <a:spcPts val="0"/>
              </a:spcAft>
              <a:buNone/>
              <a:defRPr lang="en-US" sz="1800" b="0" i="0" u="none" strike="noStrike" kern="1" spc="0" baseline="0">
                <a:solidFill>
                  <a:srgbClr val="FFFFFF"/>
                </a:solidFill>
                <a:effectLst/>
                <a:latin typeface="Arial" panose="020B0604020202020204" pitchFamily="34" charset="0"/>
                <a:ea typeface="黑体" panose="02010609060101010101" charset="-122"/>
                <a:cs typeface="Arial" panose="020B0604020202020204" pitchFamily="34" charset="0"/>
              </a:defRPr>
            </a:pPr>
            <a:endParaRPr lang="en-US" sz="1065"/>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组合 74"/>
          <p:cNvGrpSpPr/>
          <p:nvPr>
            <p:custDataLst>
              <p:tags r:id="rId1"/>
            </p:custDataLst>
          </p:nvPr>
        </p:nvGrpSpPr>
        <p:grpSpPr>
          <a:xfrm>
            <a:off x="2022938" y="2464295"/>
            <a:ext cx="2263681" cy="1693278"/>
            <a:chOff x="650068" y="2823493"/>
            <a:chExt cx="2263681" cy="1693278"/>
          </a:xfrm>
        </p:grpSpPr>
        <p:sp>
          <p:nvSpPr>
            <p:cNvPr id="76" name="六边形 75"/>
            <p:cNvSpPr/>
            <p:nvPr>
              <p:custDataLst>
                <p:tags r:id="rId2"/>
              </p:custDataLst>
            </p:nvPr>
          </p:nvSpPr>
          <p:spPr>
            <a:xfrm>
              <a:off x="650068" y="2823493"/>
              <a:ext cx="1858740" cy="1693278"/>
            </a:xfrm>
            <a:prstGeom prst="hexagon">
              <a:avLst/>
            </a:prstGeom>
            <a:noFill/>
            <a:ln w="19050">
              <a:solidFill>
                <a:srgbClr val="AF1F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77" name="任意多边形: 形状 76"/>
            <p:cNvSpPr/>
            <p:nvPr>
              <p:custDataLst>
                <p:tags r:id="rId3"/>
              </p:custDataLst>
            </p:nvPr>
          </p:nvSpPr>
          <p:spPr>
            <a:xfrm>
              <a:off x="2372348" y="3000099"/>
              <a:ext cx="541401" cy="1266876"/>
            </a:xfrm>
            <a:custGeom>
              <a:avLst/>
              <a:gdLst>
                <a:gd name="connsiteX0" fmla="*/ 1 w 541401"/>
                <a:gd name="connsiteY0" fmla="*/ 0 h 1266876"/>
                <a:gd name="connsiteX1" fmla="*/ 224683 w 541401"/>
                <a:gd name="connsiteY1" fmla="*/ 0 h 1266876"/>
                <a:gd name="connsiteX2" fmla="*/ 541401 w 541401"/>
                <a:gd name="connsiteY2" fmla="*/ 633437 h 1266876"/>
                <a:gd name="connsiteX3" fmla="*/ 224682 w 541401"/>
                <a:gd name="connsiteY3" fmla="*/ 1266876 h 1266876"/>
                <a:gd name="connsiteX4" fmla="*/ 0 w 541401"/>
                <a:gd name="connsiteY4" fmla="*/ 1266876 h 1266876"/>
                <a:gd name="connsiteX5" fmla="*/ 316719 w 541401"/>
                <a:gd name="connsiteY5" fmla="*/ 633437 h 126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401" h="1266876">
                  <a:moveTo>
                    <a:pt x="1" y="0"/>
                  </a:moveTo>
                  <a:lnTo>
                    <a:pt x="224683" y="0"/>
                  </a:lnTo>
                  <a:lnTo>
                    <a:pt x="541401" y="633437"/>
                  </a:lnTo>
                  <a:lnTo>
                    <a:pt x="224682" y="1266876"/>
                  </a:lnTo>
                  <a:lnTo>
                    <a:pt x="0" y="1266876"/>
                  </a:lnTo>
                  <a:lnTo>
                    <a:pt x="316719" y="633437"/>
                  </a:lnTo>
                  <a:close/>
                </a:path>
              </a:pathLst>
            </a:custGeom>
            <a:solidFill>
              <a:srgbClr val="AF1F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78" name="六边形 77"/>
            <p:cNvSpPr/>
            <p:nvPr>
              <p:custDataLst>
                <p:tags r:id="rId4"/>
              </p:custDataLst>
            </p:nvPr>
          </p:nvSpPr>
          <p:spPr>
            <a:xfrm>
              <a:off x="1071414" y="3207753"/>
              <a:ext cx="1015121" cy="924757"/>
            </a:xfrm>
            <a:prstGeom prst="hexagon">
              <a:avLst/>
            </a:prstGeom>
            <a:solidFill>
              <a:srgbClr val="AF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noProof="0" dirty="0">
                  <a:solidFill>
                    <a:prstClr val="white"/>
                  </a:solidFill>
                  <a:latin typeface="微软雅黑" panose="020B0503020204020204" charset="-122"/>
                  <a:ea typeface="微软雅黑" panose="020B0503020204020204" charset="-122"/>
                </a:rPr>
                <a:t>7</a:t>
              </a:r>
              <a:endParaRPr kumimoji="0" lang="en-US" altLang="zh-CN" sz="2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92" name="文本框 91"/>
          <p:cNvSpPr txBox="1"/>
          <p:nvPr>
            <p:custDataLst>
              <p:tags r:id="rId5"/>
            </p:custDataLst>
          </p:nvPr>
        </p:nvSpPr>
        <p:spPr>
          <a:xfrm>
            <a:off x="4572432" y="3056890"/>
            <a:ext cx="4007688" cy="508000"/>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200" noProof="0" dirty="0" smtClean="0">
                <a:ln>
                  <a:noFill/>
                </a:ln>
                <a:solidFill>
                  <a:srgbClr val="C00000"/>
                </a:solidFill>
                <a:effectLst/>
                <a:uLnTx/>
                <a:uFillTx/>
                <a:latin typeface="微软雅黑" panose="020B0503020204020204" charset="-122"/>
                <a:ea typeface="微软雅黑" panose="020B0503020204020204" charset="-122"/>
                <a:sym typeface="+mn-ea"/>
              </a:rPr>
              <a:t>高速公路投诉</a:t>
            </a:r>
            <a:endParaRPr kumimoji="0" lang="zh-CN" altLang="en-US" sz="32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43" name="矩形 42"/>
          <p:cNvSpPr/>
          <p:nvPr/>
        </p:nvSpPr>
        <p:spPr>
          <a:xfrm>
            <a:off x="0" y="481330"/>
            <a:ext cx="12192000" cy="104140"/>
          </a:xfrm>
          <a:prstGeom prst="rect">
            <a:avLst/>
          </a:prstGeom>
          <a:solidFill>
            <a:srgbClr val="AF1F24">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182090"/>
              </a:solidFill>
              <a:effectLst/>
              <a:uLnTx/>
              <a:uFillTx/>
              <a:latin typeface="微软雅黑 Light" panose="020B0502040204020203" charset="-122"/>
              <a:ea typeface="微软雅黑 Light" panose="020B0502040204020203" charset="-122"/>
              <a:cs typeface="+mn-cs"/>
            </a:endParaRPr>
          </a:p>
        </p:txBody>
      </p:sp>
      <p:grpSp>
        <p:nvGrpSpPr>
          <p:cNvPr id="44" name="组合 43"/>
          <p:cNvGrpSpPr/>
          <p:nvPr/>
        </p:nvGrpSpPr>
        <p:grpSpPr>
          <a:xfrm>
            <a:off x="325088" y="76583"/>
            <a:ext cx="9762408" cy="404495"/>
            <a:chOff x="325088" y="76583"/>
            <a:chExt cx="9762408" cy="404495"/>
          </a:xfrm>
        </p:grpSpPr>
        <p:sp>
          <p:nvSpPr>
            <p:cNvPr id="45" name="矩形 44"/>
            <p:cNvSpPr/>
            <p:nvPr/>
          </p:nvSpPr>
          <p:spPr>
            <a:xfrm>
              <a:off x="325088" y="106428"/>
              <a:ext cx="2527935" cy="308610"/>
            </a:xfrm>
            <a:prstGeom prst="rect">
              <a:avLst/>
            </a:prstGeom>
            <a:solidFill>
              <a:srgbClr val="AF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47" name="文本框 46"/>
            <p:cNvSpPr txBox="1"/>
            <p:nvPr/>
          </p:nvSpPr>
          <p:spPr>
            <a:xfrm>
              <a:off x="325088" y="112778"/>
              <a:ext cx="2527935"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bg1"/>
                  </a:solidFill>
                  <a:effectLst/>
                  <a:uLnTx/>
                  <a:uFillTx/>
                  <a:latin typeface="微软雅黑 Light" panose="020B0502040204020203" charset="-122"/>
                  <a:ea typeface="微软雅黑 Light" panose="020B0502040204020203" charset="-122"/>
                  <a:cs typeface="+mn-cs"/>
                </a:rPr>
                <a:t>4</a:t>
              </a:r>
              <a:r>
                <a:rPr kumimoji="0" lang="zh-CN" altLang="en-US" sz="1800" b="0" i="0" u="none" strike="noStrike" kern="1200" cap="none" spc="0" normalizeH="0" baseline="0" noProof="0" dirty="0">
                  <a:ln>
                    <a:noFill/>
                  </a:ln>
                  <a:solidFill>
                    <a:schemeClr val="bg1"/>
                  </a:solidFill>
                  <a:effectLst/>
                  <a:uLnTx/>
                  <a:uFillTx/>
                  <a:latin typeface="微软雅黑 Light" panose="020B0502040204020203" charset="-122"/>
                  <a:ea typeface="微软雅黑 Light" panose="020B0502040204020203" charset="-122"/>
                  <a:cs typeface="+mn-cs"/>
                </a:rPr>
                <a:t>、新指南特点</a:t>
              </a:r>
              <a:endParaRPr kumimoji="0" lang="zh-CN" altLang="en-US" sz="1800" b="0" i="0" u="none" strike="noStrike" kern="1200" cap="none" spc="0" normalizeH="0" baseline="0" noProof="0" dirty="0">
                <a:ln>
                  <a:noFill/>
                </a:ln>
                <a:solidFill>
                  <a:schemeClr val="bg1"/>
                </a:solidFill>
                <a:effectLst/>
                <a:uLnTx/>
                <a:uFillTx/>
                <a:latin typeface="微软雅黑 Light" panose="020B0502040204020203" charset="-122"/>
                <a:ea typeface="微软雅黑 Light" panose="020B0502040204020203" charset="-122"/>
                <a:cs typeface="+mn-cs"/>
              </a:endParaRPr>
            </a:p>
          </p:txBody>
        </p:sp>
        <p:sp>
          <p:nvSpPr>
            <p:cNvPr id="48" name="文本框 47"/>
            <p:cNvSpPr txBox="1"/>
            <p:nvPr/>
          </p:nvSpPr>
          <p:spPr>
            <a:xfrm>
              <a:off x="8676565" y="76583"/>
              <a:ext cx="1130968" cy="3683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AF1F24"/>
                </a:solidFill>
                <a:effectLst/>
                <a:uLnTx/>
                <a:uFillTx/>
                <a:latin typeface="微软雅黑 Light" panose="020B0502040204020203" charset="-122"/>
                <a:ea typeface="微软雅黑 Light" panose="020B0502040204020203" charset="-122"/>
                <a:cs typeface="+mn-cs"/>
              </a:endParaRPr>
            </a:p>
          </p:txBody>
        </p:sp>
        <p:grpSp>
          <p:nvGrpSpPr>
            <p:cNvPr id="50" name="组合 49"/>
            <p:cNvGrpSpPr/>
            <p:nvPr/>
          </p:nvGrpSpPr>
          <p:grpSpPr>
            <a:xfrm>
              <a:off x="6791404" y="159486"/>
              <a:ext cx="3296092" cy="209852"/>
              <a:chOff x="6358270" y="115009"/>
              <a:chExt cx="3296092" cy="307494"/>
            </a:xfrm>
          </p:grpSpPr>
          <p:cxnSp>
            <p:nvCxnSpPr>
              <p:cNvPr id="51" name="直接连接符 50"/>
              <p:cNvCxnSpPr/>
              <p:nvPr/>
            </p:nvCxnSpPr>
            <p:spPr>
              <a:xfrm>
                <a:off x="6358270" y="115009"/>
                <a:ext cx="0" cy="30749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8006316" y="115009"/>
                <a:ext cx="0" cy="30749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9654362" y="115009"/>
                <a:ext cx="0" cy="30749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pic>
        <p:nvPicPr>
          <p:cNvPr id="1073742850" name="图片 1073742849" descr="WechatIMG2394"/>
          <p:cNvPicPr>
            <a:picLocks noChangeAspect="1"/>
          </p:cNvPicPr>
          <p:nvPr/>
        </p:nvPicPr>
        <p:blipFill>
          <a:blip r:embed="rId6"/>
          <a:stretch>
            <a:fillRect/>
          </a:stretch>
        </p:blipFill>
        <p:spPr>
          <a:xfrm>
            <a:off x="7200583" y="9525"/>
            <a:ext cx="4641215" cy="57531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61"/>
          <p:cNvGrpSpPr/>
          <p:nvPr/>
        </p:nvGrpSpPr>
        <p:grpSpPr>
          <a:xfrm>
            <a:off x="1061139" y="1063335"/>
            <a:ext cx="3055725" cy="1700097"/>
            <a:chOff x="3541213" y="505550"/>
            <a:chExt cx="3055725" cy="1700097"/>
          </a:xfrm>
        </p:grpSpPr>
        <p:sp>
          <p:nvSpPr>
            <p:cNvPr id="63" name="矩形 62"/>
            <p:cNvSpPr/>
            <p:nvPr/>
          </p:nvSpPr>
          <p:spPr>
            <a:xfrm>
              <a:off x="3541213" y="1894497"/>
              <a:ext cx="2344057" cy="311150"/>
            </a:xfrm>
            <a:prstGeom prst="rect">
              <a:avLst/>
            </a:prstGeom>
          </p:spPr>
          <p:txBody>
            <a:bodyPr wrap="square">
              <a:spAutoFit/>
            </a:bodyPr>
            <a:lstStyle/>
            <a:p>
              <a:pPr marL="0" marR="0" lvl="0" indent="0" algn="r" defTabSz="914400" rtl="0" eaLnBrk="1" fontAlgn="auto" latinLnBrk="0" hangingPunct="1">
                <a:lnSpc>
                  <a:spcPct val="130000"/>
                </a:lnSpc>
                <a:spcBef>
                  <a:spcPts val="0"/>
                </a:spcBef>
                <a:spcAft>
                  <a:spcPts val="0"/>
                </a:spcAft>
                <a:buClrTx/>
                <a:buSzTx/>
                <a:buFontTx/>
                <a:buNone/>
                <a:defRPr/>
              </a:pPr>
              <a:endParaRPr kumimoji="0" lang="zh-CN" sz="1100" b="0" i="0" u="none" strike="noStrike" kern="1200" cap="none" spc="0" normalizeH="0" baseline="0" noProof="0" dirty="0">
                <a:ln>
                  <a:noFill/>
                </a:ln>
                <a:solidFill>
                  <a:srgbClr val="E7E6E6">
                    <a:lumMod val="10000"/>
                  </a:srgbClr>
                </a:solidFill>
                <a:effectLst/>
                <a:uLnTx/>
                <a:uFillTx/>
                <a:latin typeface="微软雅黑 Light" panose="020B0502040204020203" charset="-122"/>
                <a:ea typeface="微软雅黑 Light" panose="020B0502040204020203" charset="-122"/>
                <a:cs typeface="+mn-cs"/>
              </a:endParaRPr>
            </a:p>
          </p:txBody>
        </p:sp>
        <p:sp>
          <p:nvSpPr>
            <p:cNvPr id="64" name="矩形 63"/>
            <p:cNvSpPr/>
            <p:nvPr/>
          </p:nvSpPr>
          <p:spPr>
            <a:xfrm>
              <a:off x="4252881" y="505550"/>
              <a:ext cx="2344057" cy="368300"/>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endParaRPr kumimoji="0" lang="en-US" altLang="zh-CN" sz="1800" b="0" i="0" u="none" strike="noStrike" kern="1200" cap="none" spc="0" normalizeH="0" baseline="0" noProof="0" dirty="0">
                <a:ln>
                  <a:noFill/>
                </a:ln>
                <a:solidFill>
                  <a:srgbClr val="E7E6E6">
                    <a:lumMod val="10000"/>
                  </a:srgbClr>
                </a:solidFill>
                <a:effectLst/>
                <a:uLnTx/>
                <a:uFillTx/>
                <a:latin typeface="微软雅黑" panose="020B0503020204020204" charset="-122"/>
                <a:ea typeface="微软雅黑" panose="020B0503020204020204" charset="-122"/>
                <a:cs typeface="Segoe UI" panose="020B0502040204020203" pitchFamily="34" charset="0"/>
              </a:endParaRPr>
            </a:p>
          </p:txBody>
        </p:sp>
      </p:grpSp>
      <p:grpSp>
        <p:nvGrpSpPr>
          <p:cNvPr id="65" name="组合 64"/>
          <p:cNvGrpSpPr/>
          <p:nvPr/>
        </p:nvGrpSpPr>
        <p:grpSpPr>
          <a:xfrm>
            <a:off x="3865535" y="769621"/>
            <a:ext cx="7428865" cy="5356859"/>
            <a:chOff x="5759736" y="-2343333"/>
            <a:chExt cx="7428865" cy="5356859"/>
          </a:xfrm>
        </p:grpSpPr>
        <p:sp>
          <p:nvSpPr>
            <p:cNvPr id="66" name="矩形 65"/>
            <p:cNvSpPr/>
            <p:nvPr/>
          </p:nvSpPr>
          <p:spPr>
            <a:xfrm>
              <a:off x="6991981" y="-2343333"/>
              <a:ext cx="6196620" cy="5356859"/>
            </a:xfrm>
            <a:prstGeom prst="rect">
              <a:avLst/>
            </a:prstGeom>
          </p:spPr>
          <p:txBody>
            <a:bodyPr wrap="square">
              <a:noAutofit/>
            </a:bodyPr>
            <a:lstStyle/>
            <a:p>
              <a:pPr marL="0" marR="0" lvl="0" indent="0" algn="l" defTabSz="914400" rtl="0" eaLnBrk="1" fontAlgn="auto" latinLnBrk="0" hangingPunct="1">
                <a:lnSpc>
                  <a:spcPct val="130000"/>
                </a:lnSpc>
                <a:spcBef>
                  <a:spcPts val="0"/>
                </a:spcBef>
                <a:spcAft>
                  <a:spcPts val="0"/>
                </a:spcAft>
                <a:buClrTx/>
                <a:buSzTx/>
                <a:buFontTx/>
                <a:buNone/>
                <a:defRPr/>
              </a:pPr>
              <a:r>
                <a:rPr lang="en-US" sz="1400" dirty="0">
                  <a:solidFill>
                    <a:srgbClr val="E7E6E6">
                      <a:lumMod val="10000"/>
                    </a:srgbClr>
                  </a:solidFill>
                  <a:latin typeface="微软雅黑 Light" panose="020B0502040204020203" charset="-122"/>
                  <a:ea typeface="微软雅黑 Light" panose="020B0502040204020203" charset="-122"/>
                </a:rPr>
                <a:t> </a:t>
              </a:r>
              <a:r>
                <a:rPr lang="en-US" sz="1400" dirty="0" smtClean="0">
                  <a:solidFill>
                    <a:srgbClr val="E7E6E6">
                      <a:lumMod val="10000"/>
                    </a:srgbClr>
                  </a:solidFill>
                  <a:latin typeface="微软雅黑 Light" panose="020B0502040204020203" charset="-122"/>
                  <a:ea typeface="微软雅黑 Light" panose="020B0502040204020203" charset="-122"/>
                </a:rPr>
                <a:t>                                           </a:t>
              </a:r>
              <a:r>
                <a:rPr kumimoji="0" sz="1400" b="0" i="0" u="none" strike="noStrike" kern="1200" cap="none" spc="0" normalizeH="0" baseline="0" noProof="0" dirty="0" smtClean="0">
                  <a:ln>
                    <a:noFill/>
                  </a:ln>
                  <a:solidFill>
                    <a:srgbClr val="E7E6E6">
                      <a:lumMod val="10000"/>
                    </a:srgbClr>
                  </a:solidFill>
                  <a:effectLst/>
                  <a:uLnTx/>
                  <a:uFillTx/>
                  <a:latin typeface="微软雅黑 Light" panose="020B0502040204020203" charset="-122"/>
                  <a:ea typeface="微软雅黑 Light" panose="020B0502040204020203" charset="-122"/>
                  <a:cs typeface="+mn-cs"/>
                </a:rPr>
                <a:t> </a:t>
              </a:r>
              <a:r>
                <a:rPr kumimoji="0" sz="1400" b="0" i="0" u="none" strike="noStrike" kern="1200" cap="none" spc="0" normalizeH="0" baseline="0" noProof="0" dirty="0">
                  <a:ln>
                    <a:noFill/>
                  </a:ln>
                  <a:solidFill>
                    <a:srgbClr val="E7E6E6">
                      <a:lumMod val="10000"/>
                    </a:srgbClr>
                  </a:solidFill>
                  <a:effectLst/>
                  <a:uLnTx/>
                  <a:uFillTx/>
                  <a:latin typeface="微软雅黑 Light" panose="020B0502040204020203" charset="-122"/>
                  <a:ea typeface="微软雅黑 Light" panose="020B0502040204020203" charset="-122"/>
                  <a:cs typeface="+mn-cs"/>
                </a:rPr>
                <a:t>收费投诉和处理</a:t>
              </a:r>
              <a:endParaRPr kumimoji="0" sz="1400" b="0" i="0" u="none" strike="noStrike" kern="1200" cap="none" spc="0" normalizeH="0" baseline="0" noProof="0" dirty="0">
                <a:ln>
                  <a:noFill/>
                </a:ln>
                <a:solidFill>
                  <a:srgbClr val="E7E6E6">
                    <a:lumMod val="10000"/>
                  </a:srgbClr>
                </a:solidFill>
                <a:effectLst/>
                <a:uLnTx/>
                <a:uFillTx/>
                <a:latin typeface="微软雅黑 Light" panose="020B0502040204020203" charset="-122"/>
                <a:ea typeface="微软雅黑 Light" panose="020B0502040204020203"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en-US" sz="1400" b="0" i="0" u="none" strike="noStrike" kern="1200" cap="none" spc="0" normalizeH="0" baseline="0" noProof="0" dirty="0" smtClean="0">
                  <a:ln>
                    <a:noFill/>
                  </a:ln>
                  <a:solidFill>
                    <a:srgbClr val="E7E6E6">
                      <a:lumMod val="10000"/>
                    </a:srgbClr>
                  </a:solidFill>
                  <a:effectLst/>
                  <a:uLnTx/>
                  <a:uFillTx/>
                  <a:latin typeface="微软雅黑 Light" panose="020B0502040204020203" charset="-122"/>
                  <a:ea typeface="微软雅黑 Light" panose="020B0502040204020203" charset="-122"/>
                  <a:cs typeface="+mn-cs"/>
                </a:rPr>
                <a:t>1</a:t>
              </a:r>
              <a:r>
                <a:rPr kumimoji="0" lang="zh-CN" altLang="en-US" sz="1400" b="0" i="0" u="none" strike="noStrike" kern="1200" cap="none" spc="0" normalizeH="0" baseline="0" noProof="0" dirty="0" smtClean="0">
                  <a:ln>
                    <a:noFill/>
                  </a:ln>
                  <a:solidFill>
                    <a:srgbClr val="E7E6E6">
                      <a:lumMod val="10000"/>
                    </a:srgbClr>
                  </a:solidFill>
                  <a:effectLst/>
                  <a:uLnTx/>
                  <a:uFillTx/>
                  <a:latin typeface="微软雅黑 Light" panose="020B0502040204020203" charset="-122"/>
                  <a:ea typeface="微软雅黑 Light" panose="020B0502040204020203" charset="-122"/>
                  <a:cs typeface="+mn-cs"/>
                </a:rPr>
                <a:t>、</a:t>
              </a:r>
              <a:r>
                <a:rPr kumimoji="0" sz="1400" b="0" i="0" u="none" strike="noStrike" kern="1200" cap="none" spc="0" normalizeH="0" baseline="0" noProof="0" dirty="0" smtClean="0">
                  <a:ln>
                    <a:noFill/>
                  </a:ln>
                  <a:solidFill>
                    <a:srgbClr val="E7E6E6">
                      <a:lumMod val="10000"/>
                    </a:srgbClr>
                  </a:solidFill>
                  <a:effectLst/>
                  <a:uLnTx/>
                  <a:uFillTx/>
                  <a:latin typeface="微软雅黑 Light" panose="020B0502040204020203" charset="-122"/>
                  <a:ea typeface="微软雅黑 Light" panose="020B0502040204020203" charset="-122"/>
                  <a:cs typeface="+mn-cs"/>
                </a:rPr>
                <a:t>投诉处理工作实行首问负责制</a:t>
              </a:r>
              <a:r>
                <a:rPr kumimoji="0" sz="1400" b="0" i="0" u="none" strike="noStrike" kern="1200" cap="none" spc="0" normalizeH="0" baseline="0" noProof="0" dirty="0">
                  <a:ln>
                    <a:noFill/>
                  </a:ln>
                  <a:solidFill>
                    <a:srgbClr val="E7E6E6">
                      <a:lumMod val="10000"/>
                    </a:srgbClr>
                  </a:solidFill>
                  <a:effectLst/>
                  <a:uLnTx/>
                  <a:uFillTx/>
                  <a:latin typeface="微软雅黑 Light" panose="020B0502040204020203" charset="-122"/>
                  <a:ea typeface="微软雅黑 Light" panose="020B0502040204020203" charset="-122"/>
                  <a:cs typeface="+mn-cs"/>
                </a:rPr>
                <a:t>。遵循“谁承办、谁答复、谁负责”的原则，以法律法规和政策制度为准绳，坚持实事求是，有诉必受，有查必果，有错必纠，维护投诉人和被投诉人合理合法权益，及时、依法、妥善处理问题与疏导教育、监督检查与改进工作相结合的工作方法。</a:t>
              </a:r>
              <a:endParaRPr kumimoji="0" sz="1400" b="0" i="0" u="none" strike="noStrike" kern="1200" cap="none" spc="0" normalizeH="0" baseline="0" noProof="0" dirty="0">
                <a:ln>
                  <a:noFill/>
                </a:ln>
                <a:solidFill>
                  <a:srgbClr val="E7E6E6">
                    <a:lumMod val="10000"/>
                  </a:srgbClr>
                </a:solidFill>
                <a:effectLst/>
                <a:uLnTx/>
                <a:uFillTx/>
                <a:latin typeface="微软雅黑 Light" panose="020B0502040204020203" charset="-122"/>
                <a:ea typeface="微软雅黑 Light" panose="020B0502040204020203"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en-US" sz="1400" b="0" i="0" u="none" strike="noStrike" kern="1200" cap="none" spc="0" normalizeH="0" baseline="0" noProof="0" dirty="0" smtClean="0">
                  <a:ln>
                    <a:noFill/>
                  </a:ln>
                  <a:solidFill>
                    <a:srgbClr val="E7E6E6">
                      <a:lumMod val="10000"/>
                    </a:srgbClr>
                  </a:solidFill>
                  <a:effectLst/>
                  <a:uLnTx/>
                  <a:uFillTx/>
                  <a:latin typeface="微软雅黑 Light" panose="020B0502040204020203" charset="-122"/>
                  <a:ea typeface="微软雅黑 Light" panose="020B0502040204020203" charset="-122"/>
                  <a:cs typeface="+mn-cs"/>
                </a:rPr>
                <a:t>2</a:t>
              </a:r>
              <a:r>
                <a:rPr kumimoji="0" lang="zh-CN" altLang="en-US" sz="1400" b="0" i="0" u="none" strike="noStrike" kern="1200" cap="none" spc="0" normalizeH="0" baseline="0" noProof="0" dirty="0" smtClean="0">
                  <a:ln>
                    <a:noFill/>
                  </a:ln>
                  <a:solidFill>
                    <a:srgbClr val="E7E6E6">
                      <a:lumMod val="10000"/>
                    </a:srgbClr>
                  </a:solidFill>
                  <a:effectLst/>
                  <a:uLnTx/>
                  <a:uFillTx/>
                  <a:latin typeface="微软雅黑 Light" panose="020B0502040204020203" charset="-122"/>
                  <a:ea typeface="微软雅黑 Light" panose="020B0502040204020203" charset="-122"/>
                  <a:cs typeface="+mn-cs"/>
                </a:rPr>
                <a:t>、</a:t>
              </a:r>
              <a:r>
                <a:rPr kumimoji="0" sz="1400" b="0" i="0" u="none" strike="noStrike" kern="1200" cap="none" spc="0" normalizeH="0" baseline="0" noProof="0" dirty="0" smtClean="0">
                  <a:ln>
                    <a:noFill/>
                  </a:ln>
                  <a:solidFill>
                    <a:srgbClr val="E7E6E6">
                      <a:lumMod val="10000"/>
                    </a:srgbClr>
                  </a:solidFill>
                  <a:effectLst/>
                  <a:uLnTx/>
                  <a:uFillTx/>
                  <a:latin typeface="微软雅黑 Light" panose="020B0502040204020203" charset="-122"/>
                  <a:ea typeface="微软雅黑 Light" panose="020B0502040204020203" charset="-122"/>
                  <a:cs typeface="+mn-cs"/>
                </a:rPr>
                <a:t> 投诉是指公众对于收费服务态度</a:t>
              </a:r>
              <a:r>
                <a:rPr kumimoji="0" sz="1400" b="0" i="0" u="none" strike="noStrike" kern="1200" cap="none" spc="0" normalizeH="0" baseline="0" noProof="0" dirty="0">
                  <a:ln>
                    <a:noFill/>
                  </a:ln>
                  <a:solidFill>
                    <a:srgbClr val="E7E6E6">
                      <a:lumMod val="10000"/>
                    </a:srgbClr>
                  </a:solidFill>
                  <a:effectLst/>
                  <a:uLnTx/>
                  <a:uFillTx/>
                  <a:latin typeface="微软雅黑 Light" panose="020B0502040204020203" charset="-122"/>
                  <a:ea typeface="微软雅黑 Light" panose="020B0502040204020203" charset="-122"/>
                  <a:cs typeface="+mn-cs"/>
                </a:rPr>
                <a:t>、收费服务品质、收费争议、政策执行和其他方面的监督与投诉，主要包括营运子、分公司监控室对外服务热线、</a:t>
              </a:r>
              <a:r>
                <a:rPr kumimoji="0" sz="1400" b="0" i="0" u="none" strike="noStrike" kern="1200" cap="none" spc="0" normalizeH="0" baseline="0" noProof="0" dirty="0" smtClean="0">
                  <a:ln>
                    <a:noFill/>
                  </a:ln>
                  <a:solidFill>
                    <a:srgbClr val="E7E6E6">
                      <a:lumMod val="10000"/>
                    </a:srgbClr>
                  </a:solidFill>
                  <a:effectLst/>
                  <a:uLnTx/>
                  <a:uFillTx/>
                  <a:latin typeface="微软雅黑 Light" panose="020B0502040204020203" charset="-122"/>
                  <a:ea typeface="微软雅黑 Light" panose="020B0502040204020203" charset="-122"/>
                  <a:cs typeface="+mn-cs"/>
                </a:rPr>
                <a:t>12122、12328、12345</a:t>
              </a:r>
              <a:r>
                <a:rPr kumimoji="0" sz="1400" b="0" i="0" u="none" strike="noStrike" kern="1200" cap="none" spc="0" normalizeH="0" baseline="0" noProof="0" dirty="0">
                  <a:ln>
                    <a:noFill/>
                  </a:ln>
                  <a:solidFill>
                    <a:srgbClr val="E7E6E6">
                      <a:lumMod val="10000"/>
                    </a:srgbClr>
                  </a:solidFill>
                  <a:effectLst/>
                  <a:uLnTx/>
                  <a:uFillTx/>
                  <a:latin typeface="微软雅黑 Light" panose="020B0502040204020203" charset="-122"/>
                  <a:ea typeface="微软雅黑 Light" panose="020B0502040204020203" charset="-122"/>
                  <a:cs typeface="+mn-cs"/>
                </a:rPr>
                <a:t>、省长信箱等收到的收费投诉。其中，12345、</a:t>
              </a:r>
              <a:r>
                <a:rPr kumimoji="0" sz="1400" b="0" i="0" u="none" strike="noStrike" kern="1200" cap="none" spc="0" normalizeH="0" baseline="0" noProof="0" dirty="0" smtClean="0">
                  <a:ln>
                    <a:noFill/>
                  </a:ln>
                  <a:solidFill>
                    <a:srgbClr val="E7E6E6">
                      <a:lumMod val="10000"/>
                    </a:srgbClr>
                  </a:solidFill>
                  <a:effectLst/>
                  <a:uLnTx/>
                  <a:uFillTx/>
                  <a:latin typeface="微软雅黑 Light" panose="020B0502040204020203" charset="-122"/>
                  <a:ea typeface="微软雅黑 Light" panose="020B0502040204020203" charset="-122"/>
                  <a:cs typeface="+mn-cs"/>
                </a:rPr>
                <a:t>省长信箱投诉参照四川省人民政府办公厅《</a:t>
              </a:r>
              <a:r>
                <a:rPr kumimoji="0" sz="1400" b="0" i="0" u="none" strike="noStrike" kern="1200" cap="none" spc="0" normalizeH="0" baseline="0" noProof="0" dirty="0">
                  <a:ln>
                    <a:noFill/>
                  </a:ln>
                  <a:solidFill>
                    <a:srgbClr val="E7E6E6">
                      <a:lumMod val="10000"/>
                    </a:srgbClr>
                  </a:solidFill>
                  <a:effectLst/>
                  <a:uLnTx/>
                  <a:uFillTx/>
                  <a:latin typeface="微软雅黑 Light" panose="020B0502040204020203" charset="-122"/>
                  <a:ea typeface="微软雅黑 Light" panose="020B0502040204020203" charset="-122"/>
                  <a:cs typeface="+mn-cs"/>
                </a:rPr>
                <a:t>关于印发四川省 12345 政务服务便民热线运行管理暂行办法的通知》（川办函〔2022〕16 号）文件实施。</a:t>
              </a:r>
              <a:endParaRPr kumimoji="0" sz="1400" b="0" i="0" u="none" strike="noStrike" kern="1200" cap="none" spc="0" normalizeH="0" baseline="0" noProof="0" dirty="0">
                <a:ln>
                  <a:noFill/>
                </a:ln>
                <a:solidFill>
                  <a:srgbClr val="E7E6E6">
                    <a:lumMod val="10000"/>
                  </a:srgbClr>
                </a:solidFill>
                <a:effectLst/>
                <a:uLnTx/>
                <a:uFillTx/>
                <a:latin typeface="微软雅黑 Light" panose="020B0502040204020203" charset="-122"/>
                <a:ea typeface="微软雅黑 Light" panose="020B0502040204020203"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en-US" sz="1400" b="0" i="0" u="none" strike="noStrike" kern="1200" cap="none" spc="0" normalizeH="0" baseline="0" noProof="0" dirty="0" smtClean="0">
                  <a:ln>
                    <a:noFill/>
                  </a:ln>
                  <a:solidFill>
                    <a:srgbClr val="E7E6E6">
                      <a:lumMod val="10000"/>
                    </a:srgbClr>
                  </a:solidFill>
                  <a:effectLst/>
                  <a:uLnTx/>
                  <a:uFillTx/>
                  <a:latin typeface="微软雅黑 Light" panose="020B0502040204020203" charset="-122"/>
                  <a:ea typeface="微软雅黑 Light" panose="020B0502040204020203" charset="-122"/>
                  <a:cs typeface="+mn-cs"/>
                </a:rPr>
                <a:t>3</a:t>
              </a:r>
              <a:r>
                <a:rPr kumimoji="0" lang="zh-CN" altLang="en-US" sz="1400" b="0" i="0" u="none" strike="noStrike" kern="1200" cap="none" spc="0" normalizeH="0" baseline="0" noProof="0" dirty="0" smtClean="0">
                  <a:ln>
                    <a:noFill/>
                  </a:ln>
                  <a:solidFill>
                    <a:srgbClr val="E7E6E6">
                      <a:lumMod val="10000"/>
                    </a:srgbClr>
                  </a:solidFill>
                  <a:effectLst/>
                  <a:uLnTx/>
                  <a:uFillTx/>
                  <a:latin typeface="微软雅黑 Light" panose="020B0502040204020203" charset="-122"/>
                  <a:ea typeface="微软雅黑 Light" panose="020B0502040204020203" charset="-122"/>
                  <a:cs typeface="+mn-cs"/>
                </a:rPr>
                <a:t>、</a:t>
              </a:r>
              <a:r>
                <a:rPr kumimoji="0" sz="1400" b="0" i="0" u="none" strike="noStrike" kern="1200" cap="none" spc="0" normalizeH="0" baseline="0" noProof="0" dirty="0" err="1" smtClean="0">
                  <a:ln>
                    <a:noFill/>
                  </a:ln>
                  <a:solidFill>
                    <a:srgbClr val="E7E6E6">
                      <a:lumMod val="10000"/>
                    </a:srgbClr>
                  </a:solidFill>
                  <a:effectLst/>
                  <a:uLnTx/>
                  <a:uFillTx/>
                  <a:latin typeface="微软雅黑 Light" panose="020B0502040204020203" charset="-122"/>
                  <a:ea typeface="微软雅黑 Light" panose="020B0502040204020203" charset="-122"/>
                  <a:cs typeface="+mn-cs"/>
                </a:rPr>
                <a:t>投诉事件处理流程图</a:t>
              </a:r>
              <a:endParaRPr kumimoji="0" sz="1400" b="0" i="0" u="none" strike="noStrike" kern="1200" cap="none" spc="0" normalizeH="0" baseline="0" noProof="0" dirty="0">
                <a:ln>
                  <a:noFill/>
                </a:ln>
                <a:solidFill>
                  <a:srgbClr val="E7E6E6">
                    <a:lumMod val="10000"/>
                  </a:srgbClr>
                </a:solidFill>
                <a:effectLst/>
                <a:uLnTx/>
                <a:uFillTx/>
                <a:latin typeface="微软雅黑 Light" panose="020B0502040204020203" charset="-122"/>
                <a:ea typeface="微软雅黑 Light" panose="020B0502040204020203"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sz="1400" b="0" i="0" u="none" strike="noStrike" kern="1200" cap="none" spc="0" normalizeH="0" baseline="0" noProof="0" dirty="0">
                  <a:ln>
                    <a:noFill/>
                  </a:ln>
                  <a:solidFill>
                    <a:srgbClr val="E7E6E6">
                      <a:lumMod val="10000"/>
                    </a:srgbClr>
                  </a:solidFill>
                  <a:effectLst/>
                  <a:uLnTx/>
                  <a:uFillTx/>
                  <a:latin typeface="微软雅黑 Light" panose="020B0502040204020203" charset="-122"/>
                  <a:ea typeface="微软雅黑 Light" panose="020B0502040204020203" charset="-122"/>
                  <a:cs typeface="+mn-cs"/>
                </a:rPr>
                <a:t>（1）12122、12328 等行业内投诉处理流程图</a:t>
              </a:r>
              <a:endParaRPr kumimoji="0" sz="1400" b="0" i="0" u="none" strike="noStrike" kern="1200" cap="none" spc="0" normalizeH="0" baseline="0" noProof="0" dirty="0">
                <a:ln>
                  <a:noFill/>
                </a:ln>
                <a:solidFill>
                  <a:srgbClr val="E7E6E6">
                    <a:lumMod val="10000"/>
                  </a:srgbClr>
                </a:solidFill>
                <a:effectLst/>
                <a:uLnTx/>
                <a:uFillTx/>
                <a:latin typeface="微软雅黑 Light" panose="020B0502040204020203" charset="-122"/>
                <a:ea typeface="微软雅黑 Light" panose="020B0502040204020203" charset="-122"/>
                <a:cs typeface="+mn-cs"/>
              </a:endParaRPr>
            </a:p>
          </p:txBody>
        </p:sp>
        <p:sp>
          <p:nvSpPr>
            <p:cNvPr id="67" name="矩形 66"/>
            <p:cNvSpPr/>
            <p:nvPr/>
          </p:nvSpPr>
          <p:spPr>
            <a:xfrm>
              <a:off x="5759736" y="-1467395"/>
              <a:ext cx="2344057" cy="368300"/>
            </a:xfrm>
            <a:prstGeom prst="rect">
              <a:avLst/>
            </a:prstGeom>
          </p:spPr>
          <p:txBody>
            <a:bodyPr wrap="square">
              <a:spAutoFit/>
            </a:bodyPr>
            <a:lstStyle/>
            <a:p>
              <a:pPr marL="0" marR="0" lvl="0" indent="0" algn="r" defTabSz="914400" rtl="0" eaLnBrk="1" fontAlgn="auto" latinLnBrk="0" hangingPunct="1">
                <a:lnSpc>
                  <a:spcPct val="100000"/>
                </a:lnSpc>
                <a:spcBef>
                  <a:spcPts val="600"/>
                </a:spcBef>
                <a:spcAft>
                  <a:spcPts val="0"/>
                </a:spcAft>
                <a:buClrTx/>
                <a:buSzTx/>
                <a:buFontTx/>
                <a:buNone/>
                <a:defRPr/>
              </a:pPr>
              <a:endParaRPr kumimoji="0" lang="en-US" altLang="zh-CN" sz="1800" b="0" i="0" u="none" strike="noStrike" kern="1200" cap="none" spc="0" normalizeH="0" baseline="0" noProof="0" dirty="0">
                <a:ln>
                  <a:noFill/>
                </a:ln>
                <a:solidFill>
                  <a:srgbClr val="E7E6E6">
                    <a:lumMod val="10000"/>
                  </a:srgbClr>
                </a:solidFill>
                <a:effectLst/>
                <a:uLnTx/>
                <a:uFillTx/>
                <a:latin typeface="微软雅黑" panose="020B0503020204020204" charset="-122"/>
                <a:ea typeface="微软雅黑" panose="020B0503020204020204" charset="-122"/>
                <a:cs typeface="Segoe UI" panose="020B0502040204020203" pitchFamily="34" charset="0"/>
              </a:endParaRPr>
            </a:p>
          </p:txBody>
        </p:sp>
      </p:grpSp>
      <p:sp>
        <p:nvSpPr>
          <p:cNvPr id="76" name="矩形 75"/>
          <p:cNvSpPr/>
          <p:nvPr/>
        </p:nvSpPr>
        <p:spPr>
          <a:xfrm>
            <a:off x="0" y="481330"/>
            <a:ext cx="12192000" cy="117475"/>
          </a:xfrm>
          <a:prstGeom prst="rect">
            <a:avLst/>
          </a:prstGeom>
          <a:solidFill>
            <a:srgbClr val="AF1F24">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182090"/>
              </a:solidFill>
              <a:effectLst/>
              <a:uLnTx/>
              <a:uFillTx/>
              <a:latin typeface="微软雅黑 Light" panose="020B0502040204020203" charset="-122"/>
              <a:ea typeface="微软雅黑 Light" panose="020B0502040204020203" charset="-122"/>
              <a:cs typeface="+mn-cs"/>
            </a:endParaRPr>
          </a:p>
        </p:txBody>
      </p:sp>
      <p:pic>
        <p:nvPicPr>
          <p:cNvPr id="2" name="图片 1"/>
          <p:cNvPicPr>
            <a:picLocks noChangeAspect="1"/>
          </p:cNvPicPr>
          <p:nvPr/>
        </p:nvPicPr>
        <p:blipFill>
          <a:blip r:embed="rId1"/>
          <a:stretch>
            <a:fillRect/>
          </a:stretch>
        </p:blipFill>
        <p:spPr>
          <a:xfrm>
            <a:off x="135255" y="769621"/>
            <a:ext cx="4505643" cy="5744210"/>
          </a:xfrm>
          <a:prstGeom prst="rect">
            <a:avLst/>
          </a:prstGeom>
        </p:spPr>
      </p:pic>
      <p:pic>
        <p:nvPicPr>
          <p:cNvPr id="1073742850" name="图片 1073742849" descr="WechatIMG2394"/>
          <p:cNvPicPr>
            <a:picLocks noChangeAspect="1"/>
          </p:cNvPicPr>
          <p:nvPr/>
        </p:nvPicPr>
        <p:blipFill>
          <a:blip r:embed="rId2"/>
          <a:stretch>
            <a:fillRect/>
          </a:stretch>
        </p:blipFill>
        <p:spPr>
          <a:xfrm>
            <a:off x="-317" y="23495"/>
            <a:ext cx="4641215" cy="57531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par>
                                <p:cTn id="10" presetID="53" presetClass="entr" presetSubtype="16" fill="hold" nodeType="withEffect">
                                  <p:stCondLst>
                                    <p:cond delay="100"/>
                                  </p:stCondLst>
                                  <p:childTnLst>
                                    <p:set>
                                      <p:cBhvr>
                                        <p:cTn id="11" dur="1" fill="hold">
                                          <p:stCondLst>
                                            <p:cond delay="0"/>
                                          </p:stCondLst>
                                        </p:cTn>
                                        <p:tgtEl>
                                          <p:spTgt spid="65"/>
                                        </p:tgtEl>
                                        <p:attrNameLst>
                                          <p:attrName>style.visibility</p:attrName>
                                        </p:attrNameLst>
                                      </p:cBhvr>
                                      <p:to>
                                        <p:strVal val="visible"/>
                                      </p:to>
                                    </p:set>
                                    <p:anim calcmode="lin" valueType="num">
                                      <p:cBhvr>
                                        <p:cTn id="12" dur="500" fill="hold"/>
                                        <p:tgtEl>
                                          <p:spTgt spid="65"/>
                                        </p:tgtEl>
                                        <p:attrNameLst>
                                          <p:attrName>ppt_w</p:attrName>
                                        </p:attrNameLst>
                                      </p:cBhvr>
                                      <p:tavLst>
                                        <p:tav tm="0">
                                          <p:val>
                                            <p:fltVal val="0"/>
                                          </p:val>
                                        </p:tav>
                                        <p:tav tm="100000">
                                          <p:val>
                                            <p:strVal val="#ppt_w"/>
                                          </p:val>
                                        </p:tav>
                                      </p:tavLst>
                                    </p:anim>
                                    <p:anim calcmode="lin" valueType="num">
                                      <p:cBhvr>
                                        <p:cTn id="13" dur="500" fill="hold"/>
                                        <p:tgtEl>
                                          <p:spTgt spid="65"/>
                                        </p:tgtEl>
                                        <p:attrNameLst>
                                          <p:attrName>ppt_h</p:attrName>
                                        </p:attrNameLst>
                                      </p:cBhvr>
                                      <p:tavLst>
                                        <p:tav tm="0">
                                          <p:val>
                                            <p:fltVal val="0"/>
                                          </p:val>
                                        </p:tav>
                                        <p:tav tm="100000">
                                          <p:val>
                                            <p:strVal val="#ppt_h"/>
                                          </p:val>
                                        </p:tav>
                                      </p:tavLst>
                                    </p:anim>
                                    <p:animEffect transition="in" filter="fade">
                                      <p:cBhvr>
                                        <p:cTn id="14"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形状 13"/>
          <p:cNvSpPr/>
          <p:nvPr/>
        </p:nvSpPr>
        <p:spPr>
          <a:xfrm>
            <a:off x="8616542" y="-1101859"/>
            <a:ext cx="14114375" cy="7091218"/>
          </a:xfrm>
          <a:custGeom>
            <a:avLst/>
            <a:gdLst>
              <a:gd name="connsiteX0" fmla="*/ 8613845 w 14114375"/>
              <a:gd name="connsiteY0" fmla="*/ 0 h 7091218"/>
              <a:gd name="connsiteX1" fmla="*/ 14114375 w 14114375"/>
              <a:gd name="connsiteY1" fmla="*/ 0 h 7091218"/>
              <a:gd name="connsiteX2" fmla="*/ 5500530 w 14114375"/>
              <a:gd name="connsiteY2" fmla="*/ 7091218 h 7091218"/>
              <a:gd name="connsiteX3" fmla="*/ 0 w 14114375"/>
              <a:gd name="connsiteY3" fmla="*/ 7091218 h 7091218"/>
            </a:gdLst>
            <a:ahLst/>
            <a:cxnLst>
              <a:cxn ang="0">
                <a:pos x="connsiteX0" y="connsiteY0"/>
              </a:cxn>
              <a:cxn ang="0">
                <a:pos x="connsiteX1" y="connsiteY1"/>
              </a:cxn>
              <a:cxn ang="0">
                <a:pos x="connsiteX2" y="connsiteY2"/>
              </a:cxn>
              <a:cxn ang="0">
                <a:pos x="connsiteX3" y="connsiteY3"/>
              </a:cxn>
            </a:cxnLst>
            <a:rect l="l" t="t" r="r" b="b"/>
            <a:pathLst>
              <a:path w="14114375" h="7091218">
                <a:moveTo>
                  <a:pt x="8613845" y="0"/>
                </a:moveTo>
                <a:lnTo>
                  <a:pt x="14114375" y="0"/>
                </a:lnTo>
                <a:lnTo>
                  <a:pt x="5500530" y="7091218"/>
                </a:lnTo>
                <a:lnTo>
                  <a:pt x="0" y="7091218"/>
                </a:lnTo>
                <a:close/>
              </a:path>
            </a:pathLst>
          </a:custGeom>
          <a:noFill/>
          <a:ln>
            <a:gradFill>
              <a:gsLst>
                <a:gs pos="48000">
                  <a:schemeClr val="accent1">
                    <a:lumMod val="5000"/>
                    <a:lumOff val="95000"/>
                  </a:schemeClr>
                </a:gs>
                <a:gs pos="100000">
                  <a:srgbClr val="990000"/>
                </a:gs>
              </a:gsLst>
              <a:lin ang="810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9" name="任意多边形: 形状 8"/>
          <p:cNvSpPr/>
          <p:nvPr/>
        </p:nvSpPr>
        <p:spPr>
          <a:xfrm>
            <a:off x="11106" y="-1399245"/>
            <a:ext cx="9927095" cy="7435987"/>
          </a:xfrm>
          <a:custGeom>
            <a:avLst/>
            <a:gdLst>
              <a:gd name="connsiteX0" fmla="*/ 3316636 w 10423395"/>
              <a:gd name="connsiteY0" fmla="*/ 0 h 7807745"/>
              <a:gd name="connsiteX1" fmla="*/ 10423395 w 10423395"/>
              <a:gd name="connsiteY1" fmla="*/ 0 h 7807745"/>
              <a:gd name="connsiteX2" fmla="*/ 939170 w 10423395"/>
              <a:gd name="connsiteY2" fmla="*/ 7807745 h 7807745"/>
              <a:gd name="connsiteX3" fmla="*/ 0 w 10423395"/>
              <a:gd name="connsiteY3" fmla="*/ 7807745 h 7807745"/>
              <a:gd name="connsiteX4" fmla="*/ 0 w 10423395"/>
              <a:gd name="connsiteY4" fmla="*/ 2730371 h 780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3395" h="7807745">
                <a:moveTo>
                  <a:pt x="3316636" y="0"/>
                </a:moveTo>
                <a:lnTo>
                  <a:pt x="10423395" y="0"/>
                </a:lnTo>
                <a:lnTo>
                  <a:pt x="939170" y="7807745"/>
                </a:lnTo>
                <a:lnTo>
                  <a:pt x="0" y="7807745"/>
                </a:lnTo>
                <a:lnTo>
                  <a:pt x="0" y="2730371"/>
                </a:lnTo>
                <a:close/>
              </a:path>
            </a:pathLst>
          </a:custGeom>
          <a:noFill/>
          <a:ln>
            <a:gradFill>
              <a:gsLst>
                <a:gs pos="0">
                  <a:schemeClr val="accent1">
                    <a:lumMod val="5000"/>
                    <a:lumOff val="95000"/>
                  </a:schemeClr>
                </a:gs>
                <a:gs pos="100000">
                  <a:srgbClr val="9900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pic>
        <p:nvPicPr>
          <p:cNvPr id="30" name="图形 29"/>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rot="2745309">
            <a:off x="3522787" y="326792"/>
            <a:ext cx="802985" cy="788115"/>
          </a:xfrm>
          <a:prstGeom prst="rect">
            <a:avLst/>
          </a:prstGeom>
        </p:spPr>
      </p:pic>
      <p:pic>
        <p:nvPicPr>
          <p:cNvPr id="31" name="图形 30"/>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745309">
            <a:off x="1970593" y="2079207"/>
            <a:ext cx="646300" cy="634332"/>
          </a:xfrm>
          <a:prstGeom prst="rect">
            <a:avLst/>
          </a:prstGeom>
        </p:spPr>
      </p:pic>
      <p:pic>
        <p:nvPicPr>
          <p:cNvPr id="33" name="图形 32"/>
          <p:cNvPicPr>
            <a:picLocks noChangeAspect="1"/>
          </p:cNvPicPr>
          <p:nvPr/>
        </p:nvPicPr>
        <p:blipFill>
          <a:blip r:embed="rId5"/>
          <a:stretch>
            <a:fillRect/>
          </a:stretch>
        </p:blipFill>
        <p:spPr>
          <a:xfrm rot="2745309">
            <a:off x="1878574" y="513454"/>
            <a:ext cx="646300" cy="634332"/>
          </a:xfrm>
          <a:prstGeom prst="rect">
            <a:avLst/>
          </a:prstGeom>
        </p:spPr>
      </p:pic>
      <p:pic>
        <p:nvPicPr>
          <p:cNvPr id="34" name="图形 3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884318">
            <a:off x="413899" y="3669306"/>
            <a:ext cx="646300" cy="634332"/>
          </a:xfrm>
          <a:prstGeom prst="rect">
            <a:avLst/>
          </a:prstGeom>
        </p:spPr>
      </p:pic>
      <p:pic>
        <p:nvPicPr>
          <p:cNvPr id="40" name="图形 39"/>
          <p:cNvPicPr>
            <a:picLocks noChangeAspect="1"/>
          </p:cNvPicPr>
          <p:nvPr/>
        </p:nvPicPr>
        <p:blipFill>
          <a:blip r:embed="rId6"/>
          <a:stretch>
            <a:fillRect/>
          </a:stretch>
        </p:blipFill>
        <p:spPr>
          <a:xfrm rot="2745309">
            <a:off x="10298106" y="4842617"/>
            <a:ext cx="802985" cy="788115"/>
          </a:xfrm>
          <a:prstGeom prst="rect">
            <a:avLst/>
          </a:prstGeom>
        </p:spPr>
      </p:pic>
      <p:pic>
        <p:nvPicPr>
          <p:cNvPr id="41" name="图形 40"/>
          <p:cNvPicPr>
            <a:picLocks noChangeAspect="1"/>
          </p:cNvPicPr>
          <p:nvPr/>
        </p:nvPicPr>
        <p:blipFill>
          <a:blip r:embed="rId7"/>
          <a:stretch>
            <a:fillRect/>
          </a:stretch>
        </p:blipFill>
        <p:spPr>
          <a:xfrm rot="2884318">
            <a:off x="8254586" y="7987232"/>
            <a:ext cx="802985" cy="788115"/>
          </a:xfrm>
          <a:prstGeom prst="rect">
            <a:avLst/>
          </a:prstGeom>
        </p:spPr>
      </p:pic>
      <p:pic>
        <p:nvPicPr>
          <p:cNvPr id="44" name="图形 43"/>
          <p:cNvPicPr>
            <a:picLocks noChangeAspect="1"/>
          </p:cNvPicPr>
          <p:nvPr/>
        </p:nvPicPr>
        <p:blipFill>
          <a:blip r:embed="rId5">
            <a:extLst>
              <a:ext uri="{96DAC541-7B7A-43D3-8B79-37D633B846F1}">
                <asvg:svgBlip xmlns:asvg="http://schemas.microsoft.com/office/drawing/2016/SVG/main" r:embed="rId8"/>
              </a:ext>
            </a:extLst>
          </a:blip>
          <a:stretch>
            <a:fillRect/>
          </a:stretch>
        </p:blipFill>
        <p:spPr>
          <a:xfrm rot="2745309">
            <a:off x="333024" y="1924691"/>
            <a:ext cx="802985" cy="788115"/>
          </a:xfrm>
          <a:prstGeom prst="rect">
            <a:avLst/>
          </a:prstGeom>
        </p:spPr>
      </p:pic>
      <p:pic>
        <p:nvPicPr>
          <p:cNvPr id="43" name="图形 42"/>
          <p:cNvPicPr>
            <a:picLocks noChangeAspect="1"/>
          </p:cNvPicPr>
          <p:nvPr/>
        </p:nvPicPr>
        <p:blipFill>
          <a:blip r:embed="rId5"/>
          <a:stretch>
            <a:fillRect/>
          </a:stretch>
        </p:blipFill>
        <p:spPr>
          <a:xfrm rot="2745309">
            <a:off x="5085983" y="513454"/>
            <a:ext cx="646300" cy="634332"/>
          </a:xfrm>
          <a:prstGeom prst="rect">
            <a:avLst/>
          </a:prstGeom>
        </p:spPr>
      </p:pic>
      <p:pic>
        <p:nvPicPr>
          <p:cNvPr id="45" name="图形 44"/>
          <p:cNvPicPr>
            <a:picLocks noChangeAspect="1"/>
          </p:cNvPicPr>
          <p:nvPr/>
        </p:nvPicPr>
        <p:blipFill>
          <a:blip r:embed="rId5"/>
          <a:stretch>
            <a:fillRect/>
          </a:stretch>
        </p:blipFill>
        <p:spPr>
          <a:xfrm rot="2745309">
            <a:off x="1921607" y="3482204"/>
            <a:ext cx="802985" cy="788115"/>
          </a:xfrm>
          <a:prstGeom prst="rect">
            <a:avLst/>
          </a:prstGeom>
        </p:spPr>
      </p:pic>
      <p:pic>
        <p:nvPicPr>
          <p:cNvPr id="48" name="图形 47"/>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884318">
            <a:off x="11489228" y="3775226"/>
            <a:ext cx="646300" cy="634332"/>
          </a:xfrm>
          <a:prstGeom prst="rect">
            <a:avLst/>
          </a:prstGeom>
        </p:spPr>
      </p:pic>
      <p:sp>
        <p:nvSpPr>
          <p:cNvPr id="26" name="矩形 25"/>
          <p:cNvSpPr/>
          <p:nvPr/>
        </p:nvSpPr>
        <p:spPr>
          <a:xfrm>
            <a:off x="0" y="5989359"/>
            <a:ext cx="12192000" cy="432085"/>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pic>
        <p:nvPicPr>
          <p:cNvPr id="27" name="图形 26"/>
          <p:cNvPicPr>
            <a:picLocks noChangeAspect="1"/>
          </p:cNvPicPr>
          <p:nvPr/>
        </p:nvPicPr>
        <p:blipFill>
          <a:blip r:embed="rId5"/>
          <a:stretch>
            <a:fillRect/>
          </a:stretch>
        </p:blipFill>
        <p:spPr>
          <a:xfrm rot="2745309">
            <a:off x="371011" y="4915267"/>
            <a:ext cx="802985" cy="788115"/>
          </a:xfrm>
          <a:prstGeom prst="rect">
            <a:avLst/>
          </a:prstGeom>
        </p:spPr>
      </p:pic>
      <p:sp>
        <p:nvSpPr>
          <p:cNvPr id="28" name="文本框 27"/>
          <p:cNvSpPr txBox="1"/>
          <p:nvPr/>
        </p:nvSpPr>
        <p:spPr>
          <a:xfrm>
            <a:off x="4964158" y="2971700"/>
            <a:ext cx="6521116" cy="903605"/>
          </a:xfrm>
          <a:prstGeom prst="rect">
            <a:avLst/>
          </a:prstGeom>
          <a:noFill/>
        </p:spPr>
        <p:txBody>
          <a:bodyPr wrap="square" rtlCol="0">
            <a:spAutoFit/>
          </a:bodyPr>
          <a:lstStyle/>
          <a:p>
            <a:pPr marR="0" indent="0" defTabSz="914400" fontAlgn="auto">
              <a:lnSpc>
                <a:spcPct val="110000"/>
              </a:lnSpc>
              <a:spcBef>
                <a:spcPts val="0"/>
              </a:spcBef>
              <a:spcAft>
                <a:spcPts val="0"/>
              </a:spcAft>
              <a:buClrTx/>
              <a:buSzTx/>
              <a:buFontTx/>
              <a:buNone/>
              <a:defRPr/>
            </a:pPr>
            <a:r>
              <a:rPr lang="zh-CN" altLang="en-US" sz="4800" dirty="0">
                <a:solidFill>
                  <a:srgbClr val="B01F24"/>
                </a:solidFill>
                <a:latin typeface="微软雅黑" panose="020B0503020204020204" charset="-122"/>
                <a:ea typeface="微软雅黑" panose="020B0503020204020204" charset="-122"/>
              </a:rPr>
              <a:t>感谢聆听！</a:t>
            </a:r>
            <a:endParaRPr kumimoji="0" lang="zh-CN" altLang="en-US" sz="4800" b="0" i="0" kern="1200" cap="none" spc="0" normalizeH="0" baseline="0" noProof="0" dirty="0">
              <a:solidFill>
                <a:srgbClr val="B01F24"/>
              </a:solidFill>
              <a:latin typeface="微软雅黑" panose="020B0503020204020204" charset="-122"/>
              <a:ea typeface="微软雅黑" panose="020B0503020204020204" charset="-122"/>
            </a:endParaRPr>
          </a:p>
        </p:txBody>
      </p:sp>
      <p:pic>
        <p:nvPicPr>
          <p:cNvPr id="29" name="图形 28"/>
          <p:cNvPicPr>
            <a:picLocks noChangeAspect="1"/>
          </p:cNvPicPr>
          <p:nvPr/>
        </p:nvPicPr>
        <p:blipFill>
          <a:blip r:embed="rId5">
            <a:extLst>
              <a:ext uri="{96DAC541-7B7A-43D3-8B79-37D633B846F1}">
                <asvg:svgBlip xmlns:asvg="http://schemas.microsoft.com/office/drawing/2016/SVG/main" r:embed="rId8"/>
              </a:ext>
            </a:extLst>
          </a:blip>
          <a:stretch>
            <a:fillRect/>
          </a:stretch>
        </p:blipFill>
        <p:spPr>
          <a:xfrm rot="2745309">
            <a:off x="3522788" y="1924690"/>
            <a:ext cx="802985" cy="788115"/>
          </a:xfrm>
          <a:prstGeom prst="rect">
            <a:avLst/>
          </a:prstGeom>
        </p:spPr>
      </p:pic>
      <p:pic>
        <p:nvPicPr>
          <p:cNvPr id="2" name="图片 1" descr="WechatIMG2394"/>
          <p:cNvPicPr>
            <a:picLocks noChangeAspect="1"/>
          </p:cNvPicPr>
          <p:nvPr/>
        </p:nvPicPr>
        <p:blipFill>
          <a:blip r:embed="rId11"/>
          <a:stretch>
            <a:fillRect/>
          </a:stretch>
        </p:blipFill>
        <p:spPr>
          <a:xfrm>
            <a:off x="10478" y="88265"/>
            <a:ext cx="4641215" cy="57531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par>
                                <p:cTn id="22" presetID="10" presetClass="entr" presetSubtype="0"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par>
                                <p:cTn id="25" presetID="10"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10" presetClass="entr" presetSubtype="0" fill="hold"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par>
                                <p:cTn id="31" presetID="10" presetClass="entr" presetSubtype="0"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0" presetClass="entr" presetSubtype="0"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par>
                                <p:cTn id="37" presetID="10"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cTn>
                              </p:par>
                              <p:par>
                                <p:cTn id="43" presetID="10"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par>
                          <p:cTn id="46" fill="hold">
                            <p:stCondLst>
                              <p:cond delay="500"/>
                            </p:stCondLst>
                            <p:childTnLst>
                              <p:par>
                                <p:cTn id="47" presetID="42" presetClass="entr" presetSubtype="0"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anim calcmode="lin" valueType="num">
                                      <p:cBhvr>
                                        <p:cTn id="50" dur="1000" fill="hold"/>
                                        <p:tgtEl>
                                          <p:spTgt spid="28"/>
                                        </p:tgtEl>
                                        <p:attrNameLst>
                                          <p:attrName>ppt_x</p:attrName>
                                        </p:attrNameLst>
                                      </p:cBhvr>
                                      <p:tavLst>
                                        <p:tav tm="0">
                                          <p:val>
                                            <p:strVal val="#ppt_x"/>
                                          </p:val>
                                        </p:tav>
                                        <p:tav tm="100000">
                                          <p:val>
                                            <p:strVal val="#ppt_x"/>
                                          </p:val>
                                        </p:tav>
                                      </p:tavLst>
                                    </p:anim>
                                    <p:anim calcmode="lin" valueType="num">
                                      <p:cBhvr>
                                        <p:cTn id="51" dur="1000" fill="hold"/>
                                        <p:tgtEl>
                                          <p:spTgt spid="28"/>
                                        </p:tgtEl>
                                        <p:attrNameLst>
                                          <p:attrName>ppt_y</p:attrName>
                                        </p:attrNameLst>
                                      </p:cBhvr>
                                      <p:tavLst>
                                        <p:tav tm="0">
                                          <p:val>
                                            <p:strVal val="#ppt_y+.1"/>
                                          </p:val>
                                        </p:tav>
                                        <p:tav tm="100000">
                                          <p:val>
                                            <p:strVal val="#ppt_y"/>
                                          </p:val>
                                        </p:tav>
                                      </p:tavLst>
                                    </p:anim>
                                  </p:childTnLst>
                                </p:cTn>
                              </p:par>
                              <p:par>
                                <p:cTn id="52" presetID="10"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P spid="26"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椭圆 36"/>
          <p:cNvSpPr/>
          <p:nvPr>
            <p:custDataLst>
              <p:tags r:id="rId1"/>
            </p:custDataLst>
          </p:nvPr>
        </p:nvSpPr>
        <p:spPr>
          <a:xfrm>
            <a:off x="178611" y="2239318"/>
            <a:ext cx="1913392" cy="1913392"/>
          </a:xfrm>
          <a:prstGeom prst="ellipse">
            <a:avLst/>
          </a:prstGeom>
          <a:gradFill flip="none" rotWithShape="1">
            <a:gsLst>
              <a:gs pos="0">
                <a:srgbClr val="FF5050"/>
              </a:gs>
              <a:gs pos="100000">
                <a:srgbClr val="C0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grpSp>
        <p:nvGrpSpPr>
          <p:cNvPr id="32" name="组合 31"/>
          <p:cNvGrpSpPr/>
          <p:nvPr>
            <p:custDataLst>
              <p:tags r:id="rId2"/>
            </p:custDataLst>
          </p:nvPr>
        </p:nvGrpSpPr>
        <p:grpSpPr>
          <a:xfrm>
            <a:off x="3154566" y="4130877"/>
            <a:ext cx="5762554" cy="1730828"/>
            <a:chOff x="3102428" y="3755572"/>
            <a:chExt cx="5762554" cy="1730828"/>
          </a:xfrm>
        </p:grpSpPr>
        <p:cxnSp>
          <p:nvCxnSpPr>
            <p:cNvPr id="29" name="直接连接符 28"/>
            <p:cNvCxnSpPr/>
            <p:nvPr>
              <p:custDataLst>
                <p:tags r:id="rId3"/>
              </p:custDataLst>
            </p:nvPr>
          </p:nvCxnSpPr>
          <p:spPr>
            <a:xfrm>
              <a:off x="3102428" y="3755572"/>
              <a:ext cx="0" cy="173082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custDataLst>
                <p:tags r:id="rId4"/>
              </p:custDataLst>
            </p:nvPr>
          </p:nvCxnSpPr>
          <p:spPr>
            <a:xfrm>
              <a:off x="6019799" y="3755572"/>
              <a:ext cx="0" cy="173082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custDataLst>
                <p:tags r:id="rId5"/>
              </p:custDataLst>
            </p:nvPr>
          </p:nvCxnSpPr>
          <p:spPr>
            <a:xfrm>
              <a:off x="8864982" y="3755572"/>
              <a:ext cx="0" cy="173082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3" name="文本框 42"/>
          <p:cNvSpPr txBox="1"/>
          <p:nvPr>
            <p:custDataLst>
              <p:tags r:id="rId6"/>
            </p:custDataLst>
          </p:nvPr>
        </p:nvSpPr>
        <p:spPr>
          <a:xfrm>
            <a:off x="2190093" y="4726028"/>
            <a:ext cx="2423159" cy="307777"/>
          </a:xfrm>
          <a:prstGeom prst="rect">
            <a:avLst/>
          </a:prstGeom>
          <a:noFill/>
        </p:spPr>
        <p:txBody>
          <a:bodyPr wrap="square" rtlCol="0">
            <a:spAutoFit/>
          </a:bodyPr>
          <a:lstStyle/>
          <a:p>
            <a:pPr lvl="0">
              <a:defRPr/>
            </a:pPr>
            <a:r>
              <a:rPr kumimoji="0" lang="en-US" sz="1400" b="0" i="0" u="none" strike="noStrike" kern="1200" cap="none" spc="0" normalizeH="0" baseline="0" noProof="0" dirty="0">
                <a:ln>
                  <a:noFill/>
                </a:ln>
                <a:solidFill>
                  <a:prstClr val="black"/>
                </a:solidFill>
                <a:effectLst/>
                <a:uLnTx/>
                <a:uFillTx/>
                <a:latin typeface="微软雅黑 Light" panose="020B0502040204020203" charset="-122"/>
                <a:ea typeface="微软雅黑 Light" panose="020B0502040204020203" charset="-122"/>
                <a:cs typeface="+mn-cs"/>
              </a:rPr>
              <a:t>2</a:t>
            </a:r>
            <a:r>
              <a:rPr kumimoji="0" lang="zh-CN" altLang="en-US" sz="1400" b="0" i="0" u="none" strike="noStrike" kern="1200" cap="none" spc="0" normalizeH="0" baseline="0" noProof="0" dirty="0" smtClean="0">
                <a:ln>
                  <a:noFill/>
                </a:ln>
                <a:solidFill>
                  <a:prstClr val="black"/>
                </a:solidFill>
                <a:effectLst/>
                <a:uLnTx/>
                <a:uFillTx/>
                <a:latin typeface="微软雅黑 Light" panose="020B0502040204020203" charset="-122"/>
                <a:ea typeface="微软雅黑 Light" panose="020B0502040204020203" charset="-122"/>
                <a:cs typeface="+mn-cs"/>
              </a:rPr>
              <a:t>、</a:t>
            </a:r>
            <a:r>
              <a:rPr lang="zh-CN" altLang="en-US" sz="1400" dirty="0">
                <a:solidFill>
                  <a:prstClr val="black"/>
                </a:solidFill>
                <a:latin typeface="微软雅黑 Light" panose="020B0502040204020203" charset="-122"/>
                <a:ea typeface="微软雅黑 Light" panose="020B0502040204020203" charset="-122"/>
              </a:rPr>
              <a:t>收取车辆通行费的对象</a:t>
            </a:r>
            <a:endParaRPr lang="en-US" altLang="zh-CN" sz="1400" dirty="0">
              <a:solidFill>
                <a:prstClr val="black"/>
              </a:solidFill>
              <a:latin typeface="微软雅黑 Light" panose="020B0502040204020203" charset="-122"/>
              <a:ea typeface="微软雅黑 Light" panose="020B0502040204020203" charset="-122"/>
            </a:endParaRPr>
          </a:p>
        </p:txBody>
      </p:sp>
      <p:sp>
        <p:nvSpPr>
          <p:cNvPr id="46" name="文本框 45"/>
          <p:cNvSpPr txBox="1"/>
          <p:nvPr>
            <p:custDataLst>
              <p:tags r:id="rId7"/>
            </p:custDataLst>
          </p:nvPr>
        </p:nvSpPr>
        <p:spPr>
          <a:xfrm>
            <a:off x="4877195" y="4694497"/>
            <a:ext cx="2223579" cy="372410"/>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en-US" sz="1400" b="0" i="0" u="none" strike="noStrike" kern="1200" cap="none" spc="0" normalizeH="0" baseline="0" noProof="0" dirty="0">
                <a:ln>
                  <a:noFill/>
                </a:ln>
                <a:solidFill>
                  <a:prstClr val="black"/>
                </a:solidFill>
                <a:effectLst/>
                <a:uLnTx/>
                <a:uFillTx/>
                <a:latin typeface="微软雅黑 Light" panose="020B0502040204020203" charset="-122"/>
                <a:ea typeface="微软雅黑 Light" panose="020B0502040204020203" charset="-122"/>
                <a:cs typeface="+mn-cs"/>
              </a:rPr>
              <a:t>3</a:t>
            </a:r>
            <a:r>
              <a:rPr kumimoji="0" lang="zh-CN" altLang="en-US" sz="1400" b="0" i="0" u="none" strike="noStrike" kern="1200" cap="none" spc="0" normalizeH="0" baseline="0" noProof="0" dirty="0" smtClean="0">
                <a:ln>
                  <a:noFill/>
                </a:ln>
                <a:solidFill>
                  <a:prstClr val="black"/>
                </a:solidFill>
                <a:effectLst/>
                <a:uLnTx/>
                <a:uFillTx/>
                <a:latin typeface="微软雅黑 Light" panose="020B0502040204020203" charset="-122"/>
                <a:ea typeface="微软雅黑 Light" panose="020B0502040204020203" charset="-122"/>
                <a:cs typeface="+mn-cs"/>
              </a:rPr>
              <a:t>、成仁高速基本情况</a:t>
            </a:r>
            <a:endParaRPr kumimoji="0" lang="zh-CN" altLang="en-US" sz="1400" b="0" i="0" u="none" strike="noStrike" kern="1200" cap="none" spc="0" normalizeH="0" baseline="0" noProof="0" dirty="0">
              <a:ln>
                <a:noFill/>
              </a:ln>
              <a:solidFill>
                <a:prstClr val="black"/>
              </a:solidFill>
              <a:effectLst/>
              <a:uLnTx/>
              <a:uFillTx/>
              <a:latin typeface="微软雅黑 Light" panose="020B0502040204020203" charset="-122"/>
              <a:ea typeface="微软雅黑 Light" panose="020B0502040204020203" charset="-122"/>
              <a:cs typeface="+mn-cs"/>
            </a:endParaRPr>
          </a:p>
        </p:txBody>
      </p:sp>
      <p:sp>
        <p:nvSpPr>
          <p:cNvPr id="49" name="文本框 48"/>
          <p:cNvSpPr txBox="1"/>
          <p:nvPr>
            <p:custDataLst>
              <p:tags r:id="rId8"/>
            </p:custDataLst>
          </p:nvPr>
        </p:nvSpPr>
        <p:spPr>
          <a:xfrm>
            <a:off x="9612810" y="4694497"/>
            <a:ext cx="2359631" cy="372410"/>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lang="en-US" altLang="zh-CN" sz="1400" dirty="0" smtClean="0">
                <a:solidFill>
                  <a:prstClr val="black"/>
                </a:solidFill>
                <a:latin typeface="微软雅黑 Light" panose="020B0502040204020203" charset="-122"/>
                <a:ea typeface="微软雅黑 Light" panose="020B0502040204020203" charset="-122"/>
              </a:rPr>
              <a:t>5</a:t>
            </a:r>
            <a:r>
              <a:rPr kumimoji="0" lang="zh-CN" altLang="en-US" sz="1400" b="0" i="0" u="none" strike="noStrike" kern="1200" cap="none" spc="0" normalizeH="0" baseline="0" noProof="0" dirty="0" smtClean="0">
                <a:ln>
                  <a:noFill/>
                </a:ln>
                <a:solidFill>
                  <a:prstClr val="black"/>
                </a:solidFill>
                <a:effectLst/>
                <a:uLnTx/>
                <a:uFillTx/>
                <a:latin typeface="微软雅黑 Light" panose="020B0502040204020203" charset="-122"/>
                <a:ea typeface="微软雅黑 Light" panose="020B0502040204020203" charset="-122"/>
                <a:cs typeface="+mn-cs"/>
              </a:rPr>
              <a:t>、</a:t>
            </a:r>
            <a:r>
              <a:rPr kumimoji="0" lang="en-US" altLang="zh-CN" sz="1400" b="0" i="0" u="none" strike="noStrike" kern="1200" cap="none" spc="0" normalizeH="0" baseline="0" noProof="0" dirty="0" smtClean="0">
                <a:ln>
                  <a:noFill/>
                </a:ln>
                <a:solidFill>
                  <a:prstClr val="black"/>
                </a:solidFill>
                <a:effectLst/>
                <a:uLnTx/>
                <a:uFillTx/>
                <a:latin typeface="微软雅黑 Light" panose="020B0502040204020203" charset="-122"/>
                <a:ea typeface="微软雅黑 Light" panose="020B0502040204020203" charset="-122"/>
                <a:cs typeface="+mn-cs"/>
              </a:rPr>
              <a:t>7</a:t>
            </a:r>
            <a:r>
              <a:rPr kumimoji="0" lang="zh-CN" altLang="en-US" sz="1400" b="0" i="0" u="none" strike="noStrike" kern="1200" cap="none" spc="0" normalizeH="0" baseline="0" noProof="0" dirty="0" smtClean="0">
                <a:ln>
                  <a:noFill/>
                </a:ln>
                <a:solidFill>
                  <a:prstClr val="black"/>
                </a:solidFill>
                <a:effectLst/>
                <a:uLnTx/>
                <a:uFillTx/>
                <a:latin typeface="微软雅黑 Light" panose="020B0502040204020203" charset="-122"/>
                <a:ea typeface="微软雅黑 Light" panose="020B0502040204020203" charset="-122"/>
                <a:cs typeface="+mn-cs"/>
              </a:rPr>
              <a:t>个收费主要名词解释</a:t>
            </a:r>
            <a:endParaRPr kumimoji="0" lang="zh-CN" sz="1400" b="0" i="0" u="none" strike="noStrike" kern="1200" cap="none" spc="0" normalizeH="0" baseline="0" noProof="0" dirty="0">
              <a:ln>
                <a:noFill/>
              </a:ln>
              <a:solidFill>
                <a:prstClr val="black"/>
              </a:solidFill>
              <a:effectLst/>
              <a:uLnTx/>
              <a:uFillTx/>
              <a:latin typeface="微软雅黑 Light" panose="020B0502040204020203" charset="-122"/>
              <a:ea typeface="微软雅黑 Light" panose="020B0502040204020203" charset="-122"/>
              <a:cs typeface="+mn-cs"/>
            </a:endParaRPr>
          </a:p>
        </p:txBody>
      </p:sp>
      <p:grpSp>
        <p:nvGrpSpPr>
          <p:cNvPr id="6" name="组合 5"/>
          <p:cNvGrpSpPr/>
          <p:nvPr>
            <p:custDataLst>
              <p:tags r:id="rId9"/>
            </p:custDataLst>
          </p:nvPr>
        </p:nvGrpSpPr>
        <p:grpSpPr>
          <a:xfrm>
            <a:off x="5101048" y="2779614"/>
            <a:ext cx="1300163" cy="1300163"/>
            <a:chOff x="6868837" y="2467476"/>
            <a:chExt cx="1300163" cy="1300163"/>
          </a:xfrm>
        </p:grpSpPr>
        <p:sp>
          <p:nvSpPr>
            <p:cNvPr id="24" name="椭圆 23"/>
            <p:cNvSpPr/>
            <p:nvPr>
              <p:custDataLst>
                <p:tags r:id="rId10"/>
              </p:custDataLst>
            </p:nvPr>
          </p:nvSpPr>
          <p:spPr>
            <a:xfrm>
              <a:off x="6868837" y="2467476"/>
              <a:ext cx="1300163" cy="1300163"/>
            </a:xfrm>
            <a:prstGeom prst="ellipse">
              <a:avLst/>
            </a:prstGeom>
            <a:solidFill>
              <a:srgbClr val="E34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pic>
          <p:nvPicPr>
            <p:cNvPr id="50" name="图形 49"/>
            <p:cNvPicPr>
              <a:picLocks noChangeAspect="1"/>
            </p:cNvPicPr>
            <p:nvPr>
              <p:custDataLst>
                <p:tags r:id="rId11"/>
              </p:custDataLst>
            </p:nvPr>
          </p:nvPicPr>
          <p:blipFill>
            <a:blip r:embed="rId12" cstate="email">
              <a:extLst>
                <a:ext uri="{96DAC541-7B7A-43D3-8B79-37D633B846F1}">
                  <asvg:svgBlip xmlns:asvg="http://schemas.microsoft.com/office/drawing/2016/SVG/main" r:embed="rId13"/>
                </a:ext>
              </a:extLst>
            </a:blip>
            <a:stretch>
              <a:fillRect/>
            </a:stretch>
          </p:blipFill>
          <p:spPr>
            <a:xfrm>
              <a:off x="7214643" y="2805011"/>
              <a:ext cx="550429" cy="634015"/>
            </a:xfrm>
            <a:prstGeom prst="rect">
              <a:avLst/>
            </a:prstGeom>
          </p:spPr>
        </p:pic>
      </p:grpSp>
      <p:grpSp>
        <p:nvGrpSpPr>
          <p:cNvPr id="5" name="组合 4"/>
          <p:cNvGrpSpPr/>
          <p:nvPr>
            <p:custDataLst>
              <p:tags r:id="rId14"/>
            </p:custDataLst>
          </p:nvPr>
        </p:nvGrpSpPr>
        <p:grpSpPr>
          <a:xfrm>
            <a:off x="2759687" y="2753012"/>
            <a:ext cx="1283970" cy="1300480"/>
            <a:chOff x="4023002" y="2467476"/>
            <a:chExt cx="1300163" cy="1300163"/>
          </a:xfrm>
        </p:grpSpPr>
        <p:sp>
          <p:nvSpPr>
            <p:cNvPr id="23" name="椭圆 22"/>
            <p:cNvSpPr/>
            <p:nvPr>
              <p:custDataLst>
                <p:tags r:id="rId15"/>
              </p:custDataLst>
            </p:nvPr>
          </p:nvSpPr>
          <p:spPr>
            <a:xfrm>
              <a:off x="4023002" y="2467476"/>
              <a:ext cx="1300163" cy="1300163"/>
            </a:xfrm>
            <a:prstGeom prst="ellipse">
              <a:avLst/>
            </a:prstGeom>
            <a:solidFill>
              <a:srgbClr val="AF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pic>
          <p:nvPicPr>
            <p:cNvPr id="51" name="图形 50"/>
            <p:cNvPicPr>
              <a:picLocks noChangeAspect="1"/>
            </p:cNvPicPr>
            <p:nvPr>
              <p:custDataLst>
                <p:tags r:id="rId16"/>
              </p:custDataLst>
            </p:nvPr>
          </p:nvPicPr>
          <p:blipFill>
            <a:blip r:embed="rId17" cstate="email">
              <a:extLst>
                <a:ext uri="{96DAC541-7B7A-43D3-8B79-37D633B846F1}">
                  <asvg:svgBlip xmlns:asvg="http://schemas.microsoft.com/office/drawing/2016/SVG/main" r:embed="rId18"/>
                </a:ext>
              </a:extLst>
            </a:blip>
            <a:stretch>
              <a:fillRect/>
            </a:stretch>
          </p:blipFill>
          <p:spPr>
            <a:xfrm>
              <a:off x="4326109" y="2824061"/>
              <a:ext cx="638175" cy="638175"/>
            </a:xfrm>
            <a:prstGeom prst="rect">
              <a:avLst/>
            </a:prstGeom>
          </p:spPr>
        </p:pic>
      </p:grpSp>
      <p:grpSp>
        <p:nvGrpSpPr>
          <p:cNvPr id="2" name="组合 1"/>
          <p:cNvGrpSpPr/>
          <p:nvPr>
            <p:custDataLst>
              <p:tags r:id="rId19"/>
            </p:custDataLst>
          </p:nvPr>
        </p:nvGrpSpPr>
        <p:grpSpPr>
          <a:xfrm>
            <a:off x="511381" y="2545932"/>
            <a:ext cx="1300163" cy="1300163"/>
            <a:chOff x="1177167" y="2337355"/>
            <a:chExt cx="1300163" cy="1300163"/>
          </a:xfrm>
        </p:grpSpPr>
        <p:sp>
          <p:nvSpPr>
            <p:cNvPr id="22" name="椭圆 21"/>
            <p:cNvSpPr/>
            <p:nvPr>
              <p:custDataLst>
                <p:tags r:id="rId20"/>
              </p:custDataLst>
            </p:nvPr>
          </p:nvSpPr>
          <p:spPr>
            <a:xfrm>
              <a:off x="1177167" y="2337355"/>
              <a:ext cx="1300163" cy="1300163"/>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pic>
          <p:nvPicPr>
            <p:cNvPr id="52" name="图形 51"/>
            <p:cNvPicPr>
              <a:picLocks noChangeAspect="1"/>
            </p:cNvPicPr>
            <p:nvPr>
              <p:custDataLst>
                <p:tags r:id="rId21"/>
              </p:custDataLst>
            </p:nvPr>
          </p:nvPicPr>
          <p:blipFill>
            <a:blip r:embed="rId22" cstate="email">
              <a:extLst>
                <a:ext uri="{96DAC541-7B7A-43D3-8B79-37D633B846F1}">
                  <asvg:svgBlip xmlns:asvg="http://schemas.microsoft.com/office/drawing/2016/SVG/main" r:embed="rId23"/>
                </a:ext>
              </a:extLst>
            </a:blip>
            <a:stretch>
              <a:fillRect/>
            </a:stretch>
          </p:blipFill>
          <p:spPr>
            <a:xfrm>
              <a:off x="1482804" y="2708834"/>
              <a:ext cx="633116" cy="634015"/>
            </a:xfrm>
            <a:prstGeom prst="rect">
              <a:avLst/>
            </a:prstGeom>
          </p:spPr>
        </p:pic>
      </p:grpSp>
      <p:grpSp>
        <p:nvGrpSpPr>
          <p:cNvPr id="7" name="组合 6"/>
          <p:cNvGrpSpPr/>
          <p:nvPr>
            <p:custDataLst>
              <p:tags r:id="rId24"/>
            </p:custDataLst>
          </p:nvPr>
        </p:nvGrpSpPr>
        <p:grpSpPr>
          <a:xfrm>
            <a:off x="10048449" y="2754024"/>
            <a:ext cx="1300163" cy="1300163"/>
            <a:chOff x="9714671" y="2467476"/>
            <a:chExt cx="1300163" cy="1300163"/>
          </a:xfrm>
        </p:grpSpPr>
        <p:sp>
          <p:nvSpPr>
            <p:cNvPr id="25" name="椭圆 24"/>
            <p:cNvSpPr/>
            <p:nvPr>
              <p:custDataLst>
                <p:tags r:id="rId25"/>
              </p:custDataLst>
            </p:nvPr>
          </p:nvSpPr>
          <p:spPr>
            <a:xfrm>
              <a:off x="9714671" y="2467476"/>
              <a:ext cx="1300163" cy="1300163"/>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pic>
          <p:nvPicPr>
            <p:cNvPr id="53" name="图形 52"/>
            <p:cNvPicPr>
              <a:picLocks noChangeAspect="1"/>
            </p:cNvPicPr>
            <p:nvPr>
              <p:custDataLst>
                <p:tags r:id="rId26"/>
              </p:custDataLst>
            </p:nvPr>
          </p:nvPicPr>
          <p:blipFill>
            <a:blip r:embed="rId17" cstate="email">
              <a:extLst>
                <a:ext uri="{96DAC541-7B7A-43D3-8B79-37D633B846F1}">
                  <asvg:svgBlip xmlns:asvg="http://schemas.microsoft.com/office/drawing/2016/SVG/main" r:embed="rId18"/>
                </a:ext>
              </a:extLst>
            </a:blip>
            <a:stretch>
              <a:fillRect/>
            </a:stretch>
          </p:blipFill>
          <p:spPr>
            <a:xfrm>
              <a:off x="10042056" y="2824061"/>
              <a:ext cx="638175" cy="638175"/>
            </a:xfrm>
            <a:prstGeom prst="rect">
              <a:avLst/>
            </a:prstGeom>
          </p:spPr>
        </p:pic>
      </p:grpSp>
      <p:grpSp>
        <p:nvGrpSpPr>
          <p:cNvPr id="4" name="组合 3"/>
          <p:cNvGrpSpPr/>
          <p:nvPr/>
        </p:nvGrpSpPr>
        <p:grpSpPr>
          <a:xfrm>
            <a:off x="7796463" y="964934"/>
            <a:ext cx="4049551" cy="873366"/>
            <a:chOff x="7796463" y="964934"/>
            <a:chExt cx="4049551" cy="873366"/>
          </a:xfrm>
        </p:grpSpPr>
        <p:sp>
          <p:nvSpPr>
            <p:cNvPr id="33" name="文本框 32"/>
            <p:cNvSpPr txBox="1"/>
            <p:nvPr/>
          </p:nvSpPr>
          <p:spPr>
            <a:xfrm>
              <a:off x="8405870" y="964934"/>
              <a:ext cx="344014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srgbClr val="AF1F24"/>
                  </a:solidFill>
                  <a:effectLst/>
                  <a:uLnTx/>
                  <a:uFillTx/>
                  <a:latin typeface="微软雅黑" panose="020B0503020204020204" charset="-122"/>
                  <a:ea typeface="微软雅黑" panose="020B0503020204020204" charset="-122"/>
                  <a:cs typeface="+mn-cs"/>
                </a:rPr>
                <a:t>CONTENT</a:t>
              </a:r>
              <a:endParaRPr kumimoji="0" lang="zh-CN" altLang="en-US" sz="4800" b="0" i="0" u="none" strike="noStrike" kern="1200" cap="none" spc="0" normalizeH="0" baseline="0" noProof="0" dirty="0">
                <a:ln>
                  <a:noFill/>
                </a:ln>
                <a:solidFill>
                  <a:srgbClr val="AF1F24"/>
                </a:solidFill>
                <a:effectLst/>
                <a:uLnTx/>
                <a:uFillTx/>
                <a:latin typeface="微软雅黑" panose="020B0503020204020204" charset="-122"/>
                <a:ea typeface="微软雅黑" panose="020B0503020204020204" charset="-122"/>
                <a:cs typeface="+mn-cs"/>
              </a:endParaRPr>
            </a:p>
          </p:txBody>
        </p:sp>
        <p:cxnSp>
          <p:nvCxnSpPr>
            <p:cNvPr id="35" name="直接连接符 34"/>
            <p:cNvCxnSpPr/>
            <p:nvPr/>
          </p:nvCxnSpPr>
          <p:spPr>
            <a:xfrm flipH="1">
              <a:off x="7796463" y="1838300"/>
              <a:ext cx="3607861"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0544175" y="1762998"/>
              <a:ext cx="86015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5" name="文本框 54"/>
          <p:cNvSpPr txBox="1"/>
          <p:nvPr>
            <p:custDataLst>
              <p:tags r:id="rId27"/>
            </p:custDataLst>
          </p:nvPr>
        </p:nvSpPr>
        <p:spPr>
          <a:xfrm>
            <a:off x="165100" y="4694497"/>
            <a:ext cx="1866913" cy="372410"/>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black"/>
                </a:solidFill>
                <a:effectLst/>
                <a:uLnTx/>
                <a:uFillTx/>
                <a:latin typeface="微软雅黑 Light" panose="020B0502040204020203" charset="-122"/>
                <a:ea typeface="微软雅黑 Light" panose="020B0502040204020203" charset="-122"/>
                <a:cs typeface="+mn-cs"/>
              </a:rPr>
              <a:t>1</a:t>
            </a:r>
            <a:r>
              <a:rPr kumimoji="0" lang="zh-CN" altLang="en-US" sz="1400" b="0" i="0" u="none" strike="noStrike" kern="1200" cap="none" spc="0" normalizeH="0" baseline="0" noProof="0" dirty="0" smtClean="0">
                <a:ln>
                  <a:noFill/>
                </a:ln>
                <a:solidFill>
                  <a:prstClr val="black"/>
                </a:solidFill>
                <a:effectLst/>
                <a:uLnTx/>
                <a:uFillTx/>
                <a:latin typeface="微软雅黑 Light" panose="020B0502040204020203" charset="-122"/>
                <a:ea typeface="微软雅黑 Light" panose="020B0502040204020203" charset="-122"/>
                <a:cs typeface="+mn-cs"/>
              </a:rPr>
              <a:t>、收费业务含义</a:t>
            </a:r>
            <a:endParaRPr kumimoji="0" lang="zh-CN" sz="1400" b="0" i="0" u="none" strike="noStrike" kern="1200" cap="none" spc="0" normalizeH="0" baseline="0" noProof="0" dirty="0">
              <a:ln>
                <a:noFill/>
              </a:ln>
              <a:solidFill>
                <a:prstClr val="black"/>
              </a:solidFill>
              <a:effectLst/>
              <a:uLnTx/>
              <a:uFillTx/>
              <a:latin typeface="微软雅黑 Light" panose="020B0502040204020203" charset="-122"/>
              <a:ea typeface="微软雅黑 Light" panose="020B0502040204020203" charset="-122"/>
              <a:cs typeface="+mn-cs"/>
            </a:endParaRPr>
          </a:p>
        </p:txBody>
      </p:sp>
      <p:pic>
        <p:nvPicPr>
          <p:cNvPr id="1073742850" name="图片 1073742849" descr="WechatIMG2394"/>
          <p:cNvPicPr>
            <a:picLocks noChangeAspect="1"/>
          </p:cNvPicPr>
          <p:nvPr/>
        </p:nvPicPr>
        <p:blipFill>
          <a:blip r:embed="rId28"/>
          <a:stretch>
            <a:fillRect/>
          </a:stretch>
        </p:blipFill>
        <p:spPr>
          <a:xfrm>
            <a:off x="173038" y="244475"/>
            <a:ext cx="4641215" cy="575310"/>
          </a:xfrm>
          <a:prstGeom prst="rect">
            <a:avLst/>
          </a:prstGeom>
          <a:noFill/>
          <a:ln w="9525">
            <a:noFill/>
          </a:ln>
        </p:spPr>
      </p:pic>
      <p:grpSp>
        <p:nvGrpSpPr>
          <p:cNvPr id="28" name="组合 27"/>
          <p:cNvGrpSpPr/>
          <p:nvPr>
            <p:custDataLst>
              <p:tags r:id="rId29"/>
            </p:custDataLst>
          </p:nvPr>
        </p:nvGrpSpPr>
        <p:grpSpPr>
          <a:xfrm>
            <a:off x="7616957" y="2727580"/>
            <a:ext cx="1300163" cy="1300163"/>
            <a:chOff x="9714671" y="2467476"/>
            <a:chExt cx="1300163" cy="1300163"/>
          </a:xfrm>
        </p:grpSpPr>
        <p:sp>
          <p:nvSpPr>
            <p:cNvPr id="36" name="椭圆 35"/>
            <p:cNvSpPr/>
            <p:nvPr>
              <p:custDataLst>
                <p:tags r:id="rId30"/>
              </p:custDataLst>
            </p:nvPr>
          </p:nvSpPr>
          <p:spPr>
            <a:xfrm>
              <a:off x="9714671" y="2467476"/>
              <a:ext cx="1300163" cy="1300163"/>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pic>
          <p:nvPicPr>
            <p:cNvPr id="38" name="图形 52"/>
            <p:cNvPicPr>
              <a:picLocks noChangeAspect="1"/>
            </p:cNvPicPr>
            <p:nvPr>
              <p:custDataLst>
                <p:tags r:id="rId31"/>
              </p:custDataLst>
            </p:nvPr>
          </p:nvPicPr>
          <p:blipFill>
            <a:blip r:embed="rId17" cstate="email">
              <a:extLst>
                <a:ext uri="{96DAC541-7B7A-43D3-8B79-37D633B846F1}">
                  <asvg:svgBlip xmlns:asvg="http://schemas.microsoft.com/office/drawing/2016/SVG/main" r:embed="rId18"/>
                </a:ext>
              </a:extLst>
            </a:blip>
            <a:stretch>
              <a:fillRect/>
            </a:stretch>
          </p:blipFill>
          <p:spPr>
            <a:xfrm>
              <a:off x="10042056" y="2824061"/>
              <a:ext cx="638175" cy="638175"/>
            </a:xfrm>
            <a:prstGeom prst="rect">
              <a:avLst/>
            </a:prstGeom>
          </p:spPr>
        </p:pic>
      </p:grpSp>
      <p:sp>
        <p:nvSpPr>
          <p:cNvPr id="39" name="文本框 38"/>
          <p:cNvSpPr txBox="1"/>
          <p:nvPr>
            <p:custDataLst>
              <p:tags r:id="rId32"/>
            </p:custDataLst>
          </p:nvPr>
        </p:nvSpPr>
        <p:spPr>
          <a:xfrm>
            <a:off x="7530622" y="4694497"/>
            <a:ext cx="1567658" cy="372410"/>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black"/>
                </a:solidFill>
                <a:effectLst/>
                <a:uLnTx/>
                <a:uFillTx/>
                <a:latin typeface="微软雅黑 Light" panose="020B0502040204020203" charset="-122"/>
                <a:ea typeface="微软雅黑 Light" panose="020B0502040204020203" charset="-122"/>
                <a:cs typeface="+mn-cs"/>
              </a:rPr>
              <a:t>4</a:t>
            </a:r>
            <a:r>
              <a:rPr kumimoji="0" lang="zh-CN" altLang="en-US" sz="1400" b="0" i="0" u="none" strike="noStrike" kern="1200" cap="none" spc="0" normalizeH="0" baseline="0" noProof="0" dirty="0" smtClean="0">
                <a:ln>
                  <a:noFill/>
                </a:ln>
                <a:solidFill>
                  <a:prstClr val="black"/>
                </a:solidFill>
                <a:effectLst/>
                <a:uLnTx/>
                <a:uFillTx/>
                <a:latin typeface="微软雅黑 Light" panose="020B0502040204020203" charset="-122"/>
                <a:ea typeface="微软雅黑 Light" panose="020B0502040204020203" charset="-122"/>
                <a:cs typeface="+mn-cs"/>
              </a:rPr>
              <a:t>、收费标准</a:t>
            </a:r>
            <a:endParaRPr kumimoji="0" lang="zh-CN" sz="1400" b="0" i="0" u="none" strike="noStrike" kern="1200" cap="none" spc="0" normalizeH="0" baseline="0" noProof="0" dirty="0">
              <a:ln>
                <a:noFill/>
              </a:ln>
              <a:solidFill>
                <a:prstClr val="black"/>
              </a:solidFill>
              <a:effectLst/>
              <a:uLnTx/>
              <a:uFillTx/>
              <a:latin typeface="微软雅黑 Light" panose="020B0502040204020203" charset="-122"/>
              <a:ea typeface="微软雅黑 Light" panose="020B0502040204020203"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1000" tmFilter="0, 0; .2, .5; .8, .5; 1, 0"/>
                                        <p:tgtEl>
                                          <p:spTgt spid="37"/>
                                        </p:tgtEl>
                                      </p:cBhvr>
                                    </p:animEffect>
                                    <p:animScale>
                                      <p:cBhvr>
                                        <p:cTn id="7" dur="500" autoRev="1" fill="hold"/>
                                        <p:tgtEl>
                                          <p:spTgt spid="3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481263"/>
            <a:ext cx="12192000" cy="72000"/>
          </a:xfrm>
          <a:prstGeom prst="rect">
            <a:avLst/>
          </a:prstGeom>
          <a:solidFill>
            <a:srgbClr val="AF1F24">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182090"/>
              </a:solidFill>
              <a:effectLst/>
              <a:uLnTx/>
              <a:uFillTx/>
              <a:latin typeface="微软雅黑 Light" panose="020B0502040204020203" charset="-122"/>
              <a:ea typeface="微软雅黑 Light" panose="020B0502040204020203" charset="-122"/>
              <a:cs typeface="+mn-cs"/>
            </a:endParaRPr>
          </a:p>
        </p:txBody>
      </p:sp>
      <p:grpSp>
        <p:nvGrpSpPr>
          <p:cNvPr id="13" name="组合 12"/>
          <p:cNvGrpSpPr/>
          <p:nvPr/>
        </p:nvGrpSpPr>
        <p:grpSpPr>
          <a:xfrm>
            <a:off x="73025" y="113030"/>
            <a:ext cx="6873725" cy="368300"/>
            <a:chOff x="4812354" y="76583"/>
            <a:chExt cx="5275142" cy="368063"/>
          </a:xfrm>
        </p:grpSpPr>
        <p:sp>
          <p:nvSpPr>
            <p:cNvPr id="12" name="矩形 11"/>
            <p:cNvSpPr/>
            <p:nvPr/>
          </p:nvSpPr>
          <p:spPr>
            <a:xfrm>
              <a:off x="4812354" y="103870"/>
              <a:ext cx="2234370" cy="309046"/>
            </a:xfrm>
            <a:prstGeom prst="rect">
              <a:avLst/>
            </a:prstGeom>
            <a:solidFill>
              <a:srgbClr val="AF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4" name="文本框 3"/>
            <p:cNvSpPr txBox="1"/>
            <p:nvPr/>
          </p:nvSpPr>
          <p:spPr>
            <a:xfrm>
              <a:off x="4829410" y="76583"/>
              <a:ext cx="2172967" cy="3680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rPr>
                <a:t>1</a:t>
              </a:r>
              <a:r>
                <a:rPr kumimoji="0" lang="zh-CN" altLang="en-US" sz="1800" b="0" i="0" u="none" strike="noStrike" kern="1200" cap="none" spc="0" normalizeH="0" baseline="0" noProof="0" dirty="0" smtClean="0">
                  <a:ln>
                    <a:noFill/>
                  </a:ln>
                  <a:solidFill>
                    <a:prstClr val="white"/>
                  </a:solidFill>
                  <a:effectLst/>
                  <a:uLnTx/>
                  <a:uFillTx/>
                  <a:latin typeface="微软雅黑 Light" panose="020B0502040204020203" charset="-122"/>
                  <a:ea typeface="微软雅黑 Light" panose="020B0502040204020203" charset="-122"/>
                  <a:cs typeface="+mn-cs"/>
                </a:rPr>
                <a:t>、收费业务含义</a:t>
              </a: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grpSp>
          <p:nvGrpSpPr>
            <p:cNvPr id="8" name="组合 7"/>
            <p:cNvGrpSpPr/>
            <p:nvPr/>
          </p:nvGrpSpPr>
          <p:grpSpPr>
            <a:xfrm>
              <a:off x="6791404" y="159486"/>
              <a:ext cx="3296092" cy="209852"/>
              <a:chOff x="6358270" y="115009"/>
              <a:chExt cx="3296092" cy="307494"/>
            </a:xfrm>
          </p:grpSpPr>
          <p:cxnSp>
            <p:nvCxnSpPr>
              <p:cNvPr id="9" name="直接连接符 8"/>
              <p:cNvCxnSpPr/>
              <p:nvPr/>
            </p:nvCxnSpPr>
            <p:spPr>
              <a:xfrm>
                <a:off x="6358270" y="115009"/>
                <a:ext cx="0" cy="30749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8006316" y="115009"/>
                <a:ext cx="0" cy="30749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9654362" y="115009"/>
                <a:ext cx="0" cy="30749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75" name="组合 74"/>
          <p:cNvGrpSpPr/>
          <p:nvPr/>
        </p:nvGrpSpPr>
        <p:grpSpPr>
          <a:xfrm>
            <a:off x="990566" y="2024508"/>
            <a:ext cx="8755413" cy="2367915"/>
            <a:chOff x="533366" y="2537982"/>
            <a:chExt cx="2606703" cy="2367915"/>
          </a:xfrm>
        </p:grpSpPr>
        <p:sp>
          <p:nvSpPr>
            <p:cNvPr id="76" name="文本框 75"/>
            <p:cNvSpPr txBox="1"/>
            <p:nvPr/>
          </p:nvSpPr>
          <p:spPr>
            <a:xfrm>
              <a:off x="533366" y="2537982"/>
              <a:ext cx="2393449" cy="398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smtClean="0">
                  <a:ln>
                    <a:noFill/>
                  </a:ln>
                  <a:solidFill>
                    <a:srgbClr val="990000"/>
                  </a:solidFill>
                  <a:effectLst/>
                  <a:uLnTx/>
                  <a:uFillTx/>
                  <a:latin typeface="微软雅黑" panose="020B0503020204020204" charset="-122"/>
                  <a:ea typeface="微软雅黑" panose="020B0503020204020204" charset="-122"/>
                  <a:cs typeface="+mn-cs"/>
                </a:rPr>
                <a:t>收费业务含义</a:t>
              </a:r>
              <a:endParaRPr kumimoji="0" lang="zh-CN" altLang="en-US" sz="2000" b="0" i="0" u="none" strike="noStrike" kern="1200" cap="none" spc="0" normalizeH="0" baseline="0" noProof="0" dirty="0">
                <a:ln>
                  <a:noFill/>
                </a:ln>
                <a:solidFill>
                  <a:srgbClr val="990000"/>
                </a:solidFill>
                <a:effectLst/>
                <a:uLnTx/>
                <a:uFillTx/>
                <a:latin typeface="微软雅黑" panose="020B0503020204020204" charset="-122"/>
                <a:ea typeface="微软雅黑" panose="020B0503020204020204" charset="-122"/>
                <a:cs typeface="+mn-cs"/>
              </a:endParaRPr>
            </a:p>
          </p:txBody>
        </p:sp>
        <p:sp>
          <p:nvSpPr>
            <p:cNvPr id="78" name="矩形 77"/>
            <p:cNvSpPr/>
            <p:nvPr/>
          </p:nvSpPr>
          <p:spPr>
            <a:xfrm>
              <a:off x="533366" y="2988832"/>
              <a:ext cx="2606703" cy="1917065"/>
            </a:xfrm>
            <a:prstGeom prst="rect">
              <a:avLst/>
            </a:prstGeom>
          </p:spPr>
          <p:txBody>
            <a:bodyPr wrap="square">
              <a:noAutofit/>
            </a:bodyPr>
            <a:lstStyle/>
            <a:p>
              <a:pPr lvl="0"/>
              <a:r>
                <a:rPr lang="zh-CN" altLang="en-US" dirty="0"/>
                <a:t> </a:t>
              </a:r>
              <a:r>
                <a:rPr lang="zh-CN" altLang="en-US" dirty="0" smtClean="0"/>
                <a:t>     收费营运管理</a:t>
              </a:r>
              <a:r>
                <a:rPr lang="zh-CN" altLang="en-US" dirty="0"/>
                <a:t>是指对过往管辖段高速公路的车辆收取通行费之各项过程要素进行决策、计划、组织、指挥、控制和激励等活动，以确保</a:t>
              </a:r>
              <a:r>
                <a:rPr lang="zh-CN" altLang="en-US" dirty="0" smtClean="0"/>
                <a:t>实现收费</a:t>
              </a:r>
              <a:r>
                <a:rPr lang="zh-CN" altLang="en-US" dirty="0"/>
                <a:t>目标任务的过程</a:t>
              </a:r>
              <a:r>
                <a:rPr lang="zh-CN" altLang="en-US" dirty="0" smtClean="0"/>
                <a:t>。收费营运管理</a:t>
              </a:r>
              <a:r>
                <a:rPr lang="zh-CN" altLang="en-US" dirty="0"/>
                <a:t>的主要任务是依据国家相关规定，科学地组织收费工作，向过往车辆收取足额通行费</a:t>
              </a:r>
              <a:r>
                <a:rPr lang="zh-CN" altLang="en-US" dirty="0" smtClean="0"/>
                <a:t>。</a:t>
              </a:r>
              <a:endParaRPr lang="en-US" altLang="zh-CN" dirty="0" smtClean="0"/>
            </a:p>
            <a:p>
              <a:pPr lvl="0"/>
              <a:r>
                <a:rPr lang="zh-CN" altLang="en-US" dirty="0" smtClean="0"/>
                <a:t>    收费</a:t>
              </a:r>
              <a:r>
                <a:rPr lang="zh-CN" altLang="en-US" dirty="0"/>
                <a:t>营运</a:t>
              </a:r>
              <a:r>
                <a:rPr lang="zh-CN" altLang="en-US" dirty="0" smtClean="0"/>
                <a:t>管理包括不限于收费业务、路产管护业务、机电业务、服务区业务、稽查业务等，收费</a:t>
              </a:r>
              <a:r>
                <a:rPr lang="zh-CN" altLang="en-US" dirty="0" smtClean="0"/>
                <a:t>业务是其中</a:t>
              </a:r>
              <a:r>
                <a:rPr lang="zh-CN" altLang="en-US" dirty="0"/>
                <a:t>一</a:t>
              </a:r>
              <a:r>
                <a:rPr lang="zh-CN" altLang="en-US" dirty="0" smtClean="0"/>
                <a:t>项业务。</a:t>
              </a:r>
              <a:endParaRPr lang="en-US" altLang="zh-CN" dirty="0" smtClean="0"/>
            </a:p>
            <a:p>
              <a:pPr lvl="0"/>
              <a:r>
                <a:rPr lang="en-US" altLang="zh-CN" dirty="0"/>
                <a:t> </a:t>
              </a:r>
              <a:r>
                <a:rPr lang="en-US" altLang="zh-CN" dirty="0" smtClean="0"/>
                <a:t>  </a:t>
              </a:r>
              <a:endParaRPr lang="zh-CN" altLang="en-US" dirty="0"/>
            </a:p>
          </p:txBody>
        </p:sp>
      </p:grpSp>
      <p:grpSp>
        <p:nvGrpSpPr>
          <p:cNvPr id="79" name="组合 78"/>
          <p:cNvGrpSpPr/>
          <p:nvPr/>
        </p:nvGrpSpPr>
        <p:grpSpPr>
          <a:xfrm>
            <a:off x="6494780" y="2361565"/>
            <a:ext cx="2949575" cy="2274570"/>
            <a:chOff x="6257447" y="3041549"/>
            <a:chExt cx="5335828" cy="2274632"/>
          </a:xfrm>
        </p:grpSpPr>
        <p:sp>
          <p:nvSpPr>
            <p:cNvPr id="81" name="文本框 80"/>
            <p:cNvSpPr txBox="1"/>
            <p:nvPr/>
          </p:nvSpPr>
          <p:spPr>
            <a:xfrm>
              <a:off x="9569185" y="3124200"/>
              <a:ext cx="20240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srgbClr val="404040"/>
                </a:solidFill>
                <a:effectLst/>
                <a:uLnTx/>
                <a:uFillTx/>
                <a:latin typeface="微软雅黑" panose="020B0503020204020204" charset="-122"/>
                <a:ea typeface="微软雅黑" panose="020B0503020204020204" charset="-122"/>
                <a:cs typeface="+mn-cs"/>
              </a:endParaRPr>
            </a:p>
          </p:txBody>
        </p:sp>
        <p:sp>
          <p:nvSpPr>
            <p:cNvPr id="82" name="矩形 81"/>
            <p:cNvSpPr/>
            <p:nvPr/>
          </p:nvSpPr>
          <p:spPr>
            <a:xfrm>
              <a:off x="6257447" y="3041549"/>
              <a:ext cx="3813767" cy="2274632"/>
            </a:xfrm>
            <a:prstGeom prst="rect">
              <a:avLst/>
            </a:prstGeom>
          </p:spPr>
          <p:txBody>
            <a:bodyPr wrap="square">
              <a:noAutofit/>
            </a:bodyPr>
            <a:lstStyle/>
            <a:p>
              <a:pPr marL="0" marR="0" lvl="0" indent="0" algn="l" defTabSz="914400" rtl="0" eaLnBrk="1" fontAlgn="auto" latinLnBrk="0" hangingPunct="1">
                <a:lnSpc>
                  <a:spcPct val="13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black">
                    <a:lumMod val="95000"/>
                    <a:lumOff val="5000"/>
                  </a:prstClr>
                </a:solidFill>
                <a:effectLst/>
                <a:uLnTx/>
                <a:uFillTx/>
                <a:latin typeface="微软雅黑 Light" panose="020B0502040204020203" charset="-122"/>
                <a:ea typeface="微软雅黑 Light" panose="020B0502040204020203" charset="-122"/>
                <a:cs typeface="+mn-cs"/>
              </a:endParaRPr>
            </a:p>
          </p:txBody>
        </p:sp>
      </p:grpSp>
      <p:sp>
        <p:nvSpPr>
          <p:cNvPr id="3" name="矩形 2"/>
          <p:cNvSpPr/>
          <p:nvPr/>
        </p:nvSpPr>
        <p:spPr>
          <a:xfrm>
            <a:off x="655320" y="5349875"/>
            <a:ext cx="10899775" cy="1143000"/>
          </a:xfrm>
          <a:prstGeom prst="rect">
            <a:avLst/>
          </a:prstGeom>
        </p:spPr>
        <p:txBody>
          <a:bodyPr wrap="square">
            <a:noAutofit/>
          </a:bodyPr>
          <a:lstStyle/>
          <a:p>
            <a:pPr marL="0" marR="0" lvl="0" indent="0" algn="l" defTabSz="914400" rtl="0" eaLnBrk="1" fontAlgn="auto" latinLnBrk="0" hangingPunct="1">
              <a:lnSpc>
                <a:spcPct val="130000"/>
              </a:lnSpc>
              <a:spcBef>
                <a:spcPts val="0"/>
              </a:spcBef>
              <a:spcAft>
                <a:spcPts val="0"/>
              </a:spcAft>
              <a:buClrTx/>
              <a:buSzTx/>
              <a:buFontTx/>
              <a:buNone/>
              <a:defRPr/>
            </a:pPr>
            <a:endParaRPr kumimoji="0" lang="zh-CN" altLang="en-US" sz="2000" b="0" i="0" u="none" strike="noStrike" kern="1200" cap="none" spc="0" normalizeH="0" baseline="0" dirty="0">
              <a:cs typeface="+mn-cs"/>
              <a:sym typeface="+mn-ea"/>
            </a:endParaRPr>
          </a:p>
        </p:txBody>
      </p:sp>
      <p:pic>
        <p:nvPicPr>
          <p:cNvPr id="1073742850" name="图片 1073742849" descr="WechatIMG2394"/>
          <p:cNvPicPr>
            <a:picLocks noChangeAspect="1"/>
          </p:cNvPicPr>
          <p:nvPr/>
        </p:nvPicPr>
        <p:blipFill>
          <a:blip r:embed="rId1"/>
          <a:stretch>
            <a:fillRect/>
          </a:stretch>
        </p:blipFill>
        <p:spPr>
          <a:xfrm>
            <a:off x="7504430" y="13335"/>
            <a:ext cx="4556125" cy="56451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1000"/>
                                        <p:tgtEl>
                                          <p:spTgt spid="79"/>
                                        </p:tgtEl>
                                      </p:cBhvr>
                                    </p:animEffect>
                                    <p:anim calcmode="lin" valueType="num">
                                      <p:cBhvr>
                                        <p:cTn id="8" dur="1000" fill="hold"/>
                                        <p:tgtEl>
                                          <p:spTgt spid="79"/>
                                        </p:tgtEl>
                                        <p:attrNameLst>
                                          <p:attrName>ppt_x</p:attrName>
                                        </p:attrNameLst>
                                      </p:cBhvr>
                                      <p:tavLst>
                                        <p:tav tm="0">
                                          <p:val>
                                            <p:strVal val="#ppt_x"/>
                                          </p:val>
                                        </p:tav>
                                        <p:tav tm="100000">
                                          <p:val>
                                            <p:strVal val="#ppt_x"/>
                                          </p:val>
                                        </p:tav>
                                      </p:tavLst>
                                    </p:anim>
                                    <p:anim calcmode="lin" valueType="num">
                                      <p:cBhvr>
                                        <p:cTn id="9" dur="1000" fill="hold"/>
                                        <p:tgtEl>
                                          <p:spTgt spid="7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1000"/>
                                        <p:tgtEl>
                                          <p:spTgt spid="75"/>
                                        </p:tgtEl>
                                      </p:cBhvr>
                                    </p:animEffect>
                                    <p:anim calcmode="lin" valueType="num">
                                      <p:cBhvr>
                                        <p:cTn id="13" dur="1000" fill="hold"/>
                                        <p:tgtEl>
                                          <p:spTgt spid="75"/>
                                        </p:tgtEl>
                                        <p:attrNameLst>
                                          <p:attrName>ppt_x</p:attrName>
                                        </p:attrNameLst>
                                      </p:cBhvr>
                                      <p:tavLst>
                                        <p:tav tm="0">
                                          <p:val>
                                            <p:strVal val="#ppt_x"/>
                                          </p:val>
                                        </p:tav>
                                        <p:tav tm="100000">
                                          <p:val>
                                            <p:strVal val="#ppt_x"/>
                                          </p:val>
                                        </p:tav>
                                      </p:tavLst>
                                    </p:anim>
                                    <p:anim calcmode="lin" valueType="num">
                                      <p:cBhvr>
                                        <p:cTn id="14"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custDataLst>
              <p:tags r:id="rId1"/>
            </p:custDataLst>
          </p:nvPr>
        </p:nvGrpSpPr>
        <p:grpSpPr>
          <a:xfrm>
            <a:off x="3154566" y="4130877"/>
            <a:ext cx="5762554" cy="1730828"/>
            <a:chOff x="3102428" y="3755572"/>
            <a:chExt cx="5762554" cy="1730828"/>
          </a:xfrm>
        </p:grpSpPr>
        <p:cxnSp>
          <p:nvCxnSpPr>
            <p:cNvPr id="29" name="直接连接符 28"/>
            <p:cNvCxnSpPr/>
            <p:nvPr>
              <p:custDataLst>
                <p:tags r:id="rId2"/>
              </p:custDataLst>
            </p:nvPr>
          </p:nvCxnSpPr>
          <p:spPr>
            <a:xfrm>
              <a:off x="3102428" y="3755572"/>
              <a:ext cx="0" cy="173082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custDataLst>
                <p:tags r:id="rId3"/>
              </p:custDataLst>
            </p:nvPr>
          </p:nvCxnSpPr>
          <p:spPr>
            <a:xfrm>
              <a:off x="6019799" y="3755572"/>
              <a:ext cx="0" cy="173082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custDataLst>
                <p:tags r:id="rId4"/>
              </p:custDataLst>
            </p:nvPr>
          </p:nvCxnSpPr>
          <p:spPr>
            <a:xfrm>
              <a:off x="8864982" y="3755572"/>
              <a:ext cx="0" cy="173082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7796463" y="964934"/>
            <a:ext cx="4049551" cy="873366"/>
            <a:chOff x="7796463" y="964934"/>
            <a:chExt cx="4049551" cy="873366"/>
          </a:xfrm>
        </p:grpSpPr>
        <p:sp>
          <p:nvSpPr>
            <p:cNvPr id="33" name="文本框 32"/>
            <p:cNvSpPr txBox="1"/>
            <p:nvPr/>
          </p:nvSpPr>
          <p:spPr>
            <a:xfrm>
              <a:off x="8405870" y="964934"/>
              <a:ext cx="344014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srgbClr val="AF1F24"/>
                  </a:solidFill>
                  <a:effectLst/>
                  <a:uLnTx/>
                  <a:uFillTx/>
                  <a:latin typeface="微软雅黑" panose="020B0503020204020204" charset="-122"/>
                  <a:ea typeface="微软雅黑" panose="020B0503020204020204" charset="-122"/>
                  <a:cs typeface="+mn-cs"/>
                </a:rPr>
                <a:t>CONTENT</a:t>
              </a:r>
              <a:endParaRPr kumimoji="0" lang="zh-CN" altLang="en-US" sz="4800" b="0" i="0" u="none" strike="noStrike" kern="1200" cap="none" spc="0" normalizeH="0" baseline="0" noProof="0" dirty="0">
                <a:ln>
                  <a:noFill/>
                </a:ln>
                <a:solidFill>
                  <a:srgbClr val="AF1F24"/>
                </a:solidFill>
                <a:effectLst/>
                <a:uLnTx/>
                <a:uFillTx/>
                <a:latin typeface="微软雅黑" panose="020B0503020204020204" charset="-122"/>
                <a:ea typeface="微软雅黑" panose="020B0503020204020204" charset="-122"/>
                <a:cs typeface="+mn-cs"/>
              </a:endParaRPr>
            </a:p>
          </p:txBody>
        </p:sp>
        <p:cxnSp>
          <p:nvCxnSpPr>
            <p:cNvPr id="35" name="直接连接符 34"/>
            <p:cNvCxnSpPr/>
            <p:nvPr/>
          </p:nvCxnSpPr>
          <p:spPr>
            <a:xfrm flipH="1">
              <a:off x="7796463" y="1838300"/>
              <a:ext cx="3607861"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0544175" y="1762998"/>
              <a:ext cx="86015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4" name="文本框 53"/>
          <p:cNvSpPr txBox="1"/>
          <p:nvPr>
            <p:custDataLst>
              <p:tags r:id="rId5"/>
            </p:custDataLst>
          </p:nvPr>
        </p:nvSpPr>
        <p:spPr>
          <a:xfrm>
            <a:off x="945396" y="1762998"/>
            <a:ext cx="10701579" cy="4149553"/>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                          </a:t>
            </a:r>
            <a:endParaRPr kumimoji="0" lang="en-US" altLang="zh-CN" sz="20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dirty="0">
                <a:solidFill>
                  <a:srgbClr val="990000"/>
                </a:solidFill>
                <a:latin typeface="微软雅黑" panose="020B0503020204020204" charset="-122"/>
                <a:ea typeface="微软雅黑" panose="020B0503020204020204" charset="-122"/>
              </a:rPr>
              <a:t>                                       </a:t>
            </a:r>
            <a:r>
              <a:rPr lang="zh-CN" altLang="en-US" sz="2000" dirty="0" smtClean="0">
                <a:solidFill>
                  <a:srgbClr val="990000"/>
                </a:solidFill>
                <a:latin typeface="微软雅黑" panose="020B0503020204020204" charset="-122"/>
                <a:ea typeface="微软雅黑" panose="020B0503020204020204" charset="-122"/>
              </a:rPr>
              <a:t>  收取</a:t>
            </a:r>
            <a:r>
              <a:rPr lang="zh-CN" altLang="en-US" sz="2000" dirty="0">
                <a:solidFill>
                  <a:srgbClr val="990000"/>
                </a:solidFill>
                <a:latin typeface="微软雅黑" panose="020B0503020204020204" charset="-122"/>
                <a:ea typeface="微软雅黑" panose="020B0503020204020204" charset="-122"/>
              </a:rPr>
              <a:t>车辆通行费的对象</a:t>
            </a:r>
            <a:endParaRPr lang="en-US" altLang="zh-CN" sz="2000" dirty="0">
              <a:solidFill>
                <a:srgbClr val="990000"/>
              </a:solidFill>
              <a:latin typeface="微软雅黑" panose="020B0503020204020204" charset="-122"/>
              <a:ea typeface="微软雅黑" panose="020B0503020204020204"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r>
              <a:rPr lang="zh-CN" altLang="en-US" sz="2000" dirty="0" smtClean="0"/>
              <a:t>    </a:t>
            </a:r>
            <a:r>
              <a:rPr lang="zh-CN" altLang="en-US" dirty="0" smtClean="0"/>
              <a:t>按照</a:t>
            </a:r>
            <a:r>
              <a:rPr lang="en-US" altLang="zh-CN" dirty="0"/>
              <a:t>《</a:t>
            </a:r>
            <a:r>
              <a:rPr lang="zh-CN" altLang="en-US" dirty="0"/>
              <a:t>收费公路管理条例</a:t>
            </a:r>
            <a:r>
              <a:rPr lang="en-US" altLang="zh-CN" dirty="0"/>
              <a:t>》</a:t>
            </a:r>
            <a:r>
              <a:rPr lang="zh-CN" altLang="en-US" dirty="0"/>
              <a:t>及</a:t>
            </a:r>
            <a:r>
              <a:rPr lang="en-US" altLang="zh-CN" dirty="0"/>
              <a:t>《</a:t>
            </a:r>
            <a:r>
              <a:rPr lang="zh-CN" altLang="en-US" dirty="0"/>
              <a:t>四川省高速公路条例</a:t>
            </a:r>
            <a:r>
              <a:rPr lang="en-US" altLang="zh-CN" dirty="0"/>
              <a:t>》</a:t>
            </a:r>
            <a:r>
              <a:rPr lang="zh-CN" altLang="en-US" dirty="0"/>
              <a:t>有关规定，除军警车辆、武警部队车辆；公安机关、高速公路管理机构在辖区内收费公路上处理交通事故、执行正常巡逻任务、实施监督检查和处置突发事件的统一标志的制式车辆；经国务院交通主管部门或者省人民政府批准执行抢险救灾任务的车辆，进行跨区作业的联合收割机，运输联合收割机（包括插秧机）的车辆；整车合法装载运输鲜活农产品的车辆免收通行费外，其它车辆都应依法缴纳车辆通行费。经省政府批准的其他免收通行费车辆，按有关规定执行</a:t>
            </a:r>
            <a:r>
              <a:rPr lang="zh-CN" altLang="en-US" dirty="0" smtClean="0"/>
              <a:t>。</a:t>
            </a:r>
            <a:endParaRPr lang="en-US" altLang="zh-CN" dirty="0" smtClean="0"/>
          </a:p>
          <a:p>
            <a:endParaRPr kumimoji="0" lang="en-US" altLang="zh-CN"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r>
              <a:rPr lang="zh-CN" altLang="en-US" sz="2000" dirty="0" smtClean="0"/>
              <a:t>   其他</a:t>
            </a:r>
            <a:r>
              <a:rPr lang="zh-CN" altLang="en-US" sz="2000" dirty="0"/>
              <a:t>免收通行费</a:t>
            </a:r>
            <a:r>
              <a:rPr lang="zh-CN" altLang="en-US" sz="2000" dirty="0" smtClean="0"/>
              <a:t>车辆：例如世博会、大学生运动会等一些重大活动的车辆，依据上级主管部门的通知免费通行高速公路。</a:t>
            </a:r>
            <a:endParaRPr lang="en-US" altLang="zh-CN" sz="2000" dirty="0" smtClean="0">
              <a:solidFill>
                <a:prstClr val="black"/>
              </a:solidFill>
              <a:latin typeface="微软雅黑" panose="020B0503020204020204" charset="-122"/>
              <a:ea typeface="微软雅黑" panose="020B0503020204020204" charset="-122"/>
            </a:endParaRPr>
          </a:p>
          <a:p>
            <a:endPar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nvGrpSpPr>
          <p:cNvPr id="13" name="组合 12"/>
          <p:cNvGrpSpPr/>
          <p:nvPr/>
        </p:nvGrpSpPr>
        <p:grpSpPr>
          <a:xfrm>
            <a:off x="8099425" y="138430"/>
            <a:ext cx="6873725" cy="368300"/>
            <a:chOff x="4812354" y="76583"/>
            <a:chExt cx="5275142" cy="368063"/>
          </a:xfrm>
        </p:grpSpPr>
        <p:sp>
          <p:nvSpPr>
            <p:cNvPr id="12" name="矩形 11"/>
            <p:cNvSpPr/>
            <p:nvPr/>
          </p:nvSpPr>
          <p:spPr>
            <a:xfrm>
              <a:off x="4812354" y="103870"/>
              <a:ext cx="2234370" cy="309046"/>
            </a:xfrm>
            <a:prstGeom prst="rect">
              <a:avLst/>
            </a:prstGeom>
            <a:solidFill>
              <a:srgbClr val="AF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5" name="文本框 4"/>
            <p:cNvSpPr txBox="1"/>
            <p:nvPr/>
          </p:nvSpPr>
          <p:spPr>
            <a:xfrm>
              <a:off x="4829410" y="76583"/>
              <a:ext cx="2172967" cy="3680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rPr>
                <a:t>2</a:t>
              </a:r>
              <a:r>
                <a:rPr kumimoji="0" lang="zh-CN" altLang="en-US" sz="1800" b="0" i="0" u="none" strike="noStrike" kern="1200" cap="none" spc="0" normalizeH="0" baseline="0" noProof="0" dirty="0" smtClean="0">
                  <a:ln>
                    <a:noFill/>
                  </a:ln>
                  <a:solidFill>
                    <a:prstClr val="white"/>
                  </a:solidFill>
                  <a:effectLst/>
                  <a:uLnTx/>
                  <a:uFillTx/>
                  <a:latin typeface="微软雅黑 Light" panose="020B0502040204020203" charset="-122"/>
                  <a:ea typeface="微软雅黑 Light" panose="020B0502040204020203" charset="-122"/>
                  <a:cs typeface="+mn-cs"/>
                </a:rPr>
                <a:t>、车辆收取对象</a:t>
              </a: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grpSp>
          <p:nvGrpSpPr>
            <p:cNvPr id="8" name="组合 7"/>
            <p:cNvGrpSpPr/>
            <p:nvPr/>
          </p:nvGrpSpPr>
          <p:grpSpPr>
            <a:xfrm>
              <a:off x="6791404" y="159486"/>
              <a:ext cx="3296092" cy="209852"/>
              <a:chOff x="6358270" y="115009"/>
              <a:chExt cx="3296092" cy="307494"/>
            </a:xfrm>
          </p:grpSpPr>
          <p:cxnSp>
            <p:nvCxnSpPr>
              <p:cNvPr id="9" name="直接连接符 8"/>
              <p:cNvCxnSpPr/>
              <p:nvPr/>
            </p:nvCxnSpPr>
            <p:spPr>
              <a:xfrm>
                <a:off x="6358270" y="115009"/>
                <a:ext cx="0" cy="30749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8006316" y="115009"/>
                <a:ext cx="0" cy="30749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9654362" y="115009"/>
                <a:ext cx="0" cy="30749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pic>
        <p:nvPicPr>
          <p:cNvPr id="1073742850" name="图片 1073742849" descr="WechatIMG2394"/>
          <p:cNvPicPr>
            <a:picLocks noChangeAspect="1"/>
          </p:cNvPicPr>
          <p:nvPr/>
        </p:nvPicPr>
        <p:blipFill>
          <a:blip r:embed="rId6"/>
          <a:stretch>
            <a:fillRect/>
          </a:stretch>
        </p:blipFill>
        <p:spPr>
          <a:xfrm>
            <a:off x="282258" y="165735"/>
            <a:ext cx="4641215" cy="575310"/>
          </a:xfrm>
          <a:prstGeom prst="rect">
            <a:avLst/>
          </a:prstGeom>
          <a:noFill/>
          <a:ln w="9525">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1" y="481263"/>
            <a:ext cx="12192000" cy="72000"/>
          </a:xfrm>
          <a:prstGeom prst="rect">
            <a:avLst/>
          </a:prstGeom>
          <a:solidFill>
            <a:srgbClr val="AF1F24">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182090"/>
              </a:solidFill>
              <a:effectLst/>
              <a:uLnTx/>
              <a:uFillTx/>
              <a:latin typeface="微软雅黑 Light" panose="020B0502040204020203" charset="-122"/>
              <a:ea typeface="微软雅黑 Light" panose="020B0502040204020203" charset="-122"/>
              <a:cs typeface="+mn-cs"/>
            </a:endParaRPr>
          </a:p>
        </p:txBody>
      </p:sp>
      <p:sp>
        <p:nvSpPr>
          <p:cNvPr id="2" name="文本框 1"/>
          <p:cNvSpPr txBox="1"/>
          <p:nvPr>
            <p:custDataLst>
              <p:tags r:id="rId1"/>
            </p:custDataLst>
          </p:nvPr>
        </p:nvSpPr>
        <p:spPr>
          <a:xfrm>
            <a:off x="4884420" y="921496"/>
            <a:ext cx="6797040" cy="5608844"/>
          </a:xfrm>
          <a:prstGeom prst="rect">
            <a:avLst/>
          </a:prstGeom>
          <a:noFill/>
        </p:spPr>
        <p:txBody>
          <a:bodyPr wrap="square" rtlCol="0">
            <a:noAutofit/>
          </a:bodyPr>
          <a:lstStyle/>
          <a:p>
            <a:pPr marR="0" indent="0" defTabSz="914400" fontAlgn="auto">
              <a:lnSpc>
                <a:spcPct val="130000"/>
              </a:lnSpc>
              <a:spcBef>
                <a:spcPts val="0"/>
              </a:spcBef>
              <a:spcAft>
                <a:spcPts val="0"/>
              </a:spcAft>
              <a:buClrTx/>
              <a:buSzTx/>
              <a:buFontTx/>
              <a:buNone/>
              <a:defRPr/>
            </a:pPr>
            <a:r>
              <a:rPr kumimoji="0" lang="zh-CN" altLang="en-US" sz="1400" b="0" i="0" kern="1200" cap="none" spc="0" normalizeH="0" baseline="0" dirty="0">
                <a:cs typeface="+mn-cs"/>
              </a:rPr>
              <a:t> </a:t>
            </a:r>
            <a:r>
              <a:rPr kumimoji="0" lang="zh-CN" altLang="en-US" sz="1400" b="0" i="0" kern="1200" cap="none" spc="0" normalizeH="0" baseline="0" dirty="0" smtClean="0">
                <a:cs typeface="+mn-cs"/>
              </a:rPr>
              <a:t>                                </a:t>
            </a:r>
            <a:r>
              <a:rPr lang="zh-CN" altLang="en-US" sz="2000" dirty="0">
                <a:solidFill>
                  <a:srgbClr val="990000"/>
                </a:solidFill>
                <a:latin typeface="微软雅黑" panose="020B0503020204020204" charset="-122"/>
                <a:ea typeface="微软雅黑" panose="020B0503020204020204" charset="-122"/>
              </a:rPr>
              <a:t>成仁高速的基本</a:t>
            </a:r>
            <a:r>
              <a:rPr lang="zh-CN" altLang="en-US" sz="2000" dirty="0" smtClean="0">
                <a:solidFill>
                  <a:srgbClr val="990000"/>
                </a:solidFill>
                <a:latin typeface="微软雅黑" panose="020B0503020204020204" charset="-122"/>
                <a:ea typeface="微软雅黑" panose="020B0503020204020204" charset="-122"/>
              </a:rPr>
              <a:t>情况</a:t>
            </a:r>
            <a:endParaRPr lang="en-US" altLang="zh-CN" sz="2000" dirty="0" smtClean="0">
              <a:solidFill>
                <a:srgbClr val="990000"/>
              </a:solidFill>
              <a:latin typeface="微软雅黑" panose="020B0503020204020204" charset="-122"/>
              <a:ea typeface="微软雅黑" panose="020B0503020204020204" charset="-122"/>
            </a:endParaRPr>
          </a:p>
          <a:p>
            <a:pPr>
              <a:lnSpc>
                <a:spcPct val="130000"/>
              </a:lnSpc>
              <a:defRPr/>
            </a:pPr>
            <a:r>
              <a:rPr lang="zh-CN" altLang="en-US" b="1" dirty="0" smtClean="0"/>
              <a:t>   </a:t>
            </a:r>
            <a:r>
              <a:rPr lang="zh-CN" altLang="en-US" sz="1600" b="1" dirty="0" smtClean="0"/>
              <a:t>项目名称：</a:t>
            </a:r>
            <a:r>
              <a:rPr lang="zh-CN" altLang="en-US" sz="1600" dirty="0" smtClean="0"/>
              <a:t>成都</a:t>
            </a:r>
            <a:r>
              <a:rPr lang="zh-CN" altLang="en-US" sz="1600" dirty="0"/>
              <a:t>至自贡至泸州至赤水（川黔界）高速公路成都至眉山（仁寿）段</a:t>
            </a:r>
            <a:r>
              <a:rPr lang="zh-CN" altLang="en-US" sz="1600" dirty="0" smtClean="0"/>
              <a:t>（简称</a:t>
            </a:r>
            <a:r>
              <a:rPr lang="zh-CN" altLang="en-US" sz="1600" dirty="0"/>
              <a:t>成自泸高速成仁段</a:t>
            </a:r>
            <a:r>
              <a:rPr lang="zh-CN" altLang="en-US" sz="1600" dirty="0" smtClean="0"/>
              <a:t>）。</a:t>
            </a:r>
            <a:endParaRPr lang="en-US" altLang="zh-CN" sz="1600" dirty="0" smtClean="0"/>
          </a:p>
          <a:p>
            <a:pPr>
              <a:lnSpc>
                <a:spcPct val="130000"/>
              </a:lnSpc>
              <a:defRPr/>
            </a:pPr>
            <a:r>
              <a:rPr lang="en-US" altLang="zh-CN" sz="1600" dirty="0"/>
              <a:t> </a:t>
            </a:r>
            <a:r>
              <a:rPr lang="en-US" altLang="zh-CN" sz="1600" dirty="0" smtClean="0"/>
              <a:t>   </a:t>
            </a:r>
            <a:r>
              <a:rPr lang="zh-CN" altLang="en-US" sz="1600" b="1" dirty="0" smtClean="0"/>
              <a:t>项目编号</a:t>
            </a:r>
            <a:r>
              <a:rPr lang="zh-CN" altLang="en-US" sz="1600" dirty="0" smtClean="0"/>
              <a:t>：</a:t>
            </a:r>
            <a:r>
              <a:rPr lang="en-US" altLang="zh-CN" sz="1600" dirty="0" smtClean="0"/>
              <a:t>G4215</a:t>
            </a:r>
            <a:r>
              <a:rPr lang="zh-CN" altLang="en-US" sz="1600" dirty="0" smtClean="0"/>
              <a:t>。</a:t>
            </a:r>
            <a:endParaRPr lang="zh-CN" altLang="en-US" sz="1600" dirty="0"/>
          </a:p>
          <a:p>
            <a:r>
              <a:rPr lang="zh-CN" altLang="en-US" sz="1600" b="1" dirty="0" smtClean="0"/>
              <a:t>    建设情况：</a:t>
            </a:r>
            <a:r>
              <a:rPr lang="en-US" altLang="zh-CN" sz="1600" dirty="0" smtClean="0"/>
              <a:t>2009</a:t>
            </a:r>
            <a:r>
              <a:rPr lang="zh-CN" altLang="en-US" sz="1600" dirty="0"/>
              <a:t>年</a:t>
            </a:r>
            <a:r>
              <a:rPr lang="en-US" altLang="zh-CN" sz="1600" dirty="0"/>
              <a:t>10</a:t>
            </a:r>
            <a:r>
              <a:rPr lang="zh-CN" altLang="en-US" sz="1600" dirty="0"/>
              <a:t>月开工建设，</a:t>
            </a:r>
            <a:r>
              <a:rPr lang="en-US" altLang="zh-CN" sz="1600" dirty="0"/>
              <a:t>2012</a:t>
            </a:r>
            <a:r>
              <a:rPr lang="zh-CN" altLang="en-US" sz="1600" dirty="0"/>
              <a:t>年</a:t>
            </a:r>
            <a:r>
              <a:rPr lang="en-US" altLang="zh-CN" sz="1600" dirty="0"/>
              <a:t>9</a:t>
            </a:r>
            <a:r>
              <a:rPr lang="zh-CN" altLang="en-US" sz="1600" dirty="0"/>
              <a:t>月全线建成</a:t>
            </a:r>
            <a:r>
              <a:rPr lang="zh-CN" altLang="en-US" sz="1600" dirty="0" smtClean="0"/>
              <a:t>通车，</a:t>
            </a:r>
            <a:r>
              <a:rPr lang="zh-CN" altLang="en-US" sz="1600" dirty="0"/>
              <a:t>成自泸高速成仁段起于成都绕城高速公路江家、止于仁寿、威远县界的纸厂沟，全长</a:t>
            </a:r>
            <a:r>
              <a:rPr lang="en-US" altLang="zh-CN" sz="1600" dirty="0"/>
              <a:t>106.613</a:t>
            </a:r>
            <a:r>
              <a:rPr lang="zh-CN" altLang="en-US" sz="1600" dirty="0"/>
              <a:t>公里，其中起点至双流县永兴镇</a:t>
            </a:r>
            <a:r>
              <a:rPr lang="en-US" altLang="zh-CN" sz="1600" dirty="0"/>
              <a:t>28.842</a:t>
            </a:r>
            <a:r>
              <a:rPr lang="zh-CN" altLang="en-US" sz="1600" dirty="0"/>
              <a:t>公里采用设计速度</a:t>
            </a:r>
            <a:r>
              <a:rPr lang="en-US" altLang="zh-CN" sz="1600" dirty="0"/>
              <a:t>100</a:t>
            </a:r>
            <a:r>
              <a:rPr lang="zh-CN" altLang="en-US" sz="1600" dirty="0"/>
              <a:t>公里</a:t>
            </a:r>
            <a:r>
              <a:rPr lang="en-US" altLang="zh-CN" sz="1600" dirty="0"/>
              <a:t>/</a:t>
            </a:r>
            <a:r>
              <a:rPr lang="zh-CN" altLang="en-US" sz="1600" dirty="0" smtClean="0"/>
              <a:t>小时、双向</a:t>
            </a:r>
            <a:r>
              <a:rPr lang="zh-CN" altLang="en-US" sz="1600" dirty="0"/>
              <a:t>六车道，双流县永兴镇至终点</a:t>
            </a:r>
            <a:r>
              <a:rPr lang="en-US" altLang="zh-CN" sz="1600" dirty="0"/>
              <a:t>77.771</a:t>
            </a:r>
            <a:r>
              <a:rPr lang="zh-CN" altLang="en-US" sz="1600" dirty="0"/>
              <a:t>公里采用设计速度</a:t>
            </a:r>
            <a:r>
              <a:rPr lang="en-US" altLang="zh-CN" sz="1600" dirty="0"/>
              <a:t>80</a:t>
            </a:r>
            <a:r>
              <a:rPr lang="zh-CN" altLang="en-US" sz="1600" dirty="0"/>
              <a:t>公里</a:t>
            </a:r>
            <a:r>
              <a:rPr lang="en-US" altLang="zh-CN" sz="1600" dirty="0"/>
              <a:t>/</a:t>
            </a:r>
            <a:r>
              <a:rPr lang="zh-CN" altLang="en-US" sz="1600" dirty="0"/>
              <a:t>小时</a:t>
            </a:r>
            <a:r>
              <a:rPr lang="zh-CN" altLang="en-US" sz="1600" dirty="0" smtClean="0"/>
              <a:t>、双向</a:t>
            </a:r>
            <a:r>
              <a:rPr lang="zh-CN" altLang="en-US" sz="1600" dirty="0"/>
              <a:t>四车道高速公路标准建设</a:t>
            </a:r>
            <a:r>
              <a:rPr lang="zh-CN" altLang="en-US" sz="1600" dirty="0" smtClean="0"/>
              <a:t>。</a:t>
            </a:r>
            <a:endParaRPr lang="en-US" altLang="zh-CN" sz="1600" dirty="0" smtClean="0"/>
          </a:p>
          <a:p>
            <a:r>
              <a:rPr lang="en-US" altLang="zh-CN" sz="1600" dirty="0"/>
              <a:t> </a:t>
            </a:r>
            <a:r>
              <a:rPr lang="en-US" altLang="zh-CN" sz="1600" dirty="0" smtClean="0"/>
              <a:t>   </a:t>
            </a:r>
            <a:r>
              <a:rPr lang="zh-CN" altLang="en-US" sz="1600" dirty="0" smtClean="0"/>
              <a:t>高架桥</a:t>
            </a:r>
            <a:r>
              <a:rPr lang="en-US" altLang="zh-CN" sz="1600" dirty="0"/>
              <a:t>10.4</a:t>
            </a:r>
            <a:r>
              <a:rPr lang="zh-CN" altLang="en-US" sz="1600" dirty="0"/>
              <a:t>公里，全线设互通式立交</a:t>
            </a:r>
            <a:r>
              <a:rPr lang="en-US" altLang="zh-CN" sz="1600" dirty="0"/>
              <a:t>10</a:t>
            </a:r>
            <a:r>
              <a:rPr lang="zh-CN" altLang="en-US" sz="1600" dirty="0"/>
              <a:t>处、特大桥</a:t>
            </a:r>
            <a:r>
              <a:rPr lang="en-US" altLang="zh-CN" sz="1600" dirty="0"/>
              <a:t>1</a:t>
            </a:r>
            <a:r>
              <a:rPr lang="zh-CN" altLang="en-US" sz="1600" dirty="0"/>
              <a:t>座、大桥</a:t>
            </a:r>
            <a:r>
              <a:rPr lang="en-US" altLang="zh-CN" sz="1600" dirty="0"/>
              <a:t>24</a:t>
            </a:r>
            <a:r>
              <a:rPr lang="zh-CN" altLang="en-US" sz="1600" dirty="0"/>
              <a:t>座、中小桥</a:t>
            </a:r>
            <a:r>
              <a:rPr lang="en-US" altLang="zh-CN" sz="1600" dirty="0"/>
              <a:t>32</a:t>
            </a:r>
            <a:r>
              <a:rPr lang="zh-CN" altLang="en-US" sz="1600" dirty="0"/>
              <a:t>座，桥隧比例为</a:t>
            </a:r>
            <a:r>
              <a:rPr lang="en-US" altLang="zh-CN" sz="1600" dirty="0"/>
              <a:t>17.6%</a:t>
            </a:r>
            <a:r>
              <a:rPr lang="zh-CN" altLang="en-US" sz="1600" dirty="0"/>
              <a:t>，涵洞及通道</a:t>
            </a:r>
            <a:r>
              <a:rPr lang="en-US" altLang="zh-CN" sz="1600" dirty="0"/>
              <a:t>371</a:t>
            </a:r>
            <a:r>
              <a:rPr lang="zh-CN" altLang="en-US" sz="1600" dirty="0"/>
              <a:t>道，停车区</a:t>
            </a:r>
            <a:r>
              <a:rPr lang="en-US" altLang="zh-CN" sz="1600" dirty="0"/>
              <a:t>1</a:t>
            </a:r>
            <a:r>
              <a:rPr lang="zh-CN" altLang="en-US" sz="1600" dirty="0"/>
              <a:t>处，服务区</a:t>
            </a:r>
            <a:r>
              <a:rPr lang="en-US" altLang="zh-CN" sz="1600" dirty="0"/>
              <a:t>3</a:t>
            </a:r>
            <a:r>
              <a:rPr lang="zh-CN" altLang="en-US" sz="1600" dirty="0"/>
              <a:t>处。</a:t>
            </a:r>
            <a:endParaRPr lang="zh-CN" altLang="en-US" sz="1600" dirty="0"/>
          </a:p>
          <a:p>
            <a:r>
              <a:rPr lang="zh-CN" altLang="en-US" sz="1600" dirty="0" smtClean="0"/>
              <a:t>    </a:t>
            </a:r>
            <a:r>
              <a:rPr lang="zh-CN" altLang="en-US" sz="1600" b="1" dirty="0" smtClean="0"/>
              <a:t>项目性质：</a:t>
            </a:r>
            <a:r>
              <a:rPr lang="zh-CN" altLang="en-US" sz="1600" dirty="0" smtClean="0"/>
              <a:t>成</a:t>
            </a:r>
            <a:r>
              <a:rPr lang="zh-CN" altLang="en-US" sz="1600" dirty="0"/>
              <a:t>自泸高速成仁段项目按</a:t>
            </a:r>
            <a:r>
              <a:rPr lang="en-US" altLang="zh-CN" sz="1600" dirty="0"/>
              <a:t>BOT</a:t>
            </a:r>
            <a:r>
              <a:rPr lang="zh-CN" altLang="en-US" sz="1600" dirty="0"/>
              <a:t>方式建设。</a:t>
            </a:r>
            <a:r>
              <a:rPr lang="en-US" altLang="zh-CN" sz="1600" dirty="0"/>
              <a:t>2009</a:t>
            </a:r>
            <a:r>
              <a:rPr lang="zh-CN" altLang="en-US" sz="1600" dirty="0"/>
              <a:t>年</a:t>
            </a:r>
            <a:r>
              <a:rPr lang="en-US" altLang="zh-CN" sz="1600" dirty="0"/>
              <a:t>4</a:t>
            </a:r>
            <a:r>
              <a:rPr lang="zh-CN" altLang="en-US" sz="1600" dirty="0"/>
              <a:t>月</a:t>
            </a:r>
            <a:r>
              <a:rPr lang="en-US" altLang="zh-CN" sz="1600" dirty="0"/>
              <a:t>15</a:t>
            </a:r>
            <a:r>
              <a:rPr lang="zh-CN" altLang="en-US" sz="1600" dirty="0"/>
              <a:t>日，四川成渝高速公路股份有限公司以</a:t>
            </a:r>
            <a:r>
              <a:rPr lang="en-US" altLang="zh-CN" sz="1600" dirty="0"/>
              <a:t>BOT</a:t>
            </a:r>
            <a:r>
              <a:rPr lang="zh-CN" altLang="en-US" sz="1600" dirty="0"/>
              <a:t>方式获得该项目中标，并依据四川成渝高速公路股份有限公司与成都市人民政府、眉山市人民政府签订的</a:t>
            </a:r>
            <a:r>
              <a:rPr lang="en-US" altLang="zh-CN" sz="1600" dirty="0"/>
              <a:t>《</a:t>
            </a:r>
            <a:r>
              <a:rPr lang="zh-CN" altLang="en-US" sz="1600" dirty="0"/>
              <a:t>特许权协议</a:t>
            </a:r>
            <a:r>
              <a:rPr lang="en-US" altLang="zh-CN" sz="1600" dirty="0"/>
              <a:t>》</a:t>
            </a:r>
            <a:r>
              <a:rPr lang="zh-CN" altLang="en-US" sz="1600" dirty="0"/>
              <a:t>及</a:t>
            </a:r>
            <a:r>
              <a:rPr lang="en-US" altLang="zh-CN" sz="1600" dirty="0"/>
              <a:t>《</a:t>
            </a:r>
            <a:r>
              <a:rPr lang="zh-CN" altLang="en-US" sz="1600" dirty="0"/>
              <a:t>特许权协议附件</a:t>
            </a:r>
            <a:r>
              <a:rPr lang="en-US" altLang="zh-CN" sz="1600" dirty="0"/>
              <a:t>》</a:t>
            </a:r>
            <a:r>
              <a:rPr lang="zh-CN" altLang="en-US" sz="1600" dirty="0"/>
              <a:t>，由四川成渝高速公路股份有限公司于</a:t>
            </a:r>
            <a:r>
              <a:rPr lang="en-US" altLang="zh-CN" sz="1600" dirty="0"/>
              <a:t>2009</a:t>
            </a:r>
            <a:r>
              <a:rPr lang="zh-CN" altLang="en-US" sz="1600" dirty="0"/>
              <a:t>年</a:t>
            </a:r>
            <a:r>
              <a:rPr lang="en-US" altLang="zh-CN" sz="1600" dirty="0"/>
              <a:t>6</a:t>
            </a:r>
            <a:r>
              <a:rPr lang="zh-CN" altLang="en-US" sz="1600" dirty="0"/>
              <a:t>月</a:t>
            </a:r>
            <a:r>
              <a:rPr lang="en-US" altLang="zh-CN" sz="1600" dirty="0"/>
              <a:t>15</a:t>
            </a:r>
            <a:r>
              <a:rPr lang="zh-CN" altLang="en-US" sz="1600" dirty="0"/>
              <a:t>日组建四川成渝高速公路股份有限公司成仁分公司，负责本项目的投资、建设、运营管理和移交</a:t>
            </a:r>
            <a:r>
              <a:rPr lang="zh-CN" altLang="en-US" sz="1600" dirty="0" smtClean="0"/>
              <a:t>。</a:t>
            </a:r>
            <a:endParaRPr lang="en-US" altLang="zh-CN" sz="1600" dirty="0" smtClean="0"/>
          </a:p>
          <a:p>
            <a:r>
              <a:rPr lang="en-US" altLang="zh-CN" sz="1600" dirty="0"/>
              <a:t> </a:t>
            </a:r>
            <a:r>
              <a:rPr lang="en-US" altLang="zh-CN" sz="1600" dirty="0" smtClean="0"/>
              <a:t>   </a:t>
            </a:r>
            <a:r>
              <a:rPr lang="zh-CN" altLang="en-US" sz="1600" b="1" dirty="0" smtClean="0"/>
              <a:t>项目收费站设置：</a:t>
            </a:r>
            <a:r>
              <a:rPr lang="zh-CN" altLang="en-US" dirty="0" smtClean="0"/>
              <a:t>在</a:t>
            </a:r>
            <a:r>
              <a:rPr lang="zh-CN" altLang="en-US" dirty="0"/>
              <a:t>江家设置成都主线收费站</a:t>
            </a:r>
            <a:r>
              <a:rPr lang="en-US" altLang="zh-CN" dirty="0"/>
              <a:t>1</a:t>
            </a:r>
            <a:r>
              <a:rPr lang="zh-CN" altLang="en-US" dirty="0"/>
              <a:t>个；在</a:t>
            </a:r>
            <a:r>
              <a:rPr lang="zh-CN" altLang="en-US" dirty="0" smtClean="0"/>
              <a:t>新兴（预留）、</a:t>
            </a:r>
            <a:r>
              <a:rPr lang="zh-CN" altLang="en-US" dirty="0"/>
              <a:t>万安、兴隆、大林、文宫、仁寿东、富加、宝飞、汪洋设</a:t>
            </a:r>
            <a:r>
              <a:rPr lang="en-US" altLang="zh-CN" dirty="0"/>
              <a:t>9</a:t>
            </a:r>
            <a:r>
              <a:rPr lang="zh-CN" altLang="en-US" dirty="0"/>
              <a:t>个匝道收费站，与全省高速公路实行联网收费。</a:t>
            </a:r>
            <a:endParaRPr lang="zh-CN" altLang="en-US" dirty="0"/>
          </a:p>
          <a:p>
            <a:endParaRPr lang="zh-CN" altLang="en-US" b="1" dirty="0"/>
          </a:p>
          <a:p>
            <a:pPr marR="0" indent="0" defTabSz="914400" fontAlgn="auto">
              <a:lnSpc>
                <a:spcPct val="130000"/>
              </a:lnSpc>
              <a:spcBef>
                <a:spcPts val="0"/>
              </a:spcBef>
              <a:spcAft>
                <a:spcPts val="0"/>
              </a:spcAft>
              <a:buClrTx/>
              <a:buSzTx/>
              <a:buFontTx/>
              <a:buNone/>
              <a:defRPr/>
            </a:pPr>
            <a:endParaRPr lang="zh-CN" altLang="en-US" dirty="0"/>
          </a:p>
        </p:txBody>
      </p:sp>
      <p:sp>
        <p:nvSpPr>
          <p:cNvPr id="3" name="文本框 2"/>
          <p:cNvSpPr txBox="1"/>
          <p:nvPr/>
        </p:nvSpPr>
        <p:spPr>
          <a:xfrm>
            <a:off x="95250" y="113030"/>
            <a:ext cx="2831465" cy="368300"/>
          </a:xfrm>
          <a:prstGeom prst="rect">
            <a:avLst/>
          </a:prstGeom>
          <a:noFill/>
        </p:spPr>
        <p:txBody>
          <a:bodyPr wrap="square" rtlCol="0">
            <a:spAutoFit/>
          </a:bodyPr>
          <a:lstStyle/>
          <a:p>
            <a:pPr marR="0" indent="0" algn="ctr" defTabSz="914400" fontAlgn="auto">
              <a:lnSpc>
                <a:spcPct val="100000"/>
              </a:lnSpc>
              <a:spcBef>
                <a:spcPts val="0"/>
              </a:spcBef>
              <a:spcAft>
                <a:spcPts val="0"/>
              </a:spcAft>
              <a:buClrTx/>
              <a:buSzTx/>
              <a:buFontTx/>
              <a:buNone/>
              <a:defRPr/>
            </a:pPr>
            <a:r>
              <a:rPr kumimoji="0" lang="en-US" altLang="zh-CN" b="0" i="0" kern="1200" cap="none" spc="0" normalizeH="0" baseline="0" noProof="0" dirty="0">
                <a:solidFill>
                  <a:prstClr val="white"/>
                </a:solidFill>
                <a:latin typeface="微软雅黑 Light" panose="020B0502040204020203" charset="-122"/>
                <a:ea typeface="微软雅黑 Light" panose="020B0502040204020203" charset="-122"/>
                <a:cs typeface="+mn-cs"/>
              </a:rPr>
              <a:t>2</a:t>
            </a:r>
            <a:r>
              <a:rPr kumimoji="0" lang="zh-CN" altLang="en-US" b="0" i="0" kern="1200" cap="none" spc="0" normalizeH="0" baseline="0" noProof="0" dirty="0">
                <a:solidFill>
                  <a:prstClr val="white"/>
                </a:solidFill>
                <a:latin typeface="微软雅黑 Light" panose="020B0502040204020203" charset="-122"/>
                <a:ea typeface="微软雅黑 Light" panose="020B0502040204020203" charset="-122"/>
                <a:cs typeface="+mn-cs"/>
              </a:rPr>
              <a:t>、新指南整体框架</a:t>
            </a:r>
            <a:endParaRPr kumimoji="0" lang="zh-CN" altLang="en-US" b="0" i="0" kern="1200" cap="none" spc="0" normalizeH="0" baseline="0" noProof="0" dirty="0">
              <a:solidFill>
                <a:prstClr val="white"/>
              </a:solidFill>
              <a:latin typeface="微软雅黑 Light" panose="020B0502040204020203" charset="-122"/>
              <a:ea typeface="微软雅黑 Light" panose="020B0502040204020203" charset="-122"/>
              <a:cs typeface="+mn-cs"/>
            </a:endParaRPr>
          </a:p>
        </p:txBody>
      </p:sp>
      <p:grpSp>
        <p:nvGrpSpPr>
          <p:cNvPr id="13" name="组合 12"/>
          <p:cNvGrpSpPr/>
          <p:nvPr/>
        </p:nvGrpSpPr>
        <p:grpSpPr>
          <a:xfrm>
            <a:off x="73025" y="113030"/>
            <a:ext cx="6873725" cy="368300"/>
            <a:chOff x="4812354" y="76583"/>
            <a:chExt cx="5275142" cy="368063"/>
          </a:xfrm>
        </p:grpSpPr>
        <p:sp>
          <p:nvSpPr>
            <p:cNvPr id="12" name="矩形 11"/>
            <p:cNvSpPr/>
            <p:nvPr/>
          </p:nvSpPr>
          <p:spPr>
            <a:xfrm>
              <a:off x="4812354" y="103870"/>
              <a:ext cx="2234370" cy="309046"/>
            </a:xfrm>
            <a:prstGeom prst="rect">
              <a:avLst/>
            </a:prstGeom>
            <a:solidFill>
              <a:srgbClr val="AF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4" name="文本框 3"/>
            <p:cNvSpPr txBox="1"/>
            <p:nvPr/>
          </p:nvSpPr>
          <p:spPr>
            <a:xfrm>
              <a:off x="4829411" y="76583"/>
              <a:ext cx="2960479" cy="3680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rPr>
                <a:t>3</a:t>
              </a:r>
              <a:r>
                <a:rPr kumimoji="0" lang="zh-CN" altLang="en-US" sz="1800" b="0" i="0" u="none" strike="noStrike" kern="1200" cap="none" spc="0" normalizeH="0" baseline="0" noProof="0" dirty="0" smtClean="0">
                  <a:ln>
                    <a:noFill/>
                  </a:ln>
                  <a:solidFill>
                    <a:prstClr val="white"/>
                  </a:solidFill>
                  <a:effectLst/>
                  <a:uLnTx/>
                  <a:uFillTx/>
                  <a:latin typeface="微软雅黑 Light" panose="020B0502040204020203" charset="-122"/>
                  <a:ea typeface="微软雅黑 Light" panose="020B0502040204020203" charset="-122"/>
                  <a:cs typeface="+mn-cs"/>
                </a:rPr>
                <a:t>、成仁基本情况</a:t>
              </a: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grpSp>
          <p:nvGrpSpPr>
            <p:cNvPr id="8" name="组合 7"/>
            <p:cNvGrpSpPr/>
            <p:nvPr/>
          </p:nvGrpSpPr>
          <p:grpSpPr>
            <a:xfrm>
              <a:off x="6791404" y="159486"/>
              <a:ext cx="3296092" cy="209852"/>
              <a:chOff x="6358270" y="115009"/>
              <a:chExt cx="3296092" cy="307494"/>
            </a:xfrm>
          </p:grpSpPr>
          <p:cxnSp>
            <p:nvCxnSpPr>
              <p:cNvPr id="9" name="直接连接符 8"/>
              <p:cNvCxnSpPr/>
              <p:nvPr/>
            </p:nvCxnSpPr>
            <p:spPr>
              <a:xfrm>
                <a:off x="6358270" y="115009"/>
                <a:ext cx="0" cy="30749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8006316" y="115009"/>
                <a:ext cx="0" cy="30749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9654362" y="115009"/>
                <a:ext cx="0" cy="30749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pic>
        <p:nvPicPr>
          <p:cNvPr id="1073742850" name="图片 1073742849" descr="WechatIMG2394"/>
          <p:cNvPicPr>
            <a:picLocks noChangeAspect="1"/>
          </p:cNvPicPr>
          <p:nvPr/>
        </p:nvPicPr>
        <p:blipFill>
          <a:blip r:embed="rId2"/>
          <a:stretch>
            <a:fillRect/>
          </a:stretch>
        </p:blipFill>
        <p:spPr>
          <a:xfrm>
            <a:off x="7441248" y="13335"/>
            <a:ext cx="4641215" cy="575310"/>
          </a:xfrm>
          <a:prstGeom prst="rect">
            <a:avLst/>
          </a:prstGeom>
          <a:noFill/>
          <a:ln w="9525">
            <a:noFill/>
          </a:ln>
        </p:spPr>
      </p:pic>
      <p:pic>
        <p:nvPicPr>
          <p:cNvPr id="100" name="图片 99"/>
          <p:cNvPicPr/>
          <p:nvPr/>
        </p:nvPicPr>
        <p:blipFill>
          <a:blip r:embed="rId3"/>
          <a:stretch>
            <a:fillRect/>
          </a:stretch>
        </p:blipFill>
        <p:spPr>
          <a:xfrm>
            <a:off x="95250" y="553085"/>
            <a:ext cx="4541520" cy="6071235"/>
          </a:xfrm>
          <a:prstGeom prst="rect">
            <a:avLst/>
          </a:prstGeom>
          <a:noFill/>
          <a:ln w="9525">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61"/>
          <p:cNvGrpSpPr/>
          <p:nvPr>
            <p:custDataLst>
              <p:tags r:id="rId1"/>
            </p:custDataLst>
          </p:nvPr>
        </p:nvGrpSpPr>
        <p:grpSpPr>
          <a:xfrm>
            <a:off x="8616668" y="4328958"/>
            <a:ext cx="2498971" cy="1235769"/>
            <a:chOff x="3905106" y="2361290"/>
            <a:chExt cx="2498971" cy="1235769"/>
          </a:xfrm>
        </p:grpSpPr>
        <p:sp>
          <p:nvSpPr>
            <p:cNvPr id="63" name="文本框 62"/>
            <p:cNvSpPr txBox="1"/>
            <p:nvPr>
              <p:custDataLst>
                <p:tags r:id="rId2"/>
              </p:custDataLst>
            </p:nvPr>
          </p:nvSpPr>
          <p:spPr>
            <a:xfrm>
              <a:off x="4381990" y="2361290"/>
              <a:ext cx="1569660"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单击添加标题</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4" name="文本框 63"/>
            <p:cNvSpPr txBox="1"/>
            <p:nvPr>
              <p:custDataLst>
                <p:tags r:id="rId3"/>
              </p:custDataLst>
            </p:nvPr>
          </p:nvSpPr>
          <p:spPr>
            <a:xfrm>
              <a:off x="3905106" y="2690336"/>
              <a:ext cx="2498971" cy="906723"/>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rPr>
                <a:t>单击此处添加文本单击此处添加文本单击此处添加文本单击此处单击此处</a:t>
              </a:r>
              <a:endParaRPr kumimoji="0" lang="zh-CN" altLang="en-US" sz="1400" b="0" i="0" u="none" strike="noStrike" kern="120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grpSp>
      <p:sp>
        <p:nvSpPr>
          <p:cNvPr id="66" name="文本框 65"/>
          <p:cNvSpPr txBox="1"/>
          <p:nvPr>
            <p:custDataLst>
              <p:tags r:id="rId4"/>
            </p:custDataLst>
          </p:nvPr>
        </p:nvSpPr>
        <p:spPr>
          <a:xfrm>
            <a:off x="5323205" y="1875790"/>
            <a:ext cx="1569720" cy="369570"/>
          </a:xfrm>
          <a:prstGeom prst="rect">
            <a:avLst/>
          </a:prstGeom>
          <a:noFill/>
        </p:spPr>
        <p:txBody>
          <a:bodyPr wrap="none" rtlCol="0">
            <a:spAutoFit/>
          </a:bodyPr>
          <a:lstStyle/>
          <a:p>
            <a:pPr marR="0" indent="0" algn="ctr" defTabSz="914400" fontAlgn="auto">
              <a:lnSpc>
                <a:spcPct val="100000"/>
              </a:lnSpc>
              <a:spcBef>
                <a:spcPts val="0"/>
              </a:spcBef>
              <a:spcAft>
                <a:spcPts val="0"/>
              </a:spcAft>
              <a:buClrTx/>
              <a:buSzTx/>
              <a:buFontTx/>
              <a:buNone/>
              <a:defRPr/>
            </a:pPr>
            <a:r>
              <a:rPr kumimoji="0" lang="zh-CN" altLang="en-US" b="1" i="0" kern="1200" cap="none" spc="0" normalizeH="0" baseline="0" noProof="0" dirty="0">
                <a:solidFill>
                  <a:prstClr val="white"/>
                </a:solidFill>
                <a:latin typeface="微软雅黑" panose="020B0503020204020204" charset="-122"/>
                <a:ea typeface="微软雅黑" panose="020B0503020204020204" charset="-122"/>
                <a:cs typeface="+mn-cs"/>
              </a:rPr>
              <a:t>单击添加标题</a:t>
            </a:r>
            <a:endParaRPr kumimoji="0" lang="zh-CN" altLang="en-US" b="1" i="0" kern="1200" cap="none" spc="0" normalizeH="0" baseline="0" noProof="0" dirty="0">
              <a:solidFill>
                <a:prstClr val="white"/>
              </a:solidFill>
              <a:latin typeface="微软雅黑" panose="020B0503020204020204" charset="-122"/>
              <a:ea typeface="微软雅黑" panose="020B0503020204020204" charset="-122"/>
              <a:cs typeface="+mn-cs"/>
            </a:endParaRPr>
          </a:p>
        </p:txBody>
      </p:sp>
      <p:sp>
        <p:nvSpPr>
          <p:cNvPr id="31" name="矩形 30"/>
          <p:cNvSpPr/>
          <p:nvPr/>
        </p:nvSpPr>
        <p:spPr>
          <a:xfrm>
            <a:off x="0" y="481330"/>
            <a:ext cx="12192000" cy="207010"/>
          </a:xfrm>
          <a:prstGeom prst="rect">
            <a:avLst/>
          </a:prstGeom>
          <a:solidFill>
            <a:srgbClr val="AF1F24">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182090"/>
              </a:solidFill>
              <a:effectLst/>
              <a:uLnTx/>
              <a:uFillTx/>
              <a:latin typeface="微软雅黑 Light" panose="020B0502040204020203" charset="-122"/>
              <a:ea typeface="微软雅黑 Light" panose="020B0502040204020203" charset="-122"/>
              <a:cs typeface="+mn-cs"/>
            </a:endParaRPr>
          </a:p>
        </p:txBody>
      </p:sp>
      <p:sp>
        <p:nvSpPr>
          <p:cNvPr id="55" name="文本框 54"/>
          <p:cNvSpPr txBox="1"/>
          <p:nvPr>
            <p:custDataLst>
              <p:tags r:id="rId5"/>
            </p:custDataLst>
          </p:nvPr>
        </p:nvSpPr>
        <p:spPr>
          <a:xfrm>
            <a:off x="4207750" y="840500"/>
            <a:ext cx="6455462" cy="3881062"/>
          </a:xfrm>
          <a:prstGeom prst="rect">
            <a:avLst/>
          </a:prstGeom>
          <a:noFill/>
        </p:spPr>
        <p:txBody>
          <a:bodyPr wrap="square" rtlCol="0">
            <a:spAutoFit/>
          </a:bodyPr>
          <a:lstStyle/>
          <a:p>
            <a:pPr>
              <a:lnSpc>
                <a:spcPct val="130000"/>
              </a:lnSpc>
              <a:defRPr/>
            </a:pPr>
            <a:r>
              <a:rPr kumimoji="0" lang="zh-CN" altLang="en-US" b="1" i="0" kern="1200" cap="none" spc="0" normalizeH="0" baseline="0" noProof="0" dirty="0" smtClean="0">
                <a:solidFill>
                  <a:prstClr val="black"/>
                </a:solidFill>
                <a:latin typeface="微软雅黑 Light" panose="020B0502040204020203" charset="-122"/>
                <a:ea typeface="微软雅黑 Light" panose="020B0502040204020203" charset="-122"/>
              </a:rPr>
              <a:t>                          </a:t>
            </a:r>
            <a:r>
              <a:rPr kumimoji="0" lang="zh-CN" altLang="en-US" b="1" i="0" kern="1200" cap="none" spc="0" normalizeH="0" baseline="0" noProof="0" dirty="0" smtClean="0">
                <a:solidFill>
                  <a:srgbClr val="CA2428"/>
                </a:solidFill>
                <a:latin typeface="微软雅黑 Light" panose="020B0502040204020203" charset="-122"/>
                <a:ea typeface="微软雅黑 Light" panose="020B0502040204020203" charset="-122"/>
              </a:rPr>
              <a:t>成仁高速收费标准</a:t>
            </a:r>
            <a:endParaRPr kumimoji="0" lang="en-US" altLang="zh-CN" b="1" i="0" kern="1200" cap="none" spc="0" normalizeH="0" baseline="0" noProof="0" dirty="0" smtClean="0">
              <a:solidFill>
                <a:srgbClr val="CA2428"/>
              </a:solidFill>
              <a:latin typeface="微软雅黑 Light" panose="020B0502040204020203" charset="-122"/>
              <a:ea typeface="微软雅黑 Light" panose="020B0502040204020203" charset="-122"/>
            </a:endParaRPr>
          </a:p>
          <a:p>
            <a:pPr>
              <a:lnSpc>
                <a:spcPct val="130000"/>
              </a:lnSpc>
              <a:defRPr/>
            </a:pPr>
            <a:r>
              <a:rPr kumimoji="0" lang="zh-CN" altLang="en-US" b="1" i="0" kern="1200" cap="none" spc="0" normalizeH="0" baseline="0" noProof="0" dirty="0" smtClean="0">
                <a:solidFill>
                  <a:prstClr val="black"/>
                </a:solidFill>
                <a:latin typeface="微软雅黑 Light" panose="020B0502040204020203" charset="-122"/>
                <a:ea typeface="微软雅黑 Light" panose="020B0502040204020203" charset="-122"/>
              </a:rPr>
              <a:t>  项目收费批文：</a:t>
            </a:r>
            <a:r>
              <a:rPr kumimoji="0" lang="zh-CN" altLang="en-US" i="0" kern="1200" cap="none" spc="0" normalizeH="0" baseline="0" noProof="0" dirty="0" smtClean="0">
                <a:solidFill>
                  <a:prstClr val="black"/>
                </a:solidFill>
                <a:latin typeface="微软雅黑 Light" panose="020B0502040204020203" charset="-122"/>
                <a:ea typeface="微软雅黑 Light" panose="020B0502040204020203" charset="-122"/>
              </a:rPr>
              <a:t>成仁分公司于</a:t>
            </a:r>
            <a:r>
              <a:rPr kumimoji="0" lang="en-US" altLang="zh-CN" i="0" kern="1200" cap="none" spc="0" normalizeH="0" baseline="0" noProof="0" dirty="0" smtClean="0">
                <a:solidFill>
                  <a:prstClr val="black"/>
                </a:solidFill>
                <a:latin typeface="微软雅黑 Light" panose="020B0502040204020203" charset="-122"/>
                <a:ea typeface="微软雅黑 Light" panose="020B0502040204020203" charset="-122"/>
              </a:rPr>
              <a:t>2020</a:t>
            </a:r>
            <a:r>
              <a:rPr kumimoji="0" lang="zh-CN" altLang="en-US" i="0" kern="1200" cap="none" spc="0" normalizeH="0" baseline="0" noProof="0" dirty="0" smtClean="0">
                <a:solidFill>
                  <a:prstClr val="black"/>
                </a:solidFill>
                <a:latin typeface="微软雅黑 Light" panose="020B0502040204020203" charset="-122"/>
                <a:ea typeface="微软雅黑 Light" panose="020B0502040204020203" charset="-122"/>
              </a:rPr>
              <a:t>年</a:t>
            </a:r>
            <a:r>
              <a:rPr kumimoji="0" lang="en-US" altLang="zh-CN" i="0" kern="1200" cap="none" spc="0" normalizeH="0" baseline="0" noProof="0" dirty="0" smtClean="0">
                <a:solidFill>
                  <a:prstClr val="black"/>
                </a:solidFill>
                <a:latin typeface="微软雅黑 Light" panose="020B0502040204020203" charset="-122"/>
                <a:ea typeface="微软雅黑 Light" panose="020B0502040204020203" charset="-122"/>
              </a:rPr>
              <a:t>10</a:t>
            </a:r>
            <a:r>
              <a:rPr kumimoji="0" lang="zh-CN" altLang="en-US" i="0" kern="1200" cap="none" spc="0" normalizeH="0" baseline="0" noProof="0" dirty="0" smtClean="0">
                <a:solidFill>
                  <a:prstClr val="black"/>
                </a:solidFill>
                <a:latin typeface="微软雅黑 Light" panose="020B0502040204020203" charset="-122"/>
                <a:ea typeface="微软雅黑 Light" panose="020B0502040204020203" charset="-122"/>
              </a:rPr>
              <a:t>月</a:t>
            </a:r>
            <a:r>
              <a:rPr kumimoji="0" lang="en-US" altLang="zh-CN" i="0" kern="1200" cap="none" spc="0" normalizeH="0" baseline="0" noProof="0" dirty="0" smtClean="0">
                <a:solidFill>
                  <a:prstClr val="black"/>
                </a:solidFill>
                <a:latin typeface="微软雅黑 Light" panose="020B0502040204020203" charset="-122"/>
                <a:ea typeface="微软雅黑 Light" panose="020B0502040204020203" charset="-122"/>
              </a:rPr>
              <a:t>10</a:t>
            </a:r>
            <a:r>
              <a:rPr kumimoji="0" lang="zh-CN" altLang="en-US" i="0" kern="1200" cap="none" spc="0" normalizeH="0" baseline="0" noProof="0" dirty="0" smtClean="0">
                <a:solidFill>
                  <a:prstClr val="black"/>
                </a:solidFill>
                <a:latin typeface="微软雅黑 Light" panose="020B0502040204020203" charset="-122"/>
                <a:ea typeface="微软雅黑 Light" panose="020B0502040204020203" charset="-122"/>
              </a:rPr>
              <a:t>日，</a:t>
            </a:r>
            <a:r>
              <a:rPr lang="zh-CN" altLang="en-US" dirty="0" smtClean="0">
                <a:solidFill>
                  <a:prstClr val="black"/>
                </a:solidFill>
                <a:latin typeface="微软雅黑 Light" panose="020B0502040204020203" charset="-122"/>
                <a:ea typeface="微软雅黑 Light" panose="020B0502040204020203" charset="-122"/>
              </a:rPr>
              <a:t>正式取得收费</a:t>
            </a:r>
            <a:r>
              <a:rPr kumimoji="0" lang="zh-CN" altLang="en-US" i="0" kern="1200" cap="none" spc="0" normalizeH="0" baseline="0" noProof="0" dirty="0" smtClean="0">
                <a:solidFill>
                  <a:prstClr val="black"/>
                </a:solidFill>
                <a:latin typeface="微软雅黑 Light" panose="020B0502040204020203" charset="-122"/>
                <a:ea typeface="微软雅黑 Light" panose="020B0502040204020203" charset="-122"/>
              </a:rPr>
              <a:t>批文。</a:t>
            </a:r>
            <a:endParaRPr kumimoji="0" lang="en-US" altLang="zh-CN" i="0" kern="1200" cap="none" spc="0" normalizeH="0" baseline="0" noProof="0" dirty="0" smtClean="0">
              <a:solidFill>
                <a:prstClr val="black"/>
              </a:solidFill>
              <a:latin typeface="微软雅黑 Light" panose="020B0502040204020203" charset="-122"/>
              <a:ea typeface="微软雅黑 Light" panose="020B0502040204020203" charset="-122"/>
            </a:endParaRPr>
          </a:p>
          <a:p>
            <a:r>
              <a:rPr lang="zh-CN" altLang="en-US" b="1" dirty="0" smtClean="0">
                <a:solidFill>
                  <a:prstClr val="black"/>
                </a:solidFill>
                <a:latin typeface="微软雅黑 Light" panose="020B0502040204020203" charset="-122"/>
                <a:ea typeface="微软雅黑 Light" panose="020B0502040204020203" charset="-122"/>
              </a:rPr>
              <a:t>  客车</a:t>
            </a:r>
            <a:r>
              <a:rPr lang="zh-CN" altLang="en-US" b="1" dirty="0">
                <a:solidFill>
                  <a:prstClr val="black"/>
                </a:solidFill>
                <a:latin typeface="微软雅黑 Light" panose="020B0502040204020203" charset="-122"/>
                <a:ea typeface="微软雅黑 Light" panose="020B0502040204020203" charset="-122"/>
              </a:rPr>
              <a:t>收费标准：</a:t>
            </a:r>
            <a:r>
              <a:rPr lang="zh-CN" altLang="en-US" dirty="0">
                <a:solidFill>
                  <a:prstClr val="black"/>
                </a:solidFill>
                <a:latin typeface="微软雅黑 Light" panose="020B0502040204020203" charset="-122"/>
                <a:ea typeface="微软雅黑 Light" panose="020B0502040204020203" charset="-122"/>
              </a:rPr>
              <a:t>四车道一类客车基价收费标准为</a:t>
            </a:r>
            <a:r>
              <a:rPr lang="en-US" altLang="zh-CN" dirty="0">
                <a:solidFill>
                  <a:prstClr val="black"/>
                </a:solidFill>
                <a:latin typeface="微软雅黑 Light" panose="020B0502040204020203" charset="-122"/>
                <a:ea typeface="微软雅黑 Light" panose="020B0502040204020203" charset="-122"/>
              </a:rPr>
              <a:t>0.5</a:t>
            </a:r>
            <a:r>
              <a:rPr lang="zh-CN" altLang="en-US" dirty="0">
                <a:solidFill>
                  <a:prstClr val="black"/>
                </a:solidFill>
                <a:latin typeface="微软雅黑 Light" panose="020B0502040204020203" charset="-122"/>
                <a:ea typeface="微软雅黑 Light" panose="020B0502040204020203" charset="-122"/>
              </a:rPr>
              <a:t>元</a:t>
            </a:r>
            <a:r>
              <a:rPr lang="en-US" altLang="zh-CN" dirty="0">
                <a:solidFill>
                  <a:prstClr val="black"/>
                </a:solidFill>
                <a:latin typeface="微软雅黑 Light" panose="020B0502040204020203" charset="-122"/>
                <a:ea typeface="微软雅黑 Light" panose="020B0502040204020203" charset="-122"/>
              </a:rPr>
              <a:t>/</a:t>
            </a:r>
            <a:r>
              <a:rPr lang="zh-CN" altLang="en-US" dirty="0">
                <a:solidFill>
                  <a:prstClr val="black"/>
                </a:solidFill>
                <a:latin typeface="微软雅黑 Light" panose="020B0502040204020203" charset="-122"/>
                <a:ea typeface="微软雅黑 Light" panose="020B0502040204020203" charset="-122"/>
              </a:rPr>
              <a:t>车</a:t>
            </a:r>
            <a:r>
              <a:rPr lang="en-US" altLang="zh-CN" dirty="0">
                <a:solidFill>
                  <a:prstClr val="black"/>
                </a:solidFill>
                <a:latin typeface="微软雅黑 Light" panose="020B0502040204020203" charset="-122"/>
                <a:ea typeface="微软雅黑 Light" panose="020B0502040204020203" charset="-122"/>
              </a:rPr>
              <a:t>·</a:t>
            </a:r>
            <a:r>
              <a:rPr lang="zh-CN" altLang="en-US" dirty="0">
                <a:solidFill>
                  <a:prstClr val="black"/>
                </a:solidFill>
                <a:latin typeface="微软雅黑 Light" panose="020B0502040204020203" charset="-122"/>
                <a:ea typeface="微软雅黑 Light" panose="020B0502040204020203" charset="-122"/>
              </a:rPr>
              <a:t>公里、六车道</a:t>
            </a:r>
            <a:r>
              <a:rPr lang="en-US" altLang="zh-CN" dirty="0">
                <a:solidFill>
                  <a:prstClr val="black"/>
                </a:solidFill>
                <a:latin typeface="微软雅黑 Light" panose="020B0502040204020203" charset="-122"/>
                <a:ea typeface="微软雅黑 Light" panose="020B0502040204020203" charset="-122"/>
              </a:rPr>
              <a:t>0.6</a:t>
            </a:r>
            <a:r>
              <a:rPr lang="zh-CN" altLang="en-US" dirty="0">
                <a:solidFill>
                  <a:prstClr val="black"/>
                </a:solidFill>
                <a:latin typeface="微软雅黑 Light" panose="020B0502040204020203" charset="-122"/>
                <a:ea typeface="微软雅黑 Light" panose="020B0502040204020203" charset="-122"/>
              </a:rPr>
              <a:t>元</a:t>
            </a:r>
            <a:r>
              <a:rPr lang="en-US" altLang="zh-CN" dirty="0">
                <a:solidFill>
                  <a:prstClr val="black"/>
                </a:solidFill>
                <a:latin typeface="微软雅黑 Light" panose="020B0502040204020203" charset="-122"/>
                <a:ea typeface="微软雅黑 Light" panose="020B0502040204020203" charset="-122"/>
              </a:rPr>
              <a:t>/</a:t>
            </a:r>
            <a:r>
              <a:rPr lang="zh-CN" altLang="en-US" dirty="0">
                <a:solidFill>
                  <a:prstClr val="black"/>
                </a:solidFill>
                <a:latin typeface="微软雅黑 Light" panose="020B0502040204020203" charset="-122"/>
                <a:ea typeface="微软雅黑 Light" panose="020B0502040204020203" charset="-122"/>
              </a:rPr>
              <a:t>车</a:t>
            </a:r>
            <a:r>
              <a:rPr lang="en-US" altLang="zh-CN" dirty="0">
                <a:solidFill>
                  <a:prstClr val="black"/>
                </a:solidFill>
                <a:latin typeface="微软雅黑 Light" panose="020B0502040204020203" charset="-122"/>
                <a:ea typeface="微软雅黑 Light" panose="020B0502040204020203" charset="-122"/>
              </a:rPr>
              <a:t>·</a:t>
            </a:r>
            <a:r>
              <a:rPr lang="zh-CN" altLang="en-US" dirty="0">
                <a:solidFill>
                  <a:prstClr val="black"/>
                </a:solidFill>
                <a:latin typeface="微软雅黑 Light" panose="020B0502040204020203" charset="-122"/>
                <a:ea typeface="微软雅黑 Light" panose="020B0502040204020203" charset="-122"/>
              </a:rPr>
              <a:t>公里执行；通过二峨山隧道（</a:t>
            </a:r>
            <a:r>
              <a:rPr lang="en-US" altLang="zh-CN" dirty="0">
                <a:solidFill>
                  <a:prstClr val="black"/>
                </a:solidFill>
                <a:latin typeface="微软雅黑 Light" panose="020B0502040204020203" charset="-122"/>
                <a:ea typeface="微软雅黑 Light" panose="020B0502040204020203" charset="-122"/>
              </a:rPr>
              <a:t>2350</a:t>
            </a:r>
            <a:r>
              <a:rPr lang="zh-CN" altLang="en-US" dirty="0">
                <a:solidFill>
                  <a:prstClr val="black"/>
                </a:solidFill>
                <a:latin typeface="微软雅黑 Light" panose="020B0502040204020203" charset="-122"/>
                <a:ea typeface="微软雅黑 Light" panose="020B0502040204020203" charset="-122"/>
              </a:rPr>
              <a:t>米）的车辆一类客车基价加收车辆通行费</a:t>
            </a:r>
            <a:r>
              <a:rPr lang="en-US" altLang="zh-CN" dirty="0">
                <a:solidFill>
                  <a:prstClr val="black"/>
                </a:solidFill>
                <a:latin typeface="微软雅黑 Light" panose="020B0502040204020203" charset="-122"/>
                <a:ea typeface="微软雅黑 Light" panose="020B0502040204020203" charset="-122"/>
              </a:rPr>
              <a:t>8</a:t>
            </a:r>
            <a:r>
              <a:rPr lang="zh-CN" altLang="en-US" dirty="0">
                <a:solidFill>
                  <a:prstClr val="black"/>
                </a:solidFill>
                <a:latin typeface="微软雅黑 Light" panose="020B0502040204020203" charset="-122"/>
                <a:ea typeface="微软雅黑 Light" panose="020B0502040204020203" charset="-122"/>
              </a:rPr>
              <a:t>元</a:t>
            </a:r>
            <a:r>
              <a:rPr lang="en-US" altLang="zh-CN" dirty="0">
                <a:solidFill>
                  <a:prstClr val="black"/>
                </a:solidFill>
                <a:latin typeface="微软雅黑 Light" panose="020B0502040204020203" charset="-122"/>
                <a:ea typeface="微软雅黑 Light" panose="020B0502040204020203" charset="-122"/>
              </a:rPr>
              <a:t>/</a:t>
            </a:r>
            <a:r>
              <a:rPr lang="zh-CN" altLang="en-US" dirty="0">
                <a:solidFill>
                  <a:prstClr val="black"/>
                </a:solidFill>
                <a:latin typeface="微软雅黑 Light" panose="020B0502040204020203" charset="-122"/>
                <a:ea typeface="微软雅黑 Light" panose="020B0502040204020203" charset="-122"/>
              </a:rPr>
              <a:t>车</a:t>
            </a:r>
            <a:r>
              <a:rPr lang="en-US" altLang="zh-CN" dirty="0">
                <a:solidFill>
                  <a:prstClr val="black"/>
                </a:solidFill>
                <a:latin typeface="微软雅黑 Light" panose="020B0502040204020203" charset="-122"/>
                <a:ea typeface="微软雅黑 Light" panose="020B0502040204020203" charset="-122"/>
              </a:rPr>
              <a:t>·</a:t>
            </a:r>
            <a:r>
              <a:rPr lang="zh-CN" altLang="en-US" dirty="0">
                <a:solidFill>
                  <a:prstClr val="black"/>
                </a:solidFill>
                <a:latin typeface="微软雅黑 Light" panose="020B0502040204020203" charset="-122"/>
                <a:ea typeface="微软雅黑 Light" panose="020B0502040204020203" charset="-122"/>
              </a:rPr>
              <a:t>次；收费系数为：</a:t>
            </a:r>
            <a:r>
              <a:rPr lang="en-US" altLang="zh-CN" dirty="0">
                <a:solidFill>
                  <a:prstClr val="black"/>
                </a:solidFill>
                <a:latin typeface="微软雅黑 Light" panose="020B0502040204020203" charset="-122"/>
                <a:ea typeface="微软雅黑 Light" panose="020B0502040204020203" charset="-122"/>
              </a:rPr>
              <a:t>1:2:3:4</a:t>
            </a:r>
            <a:r>
              <a:rPr lang="zh-CN" altLang="en-US" dirty="0" smtClean="0">
                <a:solidFill>
                  <a:prstClr val="black"/>
                </a:solidFill>
                <a:latin typeface="微软雅黑 Light" panose="020B0502040204020203" charset="-122"/>
                <a:ea typeface="微软雅黑 Light" panose="020B0502040204020203" charset="-122"/>
              </a:rPr>
              <a:t>。</a:t>
            </a:r>
            <a:endParaRPr lang="en-US" altLang="zh-CN" dirty="0" smtClean="0">
              <a:solidFill>
                <a:prstClr val="black"/>
              </a:solidFill>
              <a:latin typeface="微软雅黑 Light" panose="020B0502040204020203" charset="-122"/>
              <a:ea typeface="微软雅黑 Light" panose="020B0502040204020203" charset="-122"/>
            </a:endParaRPr>
          </a:p>
          <a:p>
            <a:r>
              <a:rPr lang="zh-CN" altLang="en-US" dirty="0" smtClean="0">
                <a:solidFill>
                  <a:prstClr val="black"/>
                </a:solidFill>
                <a:latin typeface="微软雅黑 Light" panose="020B0502040204020203" charset="-122"/>
                <a:ea typeface="微软雅黑 Light" panose="020B0502040204020203" charset="-122"/>
              </a:rPr>
              <a:t>   </a:t>
            </a:r>
            <a:r>
              <a:rPr lang="zh-CN" altLang="en-US" b="1" dirty="0" smtClean="0">
                <a:solidFill>
                  <a:prstClr val="black"/>
                </a:solidFill>
                <a:latin typeface="微软雅黑 Light" panose="020B0502040204020203" charset="-122"/>
                <a:ea typeface="微软雅黑 Light" panose="020B0502040204020203" charset="-122"/>
              </a:rPr>
              <a:t>货车收费标准：</a:t>
            </a:r>
            <a:r>
              <a:rPr lang="zh-CN" altLang="en-US" dirty="0"/>
              <a:t>货车及专项作业车收费标准：根据四川省交通运输厅、四川省发展和改革委员会</a:t>
            </a:r>
            <a:r>
              <a:rPr lang="en-US" altLang="zh-CN" dirty="0"/>
              <a:t>《</a:t>
            </a:r>
            <a:r>
              <a:rPr lang="zh-CN" altLang="en-US" dirty="0"/>
              <a:t>关于调整我省经营性高速公路车辆通行费计费方式及收费标准的通知</a:t>
            </a:r>
            <a:r>
              <a:rPr lang="en-US" altLang="zh-CN" dirty="0"/>
              <a:t>》</a:t>
            </a:r>
            <a:r>
              <a:rPr lang="zh-CN" altLang="en-US" dirty="0"/>
              <a:t>（川交发</a:t>
            </a:r>
            <a:r>
              <a:rPr lang="en-US" altLang="zh-CN" dirty="0"/>
              <a:t>[2019]53</a:t>
            </a:r>
            <a:r>
              <a:rPr lang="zh-CN" altLang="en-US" dirty="0"/>
              <a:t>号），从</a:t>
            </a:r>
            <a:r>
              <a:rPr lang="en-US" altLang="zh-CN" dirty="0"/>
              <a:t>2020</a:t>
            </a:r>
            <a:r>
              <a:rPr lang="zh-CN" altLang="en-US" dirty="0"/>
              <a:t>年</a:t>
            </a:r>
            <a:r>
              <a:rPr lang="en-US" altLang="zh-CN" dirty="0"/>
              <a:t>1</a:t>
            </a:r>
            <a:r>
              <a:rPr lang="zh-CN" altLang="en-US" dirty="0"/>
              <a:t>月</a:t>
            </a:r>
            <a:r>
              <a:rPr lang="en-US" altLang="zh-CN" dirty="0"/>
              <a:t>1</a:t>
            </a:r>
            <a:r>
              <a:rPr lang="zh-CN" altLang="en-US" dirty="0"/>
              <a:t>日起由计重收费调整为车型分类收费</a:t>
            </a:r>
            <a:endParaRPr lang="zh-CN" altLang="en-US" dirty="0"/>
          </a:p>
          <a:p>
            <a:endParaRPr lang="zh-CN" altLang="en-US" sz="1400" b="1" dirty="0">
              <a:solidFill>
                <a:prstClr val="black"/>
              </a:solidFill>
              <a:latin typeface="微软雅黑 Light" panose="020B0502040204020203" charset="-122"/>
              <a:ea typeface="微软雅黑 Light" panose="020B0502040204020203" charset="-122"/>
            </a:endParaRPr>
          </a:p>
        </p:txBody>
      </p:sp>
      <p:sp>
        <p:nvSpPr>
          <p:cNvPr id="2" name="文本框 1"/>
          <p:cNvSpPr txBox="1"/>
          <p:nvPr/>
        </p:nvSpPr>
        <p:spPr>
          <a:xfrm>
            <a:off x="95250" y="113030"/>
            <a:ext cx="3857625" cy="368300"/>
          </a:xfrm>
          <a:prstGeom prst="rect">
            <a:avLst/>
          </a:prstGeom>
          <a:noFill/>
        </p:spPr>
        <p:txBody>
          <a:bodyPr wrap="square" rtlCol="0">
            <a:spAutoFit/>
          </a:bodyPr>
          <a:lstStyle/>
          <a:p>
            <a:pPr marR="0" indent="0" defTabSz="914400" fontAlgn="auto">
              <a:lnSpc>
                <a:spcPct val="100000"/>
              </a:lnSpc>
              <a:spcBef>
                <a:spcPts val="0"/>
              </a:spcBef>
              <a:spcAft>
                <a:spcPts val="0"/>
              </a:spcAft>
              <a:buClrTx/>
              <a:buSzTx/>
              <a:buFontTx/>
              <a:buNone/>
              <a:defRPr/>
            </a:pPr>
            <a:r>
              <a:rPr kumimoji="0" lang="en-US" altLang="zh-CN" b="0" i="0" kern="1200" cap="none" spc="0" normalizeH="0" baseline="0" noProof="0" dirty="0">
                <a:solidFill>
                  <a:prstClr val="white"/>
                </a:solidFill>
                <a:latin typeface="微软雅黑 Light" panose="020B0502040204020203" charset="-122"/>
                <a:ea typeface="微软雅黑 Light" panose="020B0502040204020203" charset="-122"/>
                <a:cs typeface="+mn-cs"/>
              </a:rPr>
              <a:t>3</a:t>
            </a:r>
            <a:r>
              <a:rPr kumimoji="0" lang="zh-CN" altLang="en-US" b="0" i="0" kern="1200" cap="none" spc="0" normalizeH="0" baseline="0" noProof="0" dirty="0">
                <a:solidFill>
                  <a:prstClr val="white"/>
                </a:solidFill>
                <a:latin typeface="微软雅黑 Light" panose="020B0502040204020203" charset="-122"/>
                <a:ea typeface="微软雅黑 Light" panose="020B0502040204020203" charset="-122"/>
                <a:cs typeface="+mn-cs"/>
              </a:rPr>
              <a:t>、新指南参考资料</a:t>
            </a:r>
            <a:endParaRPr kumimoji="0" lang="zh-CN" altLang="en-US" b="0" i="0" kern="1200" cap="none" spc="0" normalizeH="0" baseline="0" noProof="0" dirty="0">
              <a:solidFill>
                <a:prstClr val="white"/>
              </a:solidFill>
              <a:latin typeface="微软雅黑 Light" panose="020B0502040204020203" charset="-122"/>
              <a:ea typeface="微软雅黑 Light" panose="020B0502040204020203" charset="-122"/>
              <a:cs typeface="+mn-cs"/>
            </a:endParaRPr>
          </a:p>
        </p:txBody>
      </p:sp>
      <p:grpSp>
        <p:nvGrpSpPr>
          <p:cNvPr id="13" name="组合 12"/>
          <p:cNvGrpSpPr/>
          <p:nvPr/>
        </p:nvGrpSpPr>
        <p:grpSpPr>
          <a:xfrm>
            <a:off x="73025" y="113030"/>
            <a:ext cx="6873725" cy="368300"/>
            <a:chOff x="4812354" y="76583"/>
            <a:chExt cx="5275142" cy="368063"/>
          </a:xfrm>
        </p:grpSpPr>
        <p:sp>
          <p:nvSpPr>
            <p:cNvPr id="12" name="矩形 11"/>
            <p:cNvSpPr/>
            <p:nvPr/>
          </p:nvSpPr>
          <p:spPr>
            <a:xfrm>
              <a:off x="4812354" y="103870"/>
              <a:ext cx="2234370" cy="309046"/>
            </a:xfrm>
            <a:prstGeom prst="rect">
              <a:avLst/>
            </a:prstGeom>
            <a:solidFill>
              <a:srgbClr val="AF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5" name="文本框 4"/>
            <p:cNvSpPr txBox="1"/>
            <p:nvPr/>
          </p:nvSpPr>
          <p:spPr>
            <a:xfrm>
              <a:off x="4829410" y="76583"/>
              <a:ext cx="2960479" cy="3680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solidFill>
                    <a:prstClr val="white"/>
                  </a:solidFill>
                  <a:latin typeface="微软雅黑 Light" panose="020B0502040204020203" charset="-122"/>
                  <a:ea typeface="微软雅黑 Light" panose="020B0502040204020203" charset="-122"/>
                </a:rPr>
                <a:t>4</a:t>
              </a:r>
              <a:r>
                <a:rPr kumimoji="0" lang="zh-CN" altLang="en-US" sz="1800" b="0" i="0" u="none" strike="noStrike" kern="1200" cap="none" spc="0" normalizeH="0" baseline="0" noProof="0" dirty="0" smtClean="0">
                  <a:ln>
                    <a:noFill/>
                  </a:ln>
                  <a:solidFill>
                    <a:prstClr val="white"/>
                  </a:solidFill>
                  <a:effectLst/>
                  <a:uLnTx/>
                  <a:uFillTx/>
                  <a:latin typeface="微软雅黑 Light" panose="020B0502040204020203" charset="-122"/>
                  <a:ea typeface="微软雅黑 Light" panose="020B0502040204020203" charset="-122"/>
                  <a:cs typeface="+mn-cs"/>
                </a:rPr>
                <a:t>、收费标准</a:t>
              </a: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grpSp>
          <p:nvGrpSpPr>
            <p:cNvPr id="8" name="组合 7"/>
            <p:cNvGrpSpPr/>
            <p:nvPr/>
          </p:nvGrpSpPr>
          <p:grpSpPr>
            <a:xfrm>
              <a:off x="6791404" y="159486"/>
              <a:ext cx="3296092" cy="209852"/>
              <a:chOff x="6358270" y="115009"/>
              <a:chExt cx="3296092" cy="307494"/>
            </a:xfrm>
          </p:grpSpPr>
          <p:cxnSp>
            <p:nvCxnSpPr>
              <p:cNvPr id="9" name="直接连接符 8"/>
              <p:cNvCxnSpPr/>
              <p:nvPr/>
            </p:nvCxnSpPr>
            <p:spPr>
              <a:xfrm>
                <a:off x="6358270" y="115009"/>
                <a:ext cx="0" cy="30749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8006316" y="115009"/>
                <a:ext cx="0" cy="30749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9654362" y="115009"/>
                <a:ext cx="0" cy="30749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pic>
        <p:nvPicPr>
          <p:cNvPr id="1073742850" name="图片 1073742849" descr="WechatIMG2394"/>
          <p:cNvPicPr>
            <a:picLocks noChangeAspect="1"/>
          </p:cNvPicPr>
          <p:nvPr/>
        </p:nvPicPr>
        <p:blipFill>
          <a:blip r:embed="rId6"/>
          <a:stretch>
            <a:fillRect/>
          </a:stretch>
        </p:blipFill>
        <p:spPr>
          <a:xfrm>
            <a:off x="7226618" y="113030"/>
            <a:ext cx="4641215" cy="575310"/>
          </a:xfrm>
          <a:prstGeom prst="rect">
            <a:avLst/>
          </a:prstGeom>
          <a:noFill/>
          <a:ln w="9525">
            <a:noFill/>
          </a:ln>
        </p:spPr>
      </p:pic>
      <p:pic>
        <p:nvPicPr>
          <p:cNvPr id="101" name="图片 100"/>
          <p:cNvPicPr/>
          <p:nvPr/>
        </p:nvPicPr>
        <p:blipFill>
          <a:blip r:embed="rId7"/>
          <a:stretch>
            <a:fillRect/>
          </a:stretch>
        </p:blipFill>
        <p:spPr>
          <a:xfrm>
            <a:off x="0" y="688340"/>
            <a:ext cx="3566795" cy="4942840"/>
          </a:xfrm>
          <a:prstGeom prst="rect">
            <a:avLst/>
          </a:prstGeom>
          <a:noFill/>
          <a:ln w="9525">
            <a:noFill/>
          </a:ln>
        </p:spPr>
      </p:pic>
      <p:graphicFrame>
        <p:nvGraphicFramePr>
          <p:cNvPr id="14" name="表格 13"/>
          <p:cNvGraphicFramePr>
            <a:graphicFrameLocks noGrp="1"/>
          </p:cNvGraphicFramePr>
          <p:nvPr/>
        </p:nvGraphicFramePr>
        <p:xfrm>
          <a:off x="4373567" y="4839738"/>
          <a:ext cx="5504815" cy="1788160"/>
        </p:xfrm>
        <a:graphic>
          <a:graphicData uri="http://schemas.openxmlformats.org/drawingml/2006/table">
            <a:tbl>
              <a:tblPr>
                <a:tableStyleId>{5C22544A-7EE6-4342-B048-85BDC9FD1C3A}</a:tableStyleId>
              </a:tblPr>
              <a:tblGrid>
                <a:gridCol w="810260"/>
                <a:gridCol w="810260"/>
                <a:gridCol w="629920"/>
                <a:gridCol w="629920"/>
                <a:gridCol w="630555"/>
                <a:gridCol w="720090"/>
                <a:gridCol w="629920"/>
                <a:gridCol w="643890"/>
              </a:tblGrid>
              <a:tr h="0">
                <a:tc>
                  <a:txBody>
                    <a:bodyPr/>
                    <a:lstStyle/>
                    <a:p>
                      <a:pPr marL="0" marR="0" algn="ctr">
                        <a:lnSpc>
                          <a:spcPts val="2800"/>
                        </a:lnSpc>
                        <a:spcBef>
                          <a:spcPts val="0"/>
                        </a:spcBef>
                        <a:spcAft>
                          <a:spcPts val="0"/>
                        </a:spcAft>
                      </a:pPr>
                      <a:r>
                        <a:rPr lang="zh-CN" altLang="en-US" sz="1200">
                          <a:effectLst/>
                        </a:rPr>
                        <a:t>路段名称</a:t>
                      </a:r>
                      <a:endParaRPr lang="zh-CN" altLang="en-US" sz="1600">
                        <a:effectLst/>
                        <a:latin typeface="Times New Roman" panose="02020603050405020304" pitchFamily="18" charset="0"/>
                        <a:ea typeface="仿宋" panose="02010609060101010101" pitchFamily="49" charset="-122"/>
                      </a:endParaRPr>
                    </a:p>
                  </a:txBody>
                  <a:tcPr marL="68580" marR="68580" anchor="ctr"/>
                </a:tc>
                <a:tc>
                  <a:txBody>
                    <a:bodyPr/>
                    <a:lstStyle/>
                    <a:p>
                      <a:pPr marL="0" marR="0" algn="ctr">
                        <a:lnSpc>
                          <a:spcPts val="2800"/>
                        </a:lnSpc>
                        <a:spcBef>
                          <a:spcPts val="0"/>
                        </a:spcBef>
                        <a:spcAft>
                          <a:spcPts val="0"/>
                        </a:spcAft>
                      </a:pPr>
                      <a:r>
                        <a:rPr lang="zh-CN" altLang="en-US" sz="1200" dirty="0">
                          <a:effectLst/>
                        </a:rPr>
                        <a:t>费率类别</a:t>
                      </a:r>
                      <a:endParaRPr lang="zh-CN" altLang="en-US" sz="1600" dirty="0">
                        <a:effectLst/>
                        <a:latin typeface="Times New Roman" panose="02020603050405020304" pitchFamily="18" charset="0"/>
                        <a:ea typeface="仿宋" panose="02010609060101010101" pitchFamily="49" charset="-122"/>
                      </a:endParaRPr>
                    </a:p>
                  </a:txBody>
                  <a:tcPr marL="68580" marR="68580" anchor="ctr"/>
                </a:tc>
                <a:tc gridSpan="6">
                  <a:txBody>
                    <a:bodyPr/>
                    <a:lstStyle/>
                    <a:p>
                      <a:pPr marL="0" marR="0" algn="ctr">
                        <a:lnSpc>
                          <a:spcPts val="2800"/>
                        </a:lnSpc>
                        <a:spcBef>
                          <a:spcPts val="0"/>
                        </a:spcBef>
                        <a:spcAft>
                          <a:spcPts val="0"/>
                        </a:spcAft>
                      </a:pPr>
                      <a:r>
                        <a:rPr lang="zh-CN" altLang="en-US" sz="1200" dirty="0">
                          <a:effectLst/>
                        </a:rPr>
                        <a:t>货车费率标准（元</a:t>
                      </a:r>
                      <a:r>
                        <a:rPr lang="en-US" altLang="zh-CN" sz="1200" dirty="0">
                          <a:effectLst/>
                        </a:rPr>
                        <a:t>.</a:t>
                      </a:r>
                      <a:r>
                        <a:rPr lang="zh-CN" altLang="en-US" sz="1200" dirty="0">
                          <a:effectLst/>
                        </a:rPr>
                        <a:t>车</a:t>
                      </a:r>
                      <a:r>
                        <a:rPr lang="en-US" altLang="zh-CN" sz="1200" dirty="0">
                          <a:effectLst/>
                        </a:rPr>
                        <a:t>/</a:t>
                      </a:r>
                      <a:r>
                        <a:rPr lang="zh-CN" altLang="en-US" sz="1200" dirty="0">
                          <a:effectLst/>
                        </a:rPr>
                        <a:t>费率标准）</a:t>
                      </a:r>
                      <a:endParaRPr lang="zh-CN" altLang="en-US" sz="1600" dirty="0">
                        <a:effectLst/>
                        <a:latin typeface="Times New Roman" panose="02020603050405020304" pitchFamily="18" charset="0"/>
                        <a:ea typeface="仿宋" panose="02010609060101010101" pitchFamily="49" charset="-122"/>
                      </a:endParaRPr>
                    </a:p>
                  </a:txBody>
                  <a:tcPr marL="68580" marR="68580" anchor="ctr"/>
                </a:tc>
                <a:tc hMerge="1">
                  <a:tcPr/>
                </a:tc>
                <a:tc hMerge="1">
                  <a:tcPr/>
                </a:tc>
                <a:tc hMerge="1">
                  <a:tcPr/>
                </a:tc>
                <a:tc hMerge="1">
                  <a:tcPr/>
                </a:tc>
                <a:tc hMerge="1">
                  <a:tcPr/>
                </a:tc>
              </a:tr>
              <a:tr h="0">
                <a:tc>
                  <a:txBody>
                    <a:bodyPr/>
                    <a:lstStyle/>
                    <a:p>
                      <a:pPr marL="0" marR="0" algn="ctr">
                        <a:lnSpc>
                          <a:spcPts val="2800"/>
                        </a:lnSpc>
                        <a:spcBef>
                          <a:spcPts val="0"/>
                        </a:spcBef>
                        <a:spcAft>
                          <a:spcPts val="0"/>
                        </a:spcAft>
                      </a:pPr>
                      <a:r>
                        <a:rPr lang="zh-CN" altLang="en-US" sz="1200">
                          <a:effectLst/>
                        </a:rPr>
                        <a:t> </a:t>
                      </a:r>
                      <a:endParaRPr lang="zh-CN" altLang="en-US" sz="1600">
                        <a:effectLst/>
                        <a:latin typeface="Times New Roman" panose="02020603050405020304" pitchFamily="18" charset="0"/>
                        <a:ea typeface="仿宋" panose="02010609060101010101" pitchFamily="49" charset="-122"/>
                      </a:endParaRPr>
                    </a:p>
                  </a:txBody>
                  <a:tcPr marL="68580" marR="68580" anchor="ctr"/>
                </a:tc>
                <a:tc>
                  <a:txBody>
                    <a:bodyPr/>
                    <a:lstStyle/>
                    <a:p>
                      <a:pPr marL="0" marR="0" algn="ctr">
                        <a:lnSpc>
                          <a:spcPts val="2800"/>
                        </a:lnSpc>
                        <a:spcBef>
                          <a:spcPts val="0"/>
                        </a:spcBef>
                        <a:spcAft>
                          <a:spcPts val="0"/>
                        </a:spcAft>
                      </a:pPr>
                      <a:r>
                        <a:rPr lang="zh-CN" altLang="en-US" sz="1200">
                          <a:effectLst/>
                        </a:rPr>
                        <a:t> </a:t>
                      </a:r>
                      <a:endParaRPr lang="zh-CN" altLang="en-US" sz="1600">
                        <a:effectLst/>
                        <a:latin typeface="Times New Roman" panose="02020603050405020304" pitchFamily="18" charset="0"/>
                        <a:ea typeface="仿宋" panose="02010609060101010101" pitchFamily="49" charset="-122"/>
                      </a:endParaRPr>
                    </a:p>
                  </a:txBody>
                  <a:tcPr marL="68580" marR="68580" anchor="ctr"/>
                </a:tc>
                <a:tc>
                  <a:txBody>
                    <a:bodyPr/>
                    <a:lstStyle/>
                    <a:p>
                      <a:pPr marL="0" marR="0" algn="ctr">
                        <a:lnSpc>
                          <a:spcPts val="2800"/>
                        </a:lnSpc>
                        <a:spcBef>
                          <a:spcPts val="0"/>
                        </a:spcBef>
                        <a:spcAft>
                          <a:spcPts val="0"/>
                        </a:spcAft>
                      </a:pPr>
                      <a:r>
                        <a:rPr lang="zh-CN" altLang="en-US" sz="1200">
                          <a:effectLst/>
                        </a:rPr>
                        <a:t>一类</a:t>
                      </a:r>
                      <a:endParaRPr lang="zh-CN" altLang="en-US" sz="1600">
                        <a:effectLst/>
                        <a:latin typeface="Times New Roman" panose="02020603050405020304" pitchFamily="18" charset="0"/>
                        <a:ea typeface="仿宋" panose="02010609060101010101" pitchFamily="49" charset="-122"/>
                      </a:endParaRPr>
                    </a:p>
                  </a:txBody>
                  <a:tcPr marL="68580" marR="68580" anchor="ctr"/>
                </a:tc>
                <a:tc>
                  <a:txBody>
                    <a:bodyPr/>
                    <a:lstStyle/>
                    <a:p>
                      <a:pPr marL="0" marR="0" algn="ctr">
                        <a:lnSpc>
                          <a:spcPts val="2800"/>
                        </a:lnSpc>
                        <a:spcBef>
                          <a:spcPts val="0"/>
                        </a:spcBef>
                        <a:spcAft>
                          <a:spcPts val="0"/>
                        </a:spcAft>
                      </a:pPr>
                      <a:r>
                        <a:rPr lang="zh-CN" altLang="en-US" sz="1200" dirty="0">
                          <a:effectLst/>
                        </a:rPr>
                        <a:t>二类</a:t>
                      </a:r>
                      <a:endParaRPr lang="zh-CN" altLang="en-US" sz="1600" dirty="0">
                        <a:effectLst/>
                        <a:latin typeface="Times New Roman" panose="02020603050405020304" pitchFamily="18" charset="0"/>
                        <a:ea typeface="仿宋" panose="02010609060101010101" pitchFamily="49" charset="-122"/>
                      </a:endParaRPr>
                    </a:p>
                  </a:txBody>
                  <a:tcPr marL="68580" marR="68580" anchor="ctr"/>
                </a:tc>
                <a:tc>
                  <a:txBody>
                    <a:bodyPr/>
                    <a:lstStyle/>
                    <a:p>
                      <a:pPr marL="0" marR="0" algn="ctr">
                        <a:lnSpc>
                          <a:spcPts val="2800"/>
                        </a:lnSpc>
                        <a:spcBef>
                          <a:spcPts val="0"/>
                        </a:spcBef>
                        <a:spcAft>
                          <a:spcPts val="0"/>
                        </a:spcAft>
                      </a:pPr>
                      <a:r>
                        <a:rPr lang="zh-CN" altLang="en-US" sz="1200">
                          <a:effectLst/>
                        </a:rPr>
                        <a:t>三类</a:t>
                      </a:r>
                      <a:endParaRPr lang="zh-CN" altLang="en-US" sz="1600">
                        <a:effectLst/>
                        <a:latin typeface="Times New Roman" panose="02020603050405020304" pitchFamily="18" charset="0"/>
                        <a:ea typeface="仿宋" panose="02010609060101010101" pitchFamily="49" charset="-122"/>
                      </a:endParaRPr>
                    </a:p>
                  </a:txBody>
                  <a:tcPr marL="68580" marR="68580" anchor="ctr"/>
                </a:tc>
                <a:tc>
                  <a:txBody>
                    <a:bodyPr/>
                    <a:lstStyle/>
                    <a:p>
                      <a:pPr marL="0" marR="0" algn="ctr">
                        <a:lnSpc>
                          <a:spcPts val="2800"/>
                        </a:lnSpc>
                        <a:spcBef>
                          <a:spcPts val="0"/>
                        </a:spcBef>
                        <a:spcAft>
                          <a:spcPts val="0"/>
                        </a:spcAft>
                      </a:pPr>
                      <a:r>
                        <a:rPr lang="zh-CN" altLang="en-US" sz="1200">
                          <a:effectLst/>
                        </a:rPr>
                        <a:t>四类</a:t>
                      </a:r>
                      <a:endParaRPr lang="zh-CN" altLang="en-US" sz="1600">
                        <a:effectLst/>
                        <a:latin typeface="Times New Roman" panose="02020603050405020304" pitchFamily="18" charset="0"/>
                        <a:ea typeface="仿宋" panose="02010609060101010101" pitchFamily="49" charset="-122"/>
                      </a:endParaRPr>
                    </a:p>
                  </a:txBody>
                  <a:tcPr marL="68580" marR="68580" anchor="ctr"/>
                </a:tc>
                <a:tc>
                  <a:txBody>
                    <a:bodyPr/>
                    <a:lstStyle/>
                    <a:p>
                      <a:pPr marL="0" marR="0" algn="ctr">
                        <a:lnSpc>
                          <a:spcPts val="2800"/>
                        </a:lnSpc>
                        <a:spcBef>
                          <a:spcPts val="0"/>
                        </a:spcBef>
                        <a:spcAft>
                          <a:spcPts val="0"/>
                        </a:spcAft>
                      </a:pPr>
                      <a:r>
                        <a:rPr lang="zh-CN" altLang="en-US" sz="1200">
                          <a:effectLst/>
                        </a:rPr>
                        <a:t>五类</a:t>
                      </a:r>
                      <a:endParaRPr lang="zh-CN" altLang="en-US" sz="1600">
                        <a:effectLst/>
                        <a:latin typeface="Times New Roman" panose="02020603050405020304" pitchFamily="18" charset="0"/>
                        <a:ea typeface="仿宋" panose="02010609060101010101" pitchFamily="49" charset="-122"/>
                      </a:endParaRPr>
                    </a:p>
                  </a:txBody>
                  <a:tcPr marL="68580" marR="68580" anchor="ctr"/>
                </a:tc>
                <a:tc>
                  <a:txBody>
                    <a:bodyPr/>
                    <a:lstStyle/>
                    <a:p>
                      <a:pPr marL="0" marR="0" algn="ctr">
                        <a:lnSpc>
                          <a:spcPts val="2800"/>
                        </a:lnSpc>
                        <a:spcBef>
                          <a:spcPts val="0"/>
                        </a:spcBef>
                        <a:spcAft>
                          <a:spcPts val="0"/>
                        </a:spcAft>
                      </a:pPr>
                      <a:r>
                        <a:rPr lang="zh-CN" altLang="en-US" sz="1200">
                          <a:effectLst/>
                        </a:rPr>
                        <a:t>六类</a:t>
                      </a:r>
                      <a:endParaRPr lang="zh-CN" altLang="en-US" sz="1600">
                        <a:effectLst/>
                        <a:latin typeface="Times New Roman" panose="02020603050405020304" pitchFamily="18" charset="0"/>
                        <a:ea typeface="仿宋" panose="02010609060101010101" pitchFamily="49" charset="-122"/>
                      </a:endParaRPr>
                    </a:p>
                  </a:txBody>
                  <a:tcPr marL="68580" marR="68580" anchor="ctr"/>
                </a:tc>
              </a:tr>
              <a:tr h="0">
                <a:tc>
                  <a:txBody>
                    <a:bodyPr/>
                    <a:lstStyle/>
                    <a:p>
                      <a:pPr marL="0" marR="0" algn="ctr">
                        <a:lnSpc>
                          <a:spcPts val="2800"/>
                        </a:lnSpc>
                        <a:spcBef>
                          <a:spcPts val="0"/>
                        </a:spcBef>
                        <a:spcAft>
                          <a:spcPts val="0"/>
                        </a:spcAft>
                      </a:pPr>
                      <a:r>
                        <a:rPr lang="zh-CN" altLang="en-US" sz="1200">
                          <a:effectLst/>
                        </a:rPr>
                        <a:t>成仁高速</a:t>
                      </a:r>
                      <a:endParaRPr lang="zh-CN" altLang="en-US" sz="1600">
                        <a:effectLst/>
                        <a:latin typeface="Times New Roman" panose="02020603050405020304" pitchFamily="18" charset="0"/>
                        <a:ea typeface="仿宋" panose="02010609060101010101" pitchFamily="49" charset="-122"/>
                      </a:endParaRPr>
                    </a:p>
                  </a:txBody>
                  <a:tcPr marL="68580" marR="68580" anchor="ctr"/>
                </a:tc>
                <a:tc>
                  <a:txBody>
                    <a:bodyPr/>
                    <a:lstStyle/>
                    <a:p>
                      <a:pPr marL="0" marR="0" algn="ctr">
                        <a:lnSpc>
                          <a:spcPts val="2800"/>
                        </a:lnSpc>
                        <a:spcBef>
                          <a:spcPts val="0"/>
                        </a:spcBef>
                        <a:spcAft>
                          <a:spcPts val="0"/>
                        </a:spcAft>
                      </a:pPr>
                      <a:r>
                        <a:rPr lang="zh-CN" altLang="en-US" sz="1200">
                          <a:effectLst/>
                        </a:rPr>
                        <a:t>基价</a:t>
                      </a:r>
                      <a:endParaRPr lang="zh-CN" altLang="en-US" sz="1600">
                        <a:effectLst/>
                        <a:latin typeface="Times New Roman" panose="02020603050405020304" pitchFamily="18" charset="0"/>
                        <a:ea typeface="仿宋" panose="02010609060101010101" pitchFamily="49" charset="-122"/>
                      </a:endParaRPr>
                    </a:p>
                  </a:txBody>
                  <a:tcPr marL="68580" marR="68580" anchor="ctr"/>
                </a:tc>
                <a:tc>
                  <a:txBody>
                    <a:bodyPr/>
                    <a:lstStyle/>
                    <a:p>
                      <a:pPr marL="0" marR="0" algn="ctr">
                        <a:lnSpc>
                          <a:spcPts val="2800"/>
                        </a:lnSpc>
                        <a:spcBef>
                          <a:spcPts val="0"/>
                        </a:spcBef>
                        <a:spcAft>
                          <a:spcPts val="0"/>
                        </a:spcAft>
                      </a:pPr>
                      <a:r>
                        <a:rPr lang="en-US" altLang="zh-CN" sz="1200">
                          <a:effectLst/>
                        </a:rPr>
                        <a:t>0.38</a:t>
                      </a:r>
                      <a:endParaRPr lang="zh-CN" altLang="en-US" sz="1600">
                        <a:effectLst/>
                        <a:latin typeface="Times New Roman" panose="02020603050405020304" pitchFamily="18" charset="0"/>
                        <a:ea typeface="仿宋" panose="02010609060101010101" pitchFamily="49" charset="-122"/>
                      </a:endParaRPr>
                    </a:p>
                  </a:txBody>
                  <a:tcPr marL="68580" marR="68580" anchor="ctr"/>
                </a:tc>
                <a:tc>
                  <a:txBody>
                    <a:bodyPr/>
                    <a:lstStyle/>
                    <a:p>
                      <a:pPr marL="0" marR="0" algn="ctr">
                        <a:lnSpc>
                          <a:spcPts val="2800"/>
                        </a:lnSpc>
                        <a:spcBef>
                          <a:spcPts val="0"/>
                        </a:spcBef>
                        <a:spcAft>
                          <a:spcPts val="0"/>
                        </a:spcAft>
                      </a:pPr>
                      <a:r>
                        <a:rPr lang="en-US" altLang="zh-CN" sz="1200">
                          <a:effectLst/>
                        </a:rPr>
                        <a:t>0.66</a:t>
                      </a:r>
                      <a:endParaRPr lang="zh-CN" altLang="en-US" sz="1600">
                        <a:effectLst/>
                        <a:latin typeface="Times New Roman" panose="02020603050405020304" pitchFamily="18" charset="0"/>
                        <a:ea typeface="仿宋" panose="02010609060101010101" pitchFamily="49" charset="-122"/>
                      </a:endParaRPr>
                    </a:p>
                  </a:txBody>
                  <a:tcPr marL="68580" marR="68580" anchor="ctr"/>
                </a:tc>
                <a:tc>
                  <a:txBody>
                    <a:bodyPr/>
                    <a:lstStyle/>
                    <a:p>
                      <a:pPr marL="0" marR="0" algn="ctr">
                        <a:lnSpc>
                          <a:spcPts val="2800"/>
                        </a:lnSpc>
                        <a:spcBef>
                          <a:spcPts val="0"/>
                        </a:spcBef>
                        <a:spcAft>
                          <a:spcPts val="0"/>
                        </a:spcAft>
                      </a:pPr>
                      <a:r>
                        <a:rPr lang="en-US" altLang="zh-CN" sz="1200">
                          <a:effectLst/>
                        </a:rPr>
                        <a:t>1.17</a:t>
                      </a:r>
                      <a:endParaRPr lang="zh-CN" altLang="en-US" sz="1600">
                        <a:effectLst/>
                        <a:latin typeface="Times New Roman" panose="02020603050405020304" pitchFamily="18" charset="0"/>
                        <a:ea typeface="仿宋" panose="02010609060101010101" pitchFamily="49" charset="-122"/>
                      </a:endParaRPr>
                    </a:p>
                  </a:txBody>
                  <a:tcPr marL="68580" marR="68580" anchor="ctr"/>
                </a:tc>
                <a:tc>
                  <a:txBody>
                    <a:bodyPr/>
                    <a:lstStyle/>
                    <a:p>
                      <a:pPr marL="0" marR="0" algn="ctr">
                        <a:lnSpc>
                          <a:spcPts val="2800"/>
                        </a:lnSpc>
                        <a:spcBef>
                          <a:spcPts val="0"/>
                        </a:spcBef>
                        <a:spcAft>
                          <a:spcPts val="0"/>
                        </a:spcAft>
                      </a:pPr>
                      <a:r>
                        <a:rPr lang="en-US" altLang="zh-CN" sz="1200">
                          <a:effectLst/>
                        </a:rPr>
                        <a:t>1.68</a:t>
                      </a:r>
                      <a:endParaRPr lang="zh-CN" altLang="en-US" sz="1600">
                        <a:effectLst/>
                        <a:latin typeface="Times New Roman" panose="02020603050405020304" pitchFamily="18" charset="0"/>
                        <a:ea typeface="仿宋" panose="02010609060101010101" pitchFamily="49" charset="-122"/>
                      </a:endParaRPr>
                    </a:p>
                  </a:txBody>
                  <a:tcPr marL="68580" marR="68580" anchor="ctr"/>
                </a:tc>
                <a:tc>
                  <a:txBody>
                    <a:bodyPr/>
                    <a:lstStyle/>
                    <a:p>
                      <a:pPr marL="0" marR="0" algn="ctr">
                        <a:lnSpc>
                          <a:spcPts val="2800"/>
                        </a:lnSpc>
                        <a:spcBef>
                          <a:spcPts val="0"/>
                        </a:spcBef>
                        <a:spcAft>
                          <a:spcPts val="0"/>
                        </a:spcAft>
                      </a:pPr>
                      <a:r>
                        <a:rPr lang="en-US" altLang="zh-CN" sz="1200">
                          <a:effectLst/>
                        </a:rPr>
                        <a:t>1.79</a:t>
                      </a:r>
                      <a:endParaRPr lang="zh-CN" altLang="en-US" sz="1600">
                        <a:effectLst/>
                        <a:latin typeface="Times New Roman" panose="02020603050405020304" pitchFamily="18" charset="0"/>
                        <a:ea typeface="仿宋" panose="02010609060101010101" pitchFamily="49" charset="-122"/>
                      </a:endParaRPr>
                    </a:p>
                  </a:txBody>
                  <a:tcPr marL="68580" marR="68580" anchor="ctr"/>
                </a:tc>
                <a:tc>
                  <a:txBody>
                    <a:bodyPr/>
                    <a:lstStyle/>
                    <a:p>
                      <a:pPr marL="0" marR="0" algn="ctr">
                        <a:lnSpc>
                          <a:spcPts val="2800"/>
                        </a:lnSpc>
                        <a:spcBef>
                          <a:spcPts val="0"/>
                        </a:spcBef>
                        <a:spcAft>
                          <a:spcPts val="0"/>
                        </a:spcAft>
                      </a:pPr>
                      <a:r>
                        <a:rPr lang="en-US" altLang="zh-CN" sz="1200">
                          <a:effectLst/>
                        </a:rPr>
                        <a:t>2.11</a:t>
                      </a:r>
                      <a:endParaRPr lang="zh-CN" altLang="en-US" sz="1600">
                        <a:effectLst/>
                        <a:latin typeface="Times New Roman" panose="02020603050405020304" pitchFamily="18" charset="0"/>
                        <a:ea typeface="仿宋" panose="02010609060101010101" pitchFamily="49" charset="-122"/>
                      </a:endParaRPr>
                    </a:p>
                  </a:txBody>
                  <a:tcPr marL="68580" marR="68580" anchor="ctr"/>
                </a:tc>
              </a:tr>
              <a:tr h="0">
                <a:tc>
                  <a:txBody>
                    <a:bodyPr/>
                    <a:lstStyle/>
                    <a:p>
                      <a:pPr marL="0" marR="0" algn="ctr">
                        <a:lnSpc>
                          <a:spcPts val="2800"/>
                        </a:lnSpc>
                        <a:spcBef>
                          <a:spcPts val="0"/>
                        </a:spcBef>
                        <a:spcAft>
                          <a:spcPts val="0"/>
                        </a:spcAft>
                      </a:pPr>
                      <a:r>
                        <a:rPr lang="zh-CN" altLang="en-US" sz="1200">
                          <a:effectLst/>
                        </a:rPr>
                        <a:t> </a:t>
                      </a:r>
                      <a:endParaRPr lang="zh-CN" altLang="en-US" sz="1600">
                        <a:effectLst/>
                        <a:latin typeface="Times New Roman" panose="02020603050405020304" pitchFamily="18" charset="0"/>
                        <a:ea typeface="仿宋" panose="02010609060101010101" pitchFamily="49" charset="-122"/>
                      </a:endParaRPr>
                    </a:p>
                  </a:txBody>
                  <a:tcPr marL="68580" marR="68580" anchor="ctr"/>
                </a:tc>
                <a:tc>
                  <a:txBody>
                    <a:bodyPr/>
                    <a:lstStyle/>
                    <a:p>
                      <a:pPr marL="0" marR="0" algn="ctr">
                        <a:lnSpc>
                          <a:spcPts val="2800"/>
                        </a:lnSpc>
                        <a:spcBef>
                          <a:spcPts val="0"/>
                        </a:spcBef>
                        <a:spcAft>
                          <a:spcPts val="0"/>
                        </a:spcAft>
                      </a:pPr>
                      <a:r>
                        <a:rPr lang="zh-CN" altLang="en-US" sz="1200">
                          <a:effectLst/>
                        </a:rPr>
                        <a:t>桥隧加收</a:t>
                      </a:r>
                      <a:endParaRPr lang="zh-CN" altLang="en-US" sz="1600">
                        <a:effectLst/>
                        <a:latin typeface="Times New Roman" panose="02020603050405020304" pitchFamily="18" charset="0"/>
                        <a:ea typeface="仿宋" panose="02010609060101010101" pitchFamily="49" charset="-122"/>
                      </a:endParaRPr>
                    </a:p>
                  </a:txBody>
                  <a:tcPr marL="68580" marR="68580" anchor="ctr"/>
                </a:tc>
                <a:tc>
                  <a:txBody>
                    <a:bodyPr/>
                    <a:lstStyle/>
                    <a:p>
                      <a:pPr marL="0" marR="0" algn="ctr">
                        <a:lnSpc>
                          <a:spcPts val="2800"/>
                        </a:lnSpc>
                        <a:spcBef>
                          <a:spcPts val="0"/>
                        </a:spcBef>
                        <a:spcAft>
                          <a:spcPts val="0"/>
                        </a:spcAft>
                      </a:pPr>
                      <a:r>
                        <a:rPr lang="en-US" altLang="zh-CN" sz="1200">
                          <a:effectLst/>
                        </a:rPr>
                        <a:t>2.98</a:t>
                      </a:r>
                      <a:endParaRPr lang="zh-CN" altLang="en-US" sz="1600">
                        <a:effectLst/>
                        <a:latin typeface="Times New Roman" panose="02020603050405020304" pitchFamily="18" charset="0"/>
                        <a:ea typeface="仿宋" panose="02010609060101010101" pitchFamily="49" charset="-122"/>
                      </a:endParaRPr>
                    </a:p>
                  </a:txBody>
                  <a:tcPr marL="68580" marR="68580" anchor="ctr"/>
                </a:tc>
                <a:tc>
                  <a:txBody>
                    <a:bodyPr/>
                    <a:lstStyle/>
                    <a:p>
                      <a:pPr marL="0" marR="0" algn="ctr">
                        <a:lnSpc>
                          <a:spcPts val="2800"/>
                        </a:lnSpc>
                        <a:spcBef>
                          <a:spcPts val="0"/>
                        </a:spcBef>
                        <a:spcAft>
                          <a:spcPts val="0"/>
                        </a:spcAft>
                      </a:pPr>
                      <a:r>
                        <a:rPr lang="en-US" altLang="zh-CN" sz="1200">
                          <a:effectLst/>
                        </a:rPr>
                        <a:t>5.04</a:t>
                      </a:r>
                      <a:endParaRPr lang="zh-CN" altLang="en-US" sz="1600">
                        <a:effectLst/>
                        <a:latin typeface="Times New Roman" panose="02020603050405020304" pitchFamily="18" charset="0"/>
                        <a:ea typeface="仿宋" panose="02010609060101010101" pitchFamily="49" charset="-122"/>
                      </a:endParaRPr>
                    </a:p>
                  </a:txBody>
                  <a:tcPr marL="68580" marR="68580" anchor="ctr"/>
                </a:tc>
                <a:tc>
                  <a:txBody>
                    <a:bodyPr/>
                    <a:lstStyle/>
                    <a:p>
                      <a:pPr marL="0" marR="0" algn="ctr">
                        <a:lnSpc>
                          <a:spcPts val="2800"/>
                        </a:lnSpc>
                        <a:spcBef>
                          <a:spcPts val="0"/>
                        </a:spcBef>
                        <a:spcAft>
                          <a:spcPts val="0"/>
                        </a:spcAft>
                      </a:pPr>
                      <a:r>
                        <a:rPr lang="en-US" altLang="zh-CN" sz="1200">
                          <a:effectLst/>
                        </a:rPr>
                        <a:t>8.99</a:t>
                      </a:r>
                      <a:endParaRPr lang="zh-CN" altLang="en-US" sz="1600">
                        <a:effectLst/>
                        <a:latin typeface="Times New Roman" panose="02020603050405020304" pitchFamily="18" charset="0"/>
                        <a:ea typeface="仿宋" panose="02010609060101010101" pitchFamily="49" charset="-122"/>
                      </a:endParaRPr>
                    </a:p>
                  </a:txBody>
                  <a:tcPr marL="68580" marR="68580" anchor="ctr"/>
                </a:tc>
                <a:tc>
                  <a:txBody>
                    <a:bodyPr/>
                    <a:lstStyle/>
                    <a:p>
                      <a:pPr marL="0" marR="0" algn="ctr">
                        <a:lnSpc>
                          <a:spcPts val="2800"/>
                        </a:lnSpc>
                        <a:spcBef>
                          <a:spcPts val="0"/>
                        </a:spcBef>
                        <a:spcAft>
                          <a:spcPts val="0"/>
                        </a:spcAft>
                      </a:pPr>
                      <a:r>
                        <a:rPr lang="en-US" altLang="zh-CN" sz="1200">
                          <a:effectLst/>
                        </a:rPr>
                        <a:t>12.92</a:t>
                      </a:r>
                      <a:endParaRPr lang="zh-CN" altLang="en-US" sz="1600">
                        <a:effectLst/>
                        <a:latin typeface="Times New Roman" panose="02020603050405020304" pitchFamily="18" charset="0"/>
                        <a:ea typeface="仿宋" panose="02010609060101010101" pitchFamily="49" charset="-122"/>
                      </a:endParaRPr>
                    </a:p>
                  </a:txBody>
                  <a:tcPr marL="68580" marR="68580" anchor="ctr"/>
                </a:tc>
                <a:tc>
                  <a:txBody>
                    <a:bodyPr/>
                    <a:lstStyle/>
                    <a:p>
                      <a:pPr marL="0" marR="0" algn="ctr">
                        <a:lnSpc>
                          <a:spcPts val="2800"/>
                        </a:lnSpc>
                        <a:spcBef>
                          <a:spcPts val="0"/>
                        </a:spcBef>
                        <a:spcAft>
                          <a:spcPts val="0"/>
                        </a:spcAft>
                      </a:pPr>
                      <a:r>
                        <a:rPr lang="en-US" altLang="zh-CN" sz="1200">
                          <a:effectLst/>
                        </a:rPr>
                        <a:t>14</a:t>
                      </a:r>
                      <a:endParaRPr lang="zh-CN" altLang="en-US" sz="1600">
                        <a:effectLst/>
                        <a:latin typeface="Times New Roman" panose="02020603050405020304" pitchFamily="18" charset="0"/>
                        <a:ea typeface="仿宋" panose="02010609060101010101" pitchFamily="49" charset="-122"/>
                      </a:endParaRPr>
                    </a:p>
                  </a:txBody>
                  <a:tcPr marL="68580" marR="68580" anchor="ctr"/>
                </a:tc>
                <a:tc>
                  <a:txBody>
                    <a:bodyPr/>
                    <a:lstStyle/>
                    <a:p>
                      <a:pPr marL="0" marR="0" algn="ctr">
                        <a:lnSpc>
                          <a:spcPts val="2800"/>
                        </a:lnSpc>
                        <a:spcBef>
                          <a:spcPts val="0"/>
                        </a:spcBef>
                        <a:spcAft>
                          <a:spcPts val="0"/>
                        </a:spcAft>
                      </a:pPr>
                      <a:r>
                        <a:rPr lang="en-US" altLang="zh-CN" sz="1200" dirty="0">
                          <a:effectLst/>
                        </a:rPr>
                        <a:t>16.46</a:t>
                      </a:r>
                      <a:endParaRPr lang="zh-CN" altLang="en-US" sz="1600" dirty="0">
                        <a:effectLst/>
                        <a:latin typeface="Times New Roman" panose="02020603050405020304" pitchFamily="18" charset="0"/>
                        <a:ea typeface="仿宋" panose="02010609060101010101" pitchFamily="49" charset="-122"/>
                      </a:endParaRPr>
                    </a:p>
                  </a:txBody>
                  <a:tcPr marL="68580" marR="68580"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组合 74"/>
          <p:cNvGrpSpPr/>
          <p:nvPr>
            <p:custDataLst>
              <p:tags r:id="rId1"/>
            </p:custDataLst>
          </p:nvPr>
        </p:nvGrpSpPr>
        <p:grpSpPr>
          <a:xfrm>
            <a:off x="2080088" y="2713215"/>
            <a:ext cx="2263681" cy="1693278"/>
            <a:chOff x="650068" y="2823493"/>
            <a:chExt cx="2263681" cy="1693278"/>
          </a:xfrm>
        </p:grpSpPr>
        <p:sp>
          <p:nvSpPr>
            <p:cNvPr id="76" name="六边形 75"/>
            <p:cNvSpPr/>
            <p:nvPr>
              <p:custDataLst>
                <p:tags r:id="rId2"/>
              </p:custDataLst>
            </p:nvPr>
          </p:nvSpPr>
          <p:spPr>
            <a:xfrm>
              <a:off x="650068" y="2823493"/>
              <a:ext cx="1858740" cy="1693278"/>
            </a:xfrm>
            <a:prstGeom prst="hexagon">
              <a:avLst/>
            </a:prstGeom>
            <a:noFill/>
            <a:ln w="19050">
              <a:solidFill>
                <a:srgbClr val="AF1F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77" name="任意多边形: 形状 76"/>
            <p:cNvSpPr/>
            <p:nvPr>
              <p:custDataLst>
                <p:tags r:id="rId3"/>
              </p:custDataLst>
            </p:nvPr>
          </p:nvSpPr>
          <p:spPr>
            <a:xfrm>
              <a:off x="2372348" y="3000099"/>
              <a:ext cx="541401" cy="1266876"/>
            </a:xfrm>
            <a:custGeom>
              <a:avLst/>
              <a:gdLst>
                <a:gd name="connsiteX0" fmla="*/ 1 w 541401"/>
                <a:gd name="connsiteY0" fmla="*/ 0 h 1266876"/>
                <a:gd name="connsiteX1" fmla="*/ 224683 w 541401"/>
                <a:gd name="connsiteY1" fmla="*/ 0 h 1266876"/>
                <a:gd name="connsiteX2" fmla="*/ 541401 w 541401"/>
                <a:gd name="connsiteY2" fmla="*/ 633437 h 1266876"/>
                <a:gd name="connsiteX3" fmla="*/ 224682 w 541401"/>
                <a:gd name="connsiteY3" fmla="*/ 1266876 h 1266876"/>
                <a:gd name="connsiteX4" fmla="*/ 0 w 541401"/>
                <a:gd name="connsiteY4" fmla="*/ 1266876 h 1266876"/>
                <a:gd name="connsiteX5" fmla="*/ 316719 w 541401"/>
                <a:gd name="connsiteY5" fmla="*/ 633437 h 126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401" h="1266876">
                  <a:moveTo>
                    <a:pt x="1" y="0"/>
                  </a:moveTo>
                  <a:lnTo>
                    <a:pt x="224683" y="0"/>
                  </a:lnTo>
                  <a:lnTo>
                    <a:pt x="541401" y="633437"/>
                  </a:lnTo>
                  <a:lnTo>
                    <a:pt x="224682" y="1266876"/>
                  </a:lnTo>
                  <a:lnTo>
                    <a:pt x="0" y="1266876"/>
                  </a:lnTo>
                  <a:lnTo>
                    <a:pt x="316719" y="633437"/>
                  </a:lnTo>
                  <a:close/>
                </a:path>
              </a:pathLst>
            </a:custGeom>
            <a:solidFill>
              <a:srgbClr val="AF1F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78" name="六边形 77"/>
            <p:cNvSpPr/>
            <p:nvPr>
              <p:custDataLst>
                <p:tags r:id="rId4"/>
              </p:custDataLst>
            </p:nvPr>
          </p:nvSpPr>
          <p:spPr>
            <a:xfrm>
              <a:off x="1071414" y="3207753"/>
              <a:ext cx="1015121" cy="924757"/>
            </a:xfrm>
            <a:prstGeom prst="hexagon">
              <a:avLst/>
            </a:prstGeom>
            <a:solidFill>
              <a:srgbClr val="AF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dirty="0">
                  <a:solidFill>
                    <a:prstClr val="white"/>
                  </a:solidFill>
                  <a:latin typeface="微软雅黑" panose="020B0503020204020204" charset="-122"/>
                  <a:ea typeface="微软雅黑" panose="020B0503020204020204" charset="-122"/>
                </a:rPr>
                <a:t>1</a:t>
              </a:r>
              <a:endParaRPr kumimoji="0" lang="en-US" altLang="zh-CN" sz="2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92" name="文本框 91"/>
          <p:cNvSpPr txBox="1"/>
          <p:nvPr>
            <p:custDataLst>
              <p:tags r:id="rId5"/>
            </p:custDataLst>
          </p:nvPr>
        </p:nvSpPr>
        <p:spPr>
          <a:xfrm>
            <a:off x="5051834" y="3305810"/>
            <a:ext cx="4206467" cy="508000"/>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smtClean="0">
                <a:ln>
                  <a:noFill/>
                </a:ln>
                <a:solidFill>
                  <a:srgbClr val="C00000"/>
                </a:solidFill>
                <a:effectLst/>
                <a:uLnTx/>
                <a:uFillTx/>
                <a:latin typeface="微软雅黑" panose="020B0503020204020204" charset="-122"/>
                <a:ea typeface="微软雅黑" panose="020B0503020204020204" charset="-122"/>
                <a:cs typeface="+mn-cs"/>
              </a:rPr>
              <a:t>高速公路车流量</a:t>
            </a:r>
            <a:endParaRPr kumimoji="0" lang="zh-CN" altLang="en-US" sz="32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43" name="矩形 42"/>
          <p:cNvSpPr/>
          <p:nvPr/>
        </p:nvSpPr>
        <p:spPr>
          <a:xfrm>
            <a:off x="0" y="481330"/>
            <a:ext cx="12192000" cy="103505"/>
          </a:xfrm>
          <a:prstGeom prst="rect">
            <a:avLst/>
          </a:prstGeom>
          <a:solidFill>
            <a:srgbClr val="AF1F24">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182090"/>
              </a:solidFill>
              <a:effectLst/>
              <a:uLnTx/>
              <a:uFillTx/>
              <a:latin typeface="微软雅黑 Light" panose="020B0502040204020203" charset="-122"/>
              <a:ea typeface="微软雅黑 Light" panose="020B0502040204020203" charset="-122"/>
              <a:cs typeface="+mn-cs"/>
            </a:endParaRPr>
          </a:p>
        </p:txBody>
      </p:sp>
      <p:grpSp>
        <p:nvGrpSpPr>
          <p:cNvPr id="44" name="组合 43"/>
          <p:cNvGrpSpPr/>
          <p:nvPr/>
        </p:nvGrpSpPr>
        <p:grpSpPr>
          <a:xfrm>
            <a:off x="325088" y="76583"/>
            <a:ext cx="9762408" cy="404495"/>
            <a:chOff x="325088" y="76583"/>
            <a:chExt cx="9762408" cy="404495"/>
          </a:xfrm>
        </p:grpSpPr>
        <p:sp>
          <p:nvSpPr>
            <p:cNvPr id="45" name="矩形 44"/>
            <p:cNvSpPr/>
            <p:nvPr/>
          </p:nvSpPr>
          <p:spPr>
            <a:xfrm>
              <a:off x="325088" y="106428"/>
              <a:ext cx="2527935" cy="308610"/>
            </a:xfrm>
            <a:prstGeom prst="rect">
              <a:avLst/>
            </a:prstGeom>
            <a:solidFill>
              <a:srgbClr val="AF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47" name="文本框 46"/>
            <p:cNvSpPr txBox="1"/>
            <p:nvPr/>
          </p:nvSpPr>
          <p:spPr>
            <a:xfrm>
              <a:off x="325088" y="112778"/>
              <a:ext cx="2527935"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bg1"/>
                  </a:solidFill>
                  <a:effectLst/>
                  <a:uLnTx/>
                  <a:uFillTx/>
                  <a:latin typeface="微软雅黑 Light" panose="020B0502040204020203" charset="-122"/>
                  <a:ea typeface="微软雅黑 Light" panose="020B0502040204020203" charset="-122"/>
                  <a:cs typeface="+mn-cs"/>
                </a:rPr>
                <a:t>4</a:t>
              </a:r>
              <a:r>
                <a:rPr kumimoji="0" lang="zh-CN" altLang="en-US" sz="1800" b="0" i="0" u="none" strike="noStrike" kern="1200" cap="none" spc="0" normalizeH="0" baseline="0" noProof="0" dirty="0">
                  <a:ln>
                    <a:noFill/>
                  </a:ln>
                  <a:solidFill>
                    <a:schemeClr val="bg1"/>
                  </a:solidFill>
                  <a:effectLst/>
                  <a:uLnTx/>
                  <a:uFillTx/>
                  <a:latin typeface="微软雅黑 Light" panose="020B0502040204020203" charset="-122"/>
                  <a:ea typeface="微软雅黑 Light" panose="020B0502040204020203" charset="-122"/>
                  <a:cs typeface="+mn-cs"/>
                </a:rPr>
                <a:t>、新指南特点</a:t>
              </a:r>
              <a:endParaRPr kumimoji="0" lang="zh-CN" altLang="en-US" sz="1800" b="0" i="0" u="none" strike="noStrike" kern="1200" cap="none" spc="0" normalizeH="0" baseline="0" noProof="0" dirty="0">
                <a:ln>
                  <a:noFill/>
                </a:ln>
                <a:solidFill>
                  <a:schemeClr val="bg1"/>
                </a:solidFill>
                <a:effectLst/>
                <a:uLnTx/>
                <a:uFillTx/>
                <a:latin typeface="微软雅黑 Light" panose="020B0502040204020203" charset="-122"/>
                <a:ea typeface="微软雅黑 Light" panose="020B0502040204020203" charset="-122"/>
                <a:cs typeface="+mn-cs"/>
              </a:endParaRPr>
            </a:p>
          </p:txBody>
        </p:sp>
        <p:sp>
          <p:nvSpPr>
            <p:cNvPr id="48" name="文本框 47"/>
            <p:cNvSpPr txBox="1"/>
            <p:nvPr/>
          </p:nvSpPr>
          <p:spPr>
            <a:xfrm>
              <a:off x="8676565" y="76583"/>
              <a:ext cx="1130968" cy="3683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AF1F24"/>
                </a:solidFill>
                <a:effectLst/>
                <a:uLnTx/>
                <a:uFillTx/>
                <a:latin typeface="微软雅黑 Light" panose="020B0502040204020203" charset="-122"/>
                <a:ea typeface="微软雅黑 Light" panose="020B0502040204020203" charset="-122"/>
                <a:cs typeface="+mn-cs"/>
              </a:endParaRPr>
            </a:p>
          </p:txBody>
        </p:sp>
        <p:grpSp>
          <p:nvGrpSpPr>
            <p:cNvPr id="50" name="组合 49"/>
            <p:cNvGrpSpPr/>
            <p:nvPr/>
          </p:nvGrpSpPr>
          <p:grpSpPr>
            <a:xfrm>
              <a:off x="6791404" y="159486"/>
              <a:ext cx="3296092" cy="209852"/>
              <a:chOff x="6358270" y="115009"/>
              <a:chExt cx="3296092" cy="307494"/>
            </a:xfrm>
          </p:grpSpPr>
          <p:cxnSp>
            <p:nvCxnSpPr>
              <p:cNvPr id="51" name="直接连接符 50"/>
              <p:cNvCxnSpPr/>
              <p:nvPr/>
            </p:nvCxnSpPr>
            <p:spPr>
              <a:xfrm>
                <a:off x="6358270" y="115009"/>
                <a:ext cx="0" cy="30749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8006316" y="115009"/>
                <a:ext cx="0" cy="30749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9654362" y="115009"/>
                <a:ext cx="0" cy="30749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pic>
        <p:nvPicPr>
          <p:cNvPr id="1073742850" name="图片 1073742849" descr="WechatIMG2394"/>
          <p:cNvPicPr>
            <a:picLocks noChangeAspect="1"/>
          </p:cNvPicPr>
          <p:nvPr/>
        </p:nvPicPr>
        <p:blipFill>
          <a:blip r:embed="rId6"/>
          <a:stretch>
            <a:fillRect/>
          </a:stretch>
        </p:blipFill>
        <p:spPr>
          <a:xfrm>
            <a:off x="6985953" y="9525"/>
            <a:ext cx="4641215" cy="57531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descr="e7d195523061f1c0205959036996ad55c215b892a7aac5c0B9ADEF7896FB48F2EF97163A2DE1401E1875DEDC438B7864AD24CA23553DBBBD975DAF4CAD4A2592689FFB6CEE59FFA55B2702D0E5EE29CDB42EC2C450165D158A3326FD2B1CD0EE3BE2A4CA85CD8F4E97A1A2083D155EA43D5D2550D96CF11EF483C35A902D8602E1FDE216A189CCFE"/>
          <p:cNvGrpSpPr/>
          <p:nvPr/>
        </p:nvGrpSpPr>
        <p:grpSpPr>
          <a:xfrm>
            <a:off x="374317" y="398255"/>
            <a:ext cx="2172148" cy="1615553"/>
            <a:chOff x="3255947" y="2813160"/>
            <a:chExt cx="2172148" cy="1615553"/>
          </a:xfrm>
        </p:grpSpPr>
        <p:sp>
          <p:nvSpPr>
            <p:cNvPr id="17" name="矩形 2"/>
            <p:cNvSpPr/>
            <p:nvPr/>
          </p:nvSpPr>
          <p:spPr>
            <a:xfrm rot="20223496">
              <a:off x="4197008" y="2813160"/>
              <a:ext cx="1231087" cy="1170502"/>
            </a:xfrm>
            <a:custGeom>
              <a:avLst/>
              <a:gdLst>
                <a:gd name="connsiteX0" fmla="*/ 0 w 1206853"/>
                <a:gd name="connsiteY0" fmla="*/ 0 h 950438"/>
                <a:gd name="connsiteX1" fmla="*/ 1206853 w 1206853"/>
                <a:gd name="connsiteY1" fmla="*/ 0 h 950438"/>
                <a:gd name="connsiteX2" fmla="*/ 1206853 w 1206853"/>
                <a:gd name="connsiteY2" fmla="*/ 950438 h 950438"/>
                <a:gd name="connsiteX3" fmla="*/ 0 w 1206853"/>
                <a:gd name="connsiteY3" fmla="*/ 950438 h 950438"/>
                <a:gd name="connsiteX4" fmla="*/ 0 w 1206853"/>
                <a:gd name="connsiteY4" fmla="*/ 0 h 950438"/>
                <a:gd name="connsiteX0-1" fmla="*/ 0 w 1206853"/>
                <a:gd name="connsiteY0-2" fmla="*/ 0 h 950438"/>
                <a:gd name="connsiteX1-3" fmla="*/ 1206853 w 1206853"/>
                <a:gd name="connsiteY1-4" fmla="*/ 0 h 950438"/>
                <a:gd name="connsiteX2-5" fmla="*/ 1206853 w 1206853"/>
                <a:gd name="connsiteY2-6" fmla="*/ 950438 h 950438"/>
                <a:gd name="connsiteX3-7" fmla="*/ 0 w 1206853"/>
                <a:gd name="connsiteY3-8" fmla="*/ 950438 h 950438"/>
                <a:gd name="connsiteX4-9" fmla="*/ 0 w 1206853"/>
                <a:gd name="connsiteY4-10" fmla="*/ 0 h 950438"/>
                <a:gd name="connsiteX0-11" fmla="*/ 0 w 1206853"/>
                <a:gd name="connsiteY0-12" fmla="*/ 0 h 950438"/>
                <a:gd name="connsiteX1-13" fmla="*/ 1206853 w 1206853"/>
                <a:gd name="connsiteY1-14" fmla="*/ 0 h 950438"/>
                <a:gd name="connsiteX2-15" fmla="*/ 1206853 w 1206853"/>
                <a:gd name="connsiteY2-16" fmla="*/ 950438 h 950438"/>
                <a:gd name="connsiteX3-17" fmla="*/ 0 w 1206853"/>
                <a:gd name="connsiteY3-18" fmla="*/ 950438 h 950438"/>
                <a:gd name="connsiteX4-19" fmla="*/ 0 w 1206853"/>
                <a:gd name="connsiteY4-20" fmla="*/ 0 h 950438"/>
                <a:gd name="connsiteX0-21" fmla="*/ 0 w 1206853"/>
                <a:gd name="connsiteY0-22" fmla="*/ 0 h 950438"/>
                <a:gd name="connsiteX1-23" fmla="*/ 1206853 w 1206853"/>
                <a:gd name="connsiteY1-24" fmla="*/ 0 h 950438"/>
                <a:gd name="connsiteX2-25" fmla="*/ 1206853 w 1206853"/>
                <a:gd name="connsiteY2-26" fmla="*/ 950438 h 950438"/>
                <a:gd name="connsiteX3-27" fmla="*/ 0 w 1206853"/>
                <a:gd name="connsiteY3-28" fmla="*/ 950438 h 950438"/>
                <a:gd name="connsiteX4-29" fmla="*/ 0 w 1206853"/>
                <a:gd name="connsiteY4-30" fmla="*/ 0 h 950438"/>
                <a:gd name="connsiteX0-31" fmla="*/ 0 w 1206853"/>
                <a:gd name="connsiteY0-32" fmla="*/ 0 h 950438"/>
                <a:gd name="connsiteX1-33" fmla="*/ 1206853 w 1206853"/>
                <a:gd name="connsiteY1-34" fmla="*/ 0 h 950438"/>
                <a:gd name="connsiteX2-35" fmla="*/ 1206853 w 1206853"/>
                <a:gd name="connsiteY2-36" fmla="*/ 950438 h 950438"/>
                <a:gd name="connsiteX3-37" fmla="*/ 0 w 1206853"/>
                <a:gd name="connsiteY3-38" fmla="*/ 950438 h 950438"/>
                <a:gd name="connsiteX4-39" fmla="*/ 0 w 1206853"/>
                <a:gd name="connsiteY4-40" fmla="*/ 0 h 950438"/>
                <a:gd name="connsiteX0-41" fmla="*/ 0 w 1206853"/>
                <a:gd name="connsiteY0-42" fmla="*/ 0 h 1069402"/>
                <a:gd name="connsiteX1-43" fmla="*/ 1206853 w 1206853"/>
                <a:gd name="connsiteY1-44" fmla="*/ 0 h 1069402"/>
                <a:gd name="connsiteX2-45" fmla="*/ 1202898 w 1206853"/>
                <a:gd name="connsiteY2-46" fmla="*/ 1069402 h 1069402"/>
                <a:gd name="connsiteX3-47" fmla="*/ 0 w 1206853"/>
                <a:gd name="connsiteY3-48" fmla="*/ 950438 h 1069402"/>
                <a:gd name="connsiteX4-49" fmla="*/ 0 w 1206853"/>
                <a:gd name="connsiteY4-50" fmla="*/ 0 h 1069402"/>
                <a:gd name="connsiteX0-51" fmla="*/ 0 w 1206853"/>
                <a:gd name="connsiteY0-52" fmla="*/ 0 h 1069402"/>
                <a:gd name="connsiteX1-53" fmla="*/ 1206853 w 1206853"/>
                <a:gd name="connsiteY1-54" fmla="*/ 0 h 1069402"/>
                <a:gd name="connsiteX2-55" fmla="*/ 1202898 w 1206853"/>
                <a:gd name="connsiteY2-56" fmla="*/ 1069402 h 1069402"/>
                <a:gd name="connsiteX3-57" fmla="*/ 0 w 1206853"/>
                <a:gd name="connsiteY3-58" fmla="*/ 950438 h 1069402"/>
                <a:gd name="connsiteX4-59" fmla="*/ 0 w 1206853"/>
                <a:gd name="connsiteY4-60" fmla="*/ 0 h 1069402"/>
                <a:gd name="connsiteX0-61" fmla="*/ 0 w 1206853"/>
                <a:gd name="connsiteY0-62" fmla="*/ 0 h 1069402"/>
                <a:gd name="connsiteX1-63" fmla="*/ 1206853 w 1206853"/>
                <a:gd name="connsiteY1-64" fmla="*/ 0 h 1069402"/>
                <a:gd name="connsiteX2-65" fmla="*/ 1202898 w 1206853"/>
                <a:gd name="connsiteY2-66" fmla="*/ 1069402 h 1069402"/>
                <a:gd name="connsiteX3-67" fmla="*/ 0 w 1206853"/>
                <a:gd name="connsiteY3-68" fmla="*/ 950438 h 1069402"/>
                <a:gd name="connsiteX4-69" fmla="*/ 0 w 1206853"/>
                <a:gd name="connsiteY4-70" fmla="*/ 0 h 1069402"/>
                <a:gd name="connsiteX0-71" fmla="*/ 0 w 1231087"/>
                <a:gd name="connsiteY0-72" fmla="*/ 101100 h 1170502"/>
                <a:gd name="connsiteX1-73" fmla="*/ 1231087 w 1231087"/>
                <a:gd name="connsiteY1-74" fmla="*/ 0 h 1170502"/>
                <a:gd name="connsiteX2-75" fmla="*/ 1202898 w 1231087"/>
                <a:gd name="connsiteY2-76" fmla="*/ 1170502 h 1170502"/>
                <a:gd name="connsiteX3-77" fmla="*/ 0 w 1231087"/>
                <a:gd name="connsiteY3-78" fmla="*/ 1051538 h 1170502"/>
                <a:gd name="connsiteX4-79" fmla="*/ 0 w 1231087"/>
                <a:gd name="connsiteY4-80" fmla="*/ 101100 h 1170502"/>
                <a:gd name="connsiteX0-81" fmla="*/ 0 w 1231087"/>
                <a:gd name="connsiteY0-82" fmla="*/ 101100 h 1170502"/>
                <a:gd name="connsiteX1-83" fmla="*/ 1231087 w 1231087"/>
                <a:gd name="connsiteY1-84" fmla="*/ 0 h 1170502"/>
                <a:gd name="connsiteX2-85" fmla="*/ 1202898 w 1231087"/>
                <a:gd name="connsiteY2-86" fmla="*/ 1170502 h 1170502"/>
                <a:gd name="connsiteX3-87" fmla="*/ 0 w 1231087"/>
                <a:gd name="connsiteY3-88" fmla="*/ 1051538 h 1170502"/>
                <a:gd name="connsiteX4-89" fmla="*/ 0 w 1231087"/>
                <a:gd name="connsiteY4-90" fmla="*/ 101100 h 11705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1087" h="1170502">
                  <a:moveTo>
                    <a:pt x="0" y="101100"/>
                  </a:moveTo>
                  <a:cubicBezTo>
                    <a:pt x="401328" y="388369"/>
                    <a:pt x="1007646" y="344814"/>
                    <a:pt x="1231087" y="0"/>
                  </a:cubicBezTo>
                  <a:cubicBezTo>
                    <a:pt x="1229769" y="356467"/>
                    <a:pt x="1204216" y="814035"/>
                    <a:pt x="1202898" y="1170502"/>
                  </a:cubicBezTo>
                  <a:cubicBezTo>
                    <a:pt x="932650" y="836637"/>
                    <a:pt x="434720" y="777593"/>
                    <a:pt x="0" y="1051538"/>
                  </a:cubicBezTo>
                  <a:lnTo>
                    <a:pt x="0" y="101100"/>
                  </a:lnTo>
                  <a:close/>
                </a:path>
              </a:pathLst>
            </a:custGeom>
            <a:solidFill>
              <a:schemeClr val="bg1">
                <a:lumMod val="85000"/>
                <a:alpha val="50000"/>
              </a:schemeClr>
            </a:solidFill>
            <a:ln w="25400">
              <a:noFill/>
            </a:ln>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7E6E6">
                    <a:lumMod val="10000"/>
                  </a:srgbClr>
                </a:solidFill>
                <a:effectLst/>
                <a:uLnTx/>
                <a:uFillTx/>
                <a:latin typeface="微软雅黑 Light" panose="020B0502040204020203" charset="-122"/>
                <a:ea typeface="微软雅黑 Light" panose="020B0502040204020203" charset="-122"/>
                <a:cs typeface="+mn-cs"/>
              </a:endParaRPr>
            </a:p>
          </p:txBody>
        </p:sp>
        <p:grpSp>
          <p:nvGrpSpPr>
            <p:cNvPr id="18" name="组合 17"/>
            <p:cNvGrpSpPr/>
            <p:nvPr/>
          </p:nvGrpSpPr>
          <p:grpSpPr>
            <a:xfrm>
              <a:off x="3255947" y="3155390"/>
              <a:ext cx="1273323" cy="1273323"/>
              <a:chOff x="3255947" y="3155390"/>
              <a:chExt cx="1273323" cy="1273323"/>
            </a:xfrm>
          </p:grpSpPr>
          <p:sp>
            <p:nvSpPr>
              <p:cNvPr id="19" name="椭圆 18"/>
              <p:cNvSpPr/>
              <p:nvPr/>
            </p:nvSpPr>
            <p:spPr>
              <a:xfrm>
                <a:off x="3255947" y="3155390"/>
                <a:ext cx="1273323" cy="1273323"/>
              </a:xfrm>
              <a:prstGeom prst="ellipse">
                <a:avLst/>
              </a:prstGeom>
              <a:solidFill>
                <a:srgbClr val="AF1F24"/>
              </a:solidFill>
              <a:ln w="25400">
                <a:noFill/>
              </a:ln>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E7E6E6">
                      <a:lumMod val="10000"/>
                    </a:srgbClr>
                  </a:solidFill>
                  <a:effectLst/>
                  <a:uLnTx/>
                  <a:uFillTx/>
                  <a:latin typeface="微软雅黑 Light" panose="020B0502040204020203" charset="-122"/>
                  <a:ea typeface="微软雅黑 Light" panose="020B0502040204020203" charset="-122"/>
                  <a:cs typeface="+mn-cs"/>
                </a:endParaRPr>
              </a:p>
            </p:txBody>
          </p:sp>
          <p:grpSp>
            <p:nvGrpSpPr>
              <p:cNvPr id="20" name="组合 19"/>
              <p:cNvGrpSpPr/>
              <p:nvPr/>
            </p:nvGrpSpPr>
            <p:grpSpPr>
              <a:xfrm>
                <a:off x="3576595" y="3478290"/>
                <a:ext cx="623829" cy="627522"/>
                <a:chOff x="1725613" y="5727700"/>
                <a:chExt cx="268287" cy="269875"/>
              </a:xfrm>
              <a:solidFill>
                <a:srgbClr val="0065B0"/>
              </a:solidFill>
            </p:grpSpPr>
            <p:sp>
              <p:nvSpPr>
                <p:cNvPr id="21" name="Freeform 10"/>
                <p:cNvSpPr/>
                <p:nvPr/>
              </p:nvSpPr>
              <p:spPr bwMode="auto">
                <a:xfrm>
                  <a:off x="1766888" y="5757863"/>
                  <a:ext cx="31750" cy="31750"/>
                </a:xfrm>
                <a:custGeom>
                  <a:avLst/>
                  <a:gdLst>
                    <a:gd name="T0" fmla="*/ 10 w 12"/>
                    <a:gd name="T1" fmla="*/ 6 h 12"/>
                    <a:gd name="T2" fmla="*/ 6 w 12"/>
                    <a:gd name="T3" fmla="*/ 2 h 12"/>
                    <a:gd name="T4" fmla="*/ 2 w 12"/>
                    <a:gd name="T5" fmla="*/ 2 h 12"/>
                    <a:gd name="T6" fmla="*/ 2 w 12"/>
                    <a:gd name="T7" fmla="*/ 6 h 12"/>
                    <a:gd name="T8" fmla="*/ 6 w 12"/>
                    <a:gd name="T9" fmla="*/ 10 h 12"/>
                    <a:gd name="T10" fmla="*/ 10 w 12"/>
                    <a:gd name="T11" fmla="*/ 10 h 12"/>
                    <a:gd name="T12" fmla="*/ 10 w 12"/>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0" y="6"/>
                      </a:moveTo>
                      <a:cubicBezTo>
                        <a:pt x="6" y="2"/>
                        <a:pt x="6" y="2"/>
                        <a:pt x="6" y="2"/>
                      </a:cubicBezTo>
                      <a:cubicBezTo>
                        <a:pt x="5" y="0"/>
                        <a:pt x="3" y="0"/>
                        <a:pt x="2" y="2"/>
                      </a:cubicBezTo>
                      <a:cubicBezTo>
                        <a:pt x="0" y="3"/>
                        <a:pt x="0" y="5"/>
                        <a:pt x="2" y="6"/>
                      </a:cubicBezTo>
                      <a:cubicBezTo>
                        <a:pt x="6" y="10"/>
                        <a:pt x="6" y="10"/>
                        <a:pt x="6" y="10"/>
                      </a:cubicBezTo>
                      <a:cubicBezTo>
                        <a:pt x="7" y="12"/>
                        <a:pt x="9" y="12"/>
                        <a:pt x="10" y="10"/>
                      </a:cubicBezTo>
                      <a:cubicBezTo>
                        <a:pt x="12" y="9"/>
                        <a:pt x="12" y="7"/>
                        <a:pt x="10" y="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E7E6E6">
                        <a:lumMod val="10000"/>
                      </a:srgbClr>
                    </a:solidFill>
                    <a:effectLst/>
                    <a:uLnTx/>
                    <a:uFillTx/>
                    <a:latin typeface="Open Sans" panose="020B0606030504020204" pitchFamily="34" charset="0"/>
                    <a:ea typeface="微软雅黑 Light" panose="020B0502040204020203" charset="-122"/>
                    <a:cs typeface="Open Sans" panose="020B0606030504020204" pitchFamily="34" charset="0"/>
                  </a:endParaRPr>
                </a:p>
              </p:txBody>
            </p:sp>
            <p:sp>
              <p:nvSpPr>
                <p:cNvPr id="22" name="Freeform 11"/>
                <p:cNvSpPr/>
                <p:nvPr/>
              </p:nvSpPr>
              <p:spPr bwMode="auto">
                <a:xfrm>
                  <a:off x="1725613" y="5846763"/>
                  <a:ext cx="33337" cy="15875"/>
                </a:xfrm>
                <a:custGeom>
                  <a:avLst/>
                  <a:gdLst>
                    <a:gd name="T0" fmla="*/ 9 w 12"/>
                    <a:gd name="T1" fmla="*/ 0 h 6"/>
                    <a:gd name="T2" fmla="*/ 3 w 12"/>
                    <a:gd name="T3" fmla="*/ 0 h 6"/>
                    <a:gd name="T4" fmla="*/ 0 w 12"/>
                    <a:gd name="T5" fmla="*/ 3 h 6"/>
                    <a:gd name="T6" fmla="*/ 3 w 12"/>
                    <a:gd name="T7" fmla="*/ 6 h 6"/>
                    <a:gd name="T8" fmla="*/ 9 w 12"/>
                    <a:gd name="T9" fmla="*/ 6 h 6"/>
                    <a:gd name="T10" fmla="*/ 12 w 12"/>
                    <a:gd name="T11" fmla="*/ 3 h 6"/>
                    <a:gd name="T12" fmla="*/ 9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9" y="0"/>
                      </a:moveTo>
                      <a:cubicBezTo>
                        <a:pt x="3" y="0"/>
                        <a:pt x="3" y="0"/>
                        <a:pt x="3" y="0"/>
                      </a:cubicBezTo>
                      <a:cubicBezTo>
                        <a:pt x="1" y="0"/>
                        <a:pt x="0" y="1"/>
                        <a:pt x="0" y="3"/>
                      </a:cubicBezTo>
                      <a:cubicBezTo>
                        <a:pt x="0" y="5"/>
                        <a:pt x="1" y="6"/>
                        <a:pt x="3" y="6"/>
                      </a:cubicBezTo>
                      <a:cubicBezTo>
                        <a:pt x="9" y="6"/>
                        <a:pt x="9" y="6"/>
                        <a:pt x="9" y="6"/>
                      </a:cubicBezTo>
                      <a:cubicBezTo>
                        <a:pt x="11" y="6"/>
                        <a:pt x="12" y="5"/>
                        <a:pt x="12" y="3"/>
                      </a:cubicBezTo>
                      <a:cubicBezTo>
                        <a:pt x="12" y="1"/>
                        <a:pt x="11" y="0"/>
                        <a:pt x="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E7E6E6">
                        <a:lumMod val="10000"/>
                      </a:srgbClr>
                    </a:solidFill>
                    <a:effectLst/>
                    <a:uLnTx/>
                    <a:uFillTx/>
                    <a:latin typeface="Open Sans" panose="020B0606030504020204" pitchFamily="34" charset="0"/>
                    <a:ea typeface="微软雅黑 Light" panose="020B0502040204020203" charset="-122"/>
                    <a:cs typeface="Open Sans" panose="020B0606030504020204" pitchFamily="34" charset="0"/>
                  </a:endParaRPr>
                </a:p>
              </p:txBody>
            </p:sp>
            <p:sp>
              <p:nvSpPr>
                <p:cNvPr id="23" name="Freeform 12"/>
                <p:cNvSpPr/>
                <p:nvPr/>
              </p:nvSpPr>
              <p:spPr bwMode="auto">
                <a:xfrm>
                  <a:off x="1960563" y="5862638"/>
                  <a:ext cx="33337" cy="15875"/>
                </a:xfrm>
                <a:custGeom>
                  <a:avLst/>
                  <a:gdLst>
                    <a:gd name="T0" fmla="*/ 9 w 12"/>
                    <a:gd name="T1" fmla="*/ 0 h 6"/>
                    <a:gd name="T2" fmla="*/ 3 w 12"/>
                    <a:gd name="T3" fmla="*/ 0 h 6"/>
                    <a:gd name="T4" fmla="*/ 0 w 12"/>
                    <a:gd name="T5" fmla="*/ 3 h 6"/>
                    <a:gd name="T6" fmla="*/ 3 w 12"/>
                    <a:gd name="T7" fmla="*/ 6 h 6"/>
                    <a:gd name="T8" fmla="*/ 9 w 12"/>
                    <a:gd name="T9" fmla="*/ 6 h 6"/>
                    <a:gd name="T10" fmla="*/ 12 w 12"/>
                    <a:gd name="T11" fmla="*/ 3 h 6"/>
                    <a:gd name="T12" fmla="*/ 9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9" y="0"/>
                      </a:moveTo>
                      <a:cubicBezTo>
                        <a:pt x="3" y="0"/>
                        <a:pt x="3" y="0"/>
                        <a:pt x="3" y="0"/>
                      </a:cubicBezTo>
                      <a:cubicBezTo>
                        <a:pt x="1" y="0"/>
                        <a:pt x="0" y="1"/>
                        <a:pt x="0" y="3"/>
                      </a:cubicBezTo>
                      <a:cubicBezTo>
                        <a:pt x="0" y="5"/>
                        <a:pt x="1" y="6"/>
                        <a:pt x="3" y="6"/>
                      </a:cubicBezTo>
                      <a:cubicBezTo>
                        <a:pt x="9" y="6"/>
                        <a:pt x="9" y="6"/>
                        <a:pt x="9" y="6"/>
                      </a:cubicBezTo>
                      <a:cubicBezTo>
                        <a:pt x="11" y="6"/>
                        <a:pt x="12" y="5"/>
                        <a:pt x="12" y="3"/>
                      </a:cubicBezTo>
                      <a:cubicBezTo>
                        <a:pt x="12" y="1"/>
                        <a:pt x="11" y="0"/>
                        <a:pt x="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E7E6E6">
                        <a:lumMod val="10000"/>
                      </a:srgbClr>
                    </a:solidFill>
                    <a:effectLst/>
                    <a:uLnTx/>
                    <a:uFillTx/>
                    <a:latin typeface="Open Sans" panose="020B0606030504020204" pitchFamily="34" charset="0"/>
                    <a:ea typeface="微软雅黑 Light" panose="020B0502040204020203" charset="-122"/>
                    <a:cs typeface="Open Sans" panose="020B0606030504020204" pitchFamily="34" charset="0"/>
                  </a:endParaRPr>
                </a:p>
              </p:txBody>
            </p:sp>
            <p:sp>
              <p:nvSpPr>
                <p:cNvPr id="24" name="Freeform 13"/>
                <p:cNvSpPr/>
                <p:nvPr/>
              </p:nvSpPr>
              <p:spPr bwMode="auto">
                <a:xfrm>
                  <a:off x="1933575" y="5770563"/>
                  <a:ext cx="30162" cy="30162"/>
                </a:xfrm>
                <a:custGeom>
                  <a:avLst/>
                  <a:gdLst>
                    <a:gd name="T0" fmla="*/ 10 w 11"/>
                    <a:gd name="T1" fmla="*/ 1 h 11"/>
                    <a:gd name="T2" fmla="*/ 5 w 11"/>
                    <a:gd name="T3" fmla="*/ 1 h 11"/>
                    <a:gd name="T4" fmla="*/ 1 w 11"/>
                    <a:gd name="T5" fmla="*/ 5 h 11"/>
                    <a:gd name="T6" fmla="*/ 1 w 11"/>
                    <a:gd name="T7" fmla="*/ 10 h 11"/>
                    <a:gd name="T8" fmla="*/ 5 w 11"/>
                    <a:gd name="T9" fmla="*/ 10 h 11"/>
                    <a:gd name="T10" fmla="*/ 10 w 11"/>
                    <a:gd name="T11" fmla="*/ 5 h 11"/>
                    <a:gd name="T12" fmla="*/ 10 w 11"/>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10" y="1"/>
                      </a:moveTo>
                      <a:cubicBezTo>
                        <a:pt x="9" y="0"/>
                        <a:pt x="7" y="0"/>
                        <a:pt x="5" y="1"/>
                      </a:cubicBezTo>
                      <a:cubicBezTo>
                        <a:pt x="1" y="5"/>
                        <a:pt x="1" y="5"/>
                        <a:pt x="1" y="5"/>
                      </a:cubicBezTo>
                      <a:cubicBezTo>
                        <a:pt x="0" y="7"/>
                        <a:pt x="0" y="9"/>
                        <a:pt x="1" y="10"/>
                      </a:cubicBezTo>
                      <a:cubicBezTo>
                        <a:pt x="2" y="11"/>
                        <a:pt x="4" y="11"/>
                        <a:pt x="5" y="10"/>
                      </a:cubicBezTo>
                      <a:cubicBezTo>
                        <a:pt x="10" y="5"/>
                        <a:pt x="10" y="5"/>
                        <a:pt x="10" y="5"/>
                      </a:cubicBezTo>
                      <a:cubicBezTo>
                        <a:pt x="11" y="4"/>
                        <a:pt x="11" y="2"/>
                        <a:pt x="10" y="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E7E6E6">
                        <a:lumMod val="10000"/>
                      </a:srgbClr>
                    </a:solidFill>
                    <a:effectLst/>
                    <a:uLnTx/>
                    <a:uFillTx/>
                    <a:latin typeface="Open Sans" panose="020B0606030504020204" pitchFamily="34" charset="0"/>
                    <a:ea typeface="微软雅黑 Light" panose="020B0502040204020203" charset="-122"/>
                    <a:cs typeface="Open Sans" panose="020B0606030504020204" pitchFamily="34" charset="0"/>
                  </a:endParaRPr>
                </a:p>
              </p:txBody>
            </p:sp>
            <p:sp>
              <p:nvSpPr>
                <p:cNvPr id="25" name="Freeform 14"/>
                <p:cNvSpPr/>
                <p:nvPr/>
              </p:nvSpPr>
              <p:spPr bwMode="auto">
                <a:xfrm>
                  <a:off x="1860550" y="5727700"/>
                  <a:ext cx="17462" cy="34925"/>
                </a:xfrm>
                <a:custGeom>
                  <a:avLst/>
                  <a:gdLst>
                    <a:gd name="T0" fmla="*/ 3 w 6"/>
                    <a:gd name="T1" fmla="*/ 13 h 13"/>
                    <a:gd name="T2" fmla="*/ 5 w 6"/>
                    <a:gd name="T3" fmla="*/ 12 h 13"/>
                    <a:gd name="T4" fmla="*/ 6 w 6"/>
                    <a:gd name="T5" fmla="*/ 10 h 13"/>
                    <a:gd name="T6" fmla="*/ 6 w 6"/>
                    <a:gd name="T7" fmla="*/ 3 h 13"/>
                    <a:gd name="T8" fmla="*/ 3 w 6"/>
                    <a:gd name="T9" fmla="*/ 0 h 13"/>
                    <a:gd name="T10" fmla="*/ 0 w 6"/>
                    <a:gd name="T11" fmla="*/ 2 h 13"/>
                    <a:gd name="T12" fmla="*/ 0 w 6"/>
                    <a:gd name="T13" fmla="*/ 3 h 13"/>
                    <a:gd name="T14" fmla="*/ 0 w 6"/>
                    <a:gd name="T15" fmla="*/ 10 h 13"/>
                    <a:gd name="T16" fmla="*/ 3 w 6"/>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3">
                      <a:moveTo>
                        <a:pt x="3" y="13"/>
                      </a:moveTo>
                      <a:cubicBezTo>
                        <a:pt x="3" y="13"/>
                        <a:pt x="4" y="12"/>
                        <a:pt x="5" y="12"/>
                      </a:cubicBezTo>
                      <a:cubicBezTo>
                        <a:pt x="5" y="11"/>
                        <a:pt x="6" y="11"/>
                        <a:pt x="6" y="10"/>
                      </a:cubicBezTo>
                      <a:cubicBezTo>
                        <a:pt x="6" y="3"/>
                        <a:pt x="6" y="3"/>
                        <a:pt x="6" y="3"/>
                      </a:cubicBezTo>
                      <a:cubicBezTo>
                        <a:pt x="6" y="2"/>
                        <a:pt x="4" y="0"/>
                        <a:pt x="3" y="0"/>
                      </a:cubicBezTo>
                      <a:cubicBezTo>
                        <a:pt x="1" y="0"/>
                        <a:pt x="0" y="1"/>
                        <a:pt x="0" y="2"/>
                      </a:cubicBezTo>
                      <a:cubicBezTo>
                        <a:pt x="0" y="3"/>
                        <a:pt x="0" y="3"/>
                        <a:pt x="0" y="3"/>
                      </a:cubicBezTo>
                      <a:cubicBezTo>
                        <a:pt x="0" y="10"/>
                        <a:pt x="0" y="10"/>
                        <a:pt x="0" y="10"/>
                      </a:cubicBezTo>
                      <a:cubicBezTo>
                        <a:pt x="0" y="11"/>
                        <a:pt x="1" y="13"/>
                        <a:pt x="3" y="1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E7E6E6">
                        <a:lumMod val="10000"/>
                      </a:srgbClr>
                    </a:solidFill>
                    <a:effectLst/>
                    <a:uLnTx/>
                    <a:uFillTx/>
                    <a:latin typeface="Open Sans" panose="020B0606030504020204" pitchFamily="34" charset="0"/>
                    <a:ea typeface="微软雅黑 Light" panose="020B0502040204020203" charset="-122"/>
                    <a:cs typeface="Open Sans" panose="020B0606030504020204" pitchFamily="34" charset="0"/>
                  </a:endParaRPr>
                </a:p>
              </p:txBody>
            </p:sp>
            <p:sp>
              <p:nvSpPr>
                <p:cNvPr id="26" name="Freeform 15"/>
                <p:cNvSpPr/>
                <p:nvPr/>
              </p:nvSpPr>
              <p:spPr bwMode="auto">
                <a:xfrm>
                  <a:off x="1793875" y="5794375"/>
                  <a:ext cx="131762" cy="152400"/>
                </a:xfrm>
                <a:custGeom>
                  <a:avLst/>
                  <a:gdLst>
                    <a:gd name="T0" fmla="*/ 25 w 49"/>
                    <a:gd name="T1" fmla="*/ 0 h 56"/>
                    <a:gd name="T2" fmla="*/ 0 w 49"/>
                    <a:gd name="T3" fmla="*/ 25 h 56"/>
                    <a:gd name="T4" fmla="*/ 12 w 49"/>
                    <a:gd name="T5" fmla="*/ 46 h 56"/>
                    <a:gd name="T6" fmla="*/ 12 w 49"/>
                    <a:gd name="T7" fmla="*/ 56 h 56"/>
                    <a:gd name="T8" fmla="*/ 37 w 49"/>
                    <a:gd name="T9" fmla="*/ 56 h 56"/>
                    <a:gd name="T10" fmla="*/ 37 w 49"/>
                    <a:gd name="T11" fmla="*/ 46 h 56"/>
                    <a:gd name="T12" fmla="*/ 49 w 49"/>
                    <a:gd name="T13" fmla="*/ 25 h 56"/>
                    <a:gd name="T14" fmla="*/ 25 w 49"/>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56">
                      <a:moveTo>
                        <a:pt x="25" y="0"/>
                      </a:moveTo>
                      <a:cubicBezTo>
                        <a:pt x="11" y="0"/>
                        <a:pt x="0" y="11"/>
                        <a:pt x="0" y="25"/>
                      </a:cubicBezTo>
                      <a:cubicBezTo>
                        <a:pt x="0" y="34"/>
                        <a:pt x="5" y="42"/>
                        <a:pt x="12" y="46"/>
                      </a:cubicBezTo>
                      <a:cubicBezTo>
                        <a:pt x="12" y="56"/>
                        <a:pt x="12" y="56"/>
                        <a:pt x="12" y="56"/>
                      </a:cubicBezTo>
                      <a:cubicBezTo>
                        <a:pt x="37" y="56"/>
                        <a:pt x="37" y="56"/>
                        <a:pt x="37" y="56"/>
                      </a:cubicBezTo>
                      <a:cubicBezTo>
                        <a:pt x="37" y="46"/>
                        <a:pt x="37" y="46"/>
                        <a:pt x="37" y="46"/>
                      </a:cubicBezTo>
                      <a:cubicBezTo>
                        <a:pt x="44" y="42"/>
                        <a:pt x="49" y="34"/>
                        <a:pt x="49" y="25"/>
                      </a:cubicBezTo>
                      <a:cubicBezTo>
                        <a:pt x="49" y="11"/>
                        <a:pt x="38" y="0"/>
                        <a:pt x="25"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E7E6E6">
                        <a:lumMod val="10000"/>
                      </a:srgbClr>
                    </a:solidFill>
                    <a:effectLst/>
                    <a:uLnTx/>
                    <a:uFillTx/>
                    <a:latin typeface="Open Sans" panose="020B0606030504020204" pitchFamily="34" charset="0"/>
                    <a:ea typeface="微软雅黑 Light" panose="020B0502040204020203" charset="-122"/>
                    <a:cs typeface="Open Sans" panose="020B0606030504020204" pitchFamily="34" charset="0"/>
                  </a:endParaRPr>
                </a:p>
              </p:txBody>
            </p:sp>
            <p:sp>
              <p:nvSpPr>
                <p:cNvPr id="27" name="Freeform 16"/>
                <p:cNvSpPr/>
                <p:nvPr/>
              </p:nvSpPr>
              <p:spPr bwMode="auto">
                <a:xfrm>
                  <a:off x="1825625" y="5962650"/>
                  <a:ext cx="68262" cy="34925"/>
                </a:xfrm>
                <a:custGeom>
                  <a:avLst/>
                  <a:gdLst>
                    <a:gd name="T0" fmla="*/ 0 w 25"/>
                    <a:gd name="T1" fmla="*/ 6 h 13"/>
                    <a:gd name="T2" fmla="*/ 7 w 25"/>
                    <a:gd name="T3" fmla="*/ 6 h 13"/>
                    <a:gd name="T4" fmla="*/ 6 w 25"/>
                    <a:gd name="T5" fmla="*/ 7 h 13"/>
                    <a:gd name="T6" fmla="*/ 13 w 25"/>
                    <a:gd name="T7" fmla="*/ 13 h 13"/>
                    <a:gd name="T8" fmla="*/ 19 w 25"/>
                    <a:gd name="T9" fmla="*/ 7 h 13"/>
                    <a:gd name="T10" fmla="*/ 19 w 25"/>
                    <a:gd name="T11" fmla="*/ 6 h 13"/>
                    <a:gd name="T12" fmla="*/ 25 w 25"/>
                    <a:gd name="T13" fmla="*/ 6 h 13"/>
                    <a:gd name="T14" fmla="*/ 25 w 25"/>
                    <a:gd name="T15" fmla="*/ 0 h 13"/>
                    <a:gd name="T16" fmla="*/ 0 w 25"/>
                    <a:gd name="T17" fmla="*/ 0 h 13"/>
                    <a:gd name="T18" fmla="*/ 0 w 25"/>
                    <a:gd name="T19"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3">
                      <a:moveTo>
                        <a:pt x="0" y="6"/>
                      </a:moveTo>
                      <a:cubicBezTo>
                        <a:pt x="7" y="6"/>
                        <a:pt x="7" y="6"/>
                        <a:pt x="7" y="6"/>
                      </a:cubicBezTo>
                      <a:cubicBezTo>
                        <a:pt x="6" y="7"/>
                        <a:pt x="6" y="7"/>
                        <a:pt x="6" y="7"/>
                      </a:cubicBezTo>
                      <a:cubicBezTo>
                        <a:pt x="6" y="10"/>
                        <a:pt x="9" y="13"/>
                        <a:pt x="13" y="13"/>
                      </a:cubicBezTo>
                      <a:cubicBezTo>
                        <a:pt x="16" y="13"/>
                        <a:pt x="19" y="10"/>
                        <a:pt x="19" y="7"/>
                      </a:cubicBezTo>
                      <a:cubicBezTo>
                        <a:pt x="19" y="6"/>
                        <a:pt x="19" y="6"/>
                        <a:pt x="19" y="6"/>
                      </a:cubicBezTo>
                      <a:cubicBezTo>
                        <a:pt x="25" y="6"/>
                        <a:pt x="25" y="6"/>
                        <a:pt x="25" y="6"/>
                      </a:cubicBezTo>
                      <a:cubicBezTo>
                        <a:pt x="25" y="0"/>
                        <a:pt x="25" y="0"/>
                        <a:pt x="25" y="0"/>
                      </a:cubicBezTo>
                      <a:cubicBezTo>
                        <a:pt x="0" y="0"/>
                        <a:pt x="0" y="0"/>
                        <a:pt x="0" y="0"/>
                      </a:cubicBezTo>
                      <a:lnTo>
                        <a:pt x="0" y="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E7E6E6">
                        <a:lumMod val="10000"/>
                      </a:srgbClr>
                    </a:solidFill>
                    <a:effectLst/>
                    <a:uLnTx/>
                    <a:uFillTx/>
                    <a:latin typeface="Open Sans" panose="020B0606030504020204" pitchFamily="34" charset="0"/>
                    <a:ea typeface="微软雅黑 Light" panose="020B0502040204020203" charset="-122"/>
                    <a:cs typeface="Open Sans" panose="020B0606030504020204" pitchFamily="34" charset="0"/>
                  </a:endParaRPr>
                </a:p>
              </p:txBody>
            </p:sp>
          </p:grpSp>
        </p:grpSp>
      </p:grpSp>
      <p:grpSp>
        <p:nvGrpSpPr>
          <p:cNvPr id="62" name="组合 61"/>
          <p:cNvGrpSpPr/>
          <p:nvPr/>
        </p:nvGrpSpPr>
        <p:grpSpPr>
          <a:xfrm>
            <a:off x="1061139" y="1063335"/>
            <a:ext cx="3055725" cy="1700097"/>
            <a:chOff x="3541213" y="505550"/>
            <a:chExt cx="3055725" cy="1700097"/>
          </a:xfrm>
        </p:grpSpPr>
        <p:sp>
          <p:nvSpPr>
            <p:cNvPr id="63" name="矩形 62"/>
            <p:cNvSpPr/>
            <p:nvPr/>
          </p:nvSpPr>
          <p:spPr>
            <a:xfrm>
              <a:off x="3541213" y="1894497"/>
              <a:ext cx="2344057" cy="311150"/>
            </a:xfrm>
            <a:prstGeom prst="rect">
              <a:avLst/>
            </a:prstGeom>
          </p:spPr>
          <p:txBody>
            <a:bodyPr wrap="square">
              <a:spAutoFit/>
            </a:bodyPr>
            <a:lstStyle/>
            <a:p>
              <a:pPr marL="0" marR="0" lvl="0" indent="0" algn="r" defTabSz="914400" rtl="0" eaLnBrk="1" fontAlgn="auto" latinLnBrk="0" hangingPunct="1">
                <a:lnSpc>
                  <a:spcPct val="130000"/>
                </a:lnSpc>
                <a:spcBef>
                  <a:spcPts val="0"/>
                </a:spcBef>
                <a:spcAft>
                  <a:spcPts val="0"/>
                </a:spcAft>
                <a:buClrTx/>
                <a:buSzTx/>
                <a:buFontTx/>
                <a:buNone/>
                <a:defRPr/>
              </a:pPr>
              <a:endParaRPr kumimoji="0" lang="zh-CN" sz="1100" b="0" i="0" u="none" strike="noStrike" kern="1200" cap="none" spc="0" normalizeH="0" baseline="0" noProof="0" dirty="0">
                <a:ln>
                  <a:noFill/>
                </a:ln>
                <a:solidFill>
                  <a:srgbClr val="E7E6E6">
                    <a:lumMod val="10000"/>
                  </a:srgbClr>
                </a:solidFill>
                <a:effectLst/>
                <a:uLnTx/>
                <a:uFillTx/>
                <a:latin typeface="微软雅黑 Light" panose="020B0502040204020203" charset="-122"/>
                <a:ea typeface="微软雅黑 Light" panose="020B0502040204020203" charset="-122"/>
                <a:cs typeface="+mn-cs"/>
              </a:endParaRPr>
            </a:p>
          </p:txBody>
        </p:sp>
        <p:sp>
          <p:nvSpPr>
            <p:cNvPr id="64" name="矩形 63"/>
            <p:cNvSpPr/>
            <p:nvPr/>
          </p:nvSpPr>
          <p:spPr>
            <a:xfrm>
              <a:off x="4252881" y="505550"/>
              <a:ext cx="2344057" cy="368300"/>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zh-CN" altLang="en-US" sz="1800" b="0" i="0" u="none" strike="noStrike" kern="1200" cap="none" spc="0" normalizeH="0" baseline="0" noProof="0" dirty="0" smtClean="0">
                  <a:ln>
                    <a:noFill/>
                  </a:ln>
                  <a:solidFill>
                    <a:srgbClr val="E7E6E6">
                      <a:lumMod val="10000"/>
                    </a:srgbClr>
                  </a:solidFill>
                  <a:effectLst/>
                  <a:uLnTx/>
                  <a:uFillTx/>
                  <a:latin typeface="微软雅黑" panose="020B0503020204020204" charset="-122"/>
                  <a:ea typeface="微软雅黑" panose="020B0503020204020204" charset="-122"/>
                  <a:cs typeface="Segoe UI" panose="020B0502040204020203" pitchFamily="34" charset="0"/>
                </a:rPr>
                <a:t>高速公路流量</a:t>
              </a:r>
              <a:endParaRPr kumimoji="0" lang="en-US" altLang="zh-CN" sz="1800" b="0" i="0" u="none" strike="noStrike" kern="1200" cap="none" spc="0" normalizeH="0" baseline="0" noProof="0" dirty="0">
                <a:ln>
                  <a:noFill/>
                </a:ln>
                <a:solidFill>
                  <a:srgbClr val="E7E6E6">
                    <a:lumMod val="10000"/>
                  </a:srgbClr>
                </a:solidFill>
                <a:effectLst/>
                <a:uLnTx/>
                <a:uFillTx/>
                <a:latin typeface="微软雅黑" panose="020B0503020204020204" charset="-122"/>
                <a:ea typeface="微软雅黑" panose="020B0503020204020204" charset="-122"/>
                <a:cs typeface="Segoe UI" panose="020B0502040204020203" pitchFamily="34" charset="0"/>
              </a:endParaRPr>
            </a:p>
          </p:txBody>
        </p:sp>
      </p:grpSp>
      <p:sp>
        <p:nvSpPr>
          <p:cNvPr id="66" name="矩形 65"/>
          <p:cNvSpPr/>
          <p:nvPr/>
        </p:nvSpPr>
        <p:spPr>
          <a:xfrm>
            <a:off x="4027170" y="1133475"/>
            <a:ext cx="7266940" cy="5211445"/>
          </a:xfrm>
          <a:prstGeom prst="rect">
            <a:avLst/>
          </a:prstGeom>
        </p:spPr>
        <p:txBody>
          <a:bodyPr wrap="square">
            <a:noAutofit/>
          </a:bodyPr>
          <a:lstStyle/>
          <a:p>
            <a:r>
              <a:rPr lang="zh-CN" altLang="en-US" dirty="0" smtClean="0"/>
              <a:t>    </a:t>
            </a:r>
            <a:r>
              <a:rPr lang="en-US" altLang="zh-CN" dirty="0" smtClean="0"/>
              <a:t>1</a:t>
            </a:r>
            <a:r>
              <a:rPr lang="zh-CN" altLang="en-US" dirty="0" smtClean="0"/>
              <a:t>、通行费</a:t>
            </a:r>
            <a:r>
              <a:rPr lang="zh-CN" altLang="en-US" dirty="0"/>
              <a:t>收入主要取决于车流量</a:t>
            </a:r>
            <a:r>
              <a:rPr lang="zh-CN" altLang="en-US" dirty="0" smtClean="0"/>
              <a:t>和收费标准（前面给大家分享了成仁路的收费标准），</a:t>
            </a:r>
            <a:r>
              <a:rPr lang="zh-CN" altLang="en-US" dirty="0"/>
              <a:t>同时，</a:t>
            </a:r>
            <a:r>
              <a:rPr lang="zh-CN" altLang="en-US" dirty="0" smtClean="0"/>
              <a:t>随着路网的</a:t>
            </a:r>
            <a:r>
              <a:rPr lang="zh-CN" altLang="en-US" dirty="0"/>
              <a:t>不断完善</a:t>
            </a:r>
            <a:r>
              <a:rPr lang="zh-CN" altLang="en-US" dirty="0" smtClean="0"/>
              <a:t>和平行道路的开通，</a:t>
            </a:r>
            <a:r>
              <a:rPr lang="zh-CN" altLang="en-US" dirty="0"/>
              <a:t>其通行费的收入与周边</a:t>
            </a:r>
            <a:r>
              <a:rPr lang="zh-CN" altLang="en-US" dirty="0" smtClean="0"/>
              <a:t>相邻</a:t>
            </a:r>
            <a:r>
              <a:rPr lang="zh-CN" altLang="en-US" dirty="0"/>
              <a:t>路段或路网状况有关，在费率和车流量基本稳定的情况下</a:t>
            </a:r>
            <a:r>
              <a:rPr lang="zh-CN" altLang="en-US" dirty="0" smtClean="0"/>
              <a:t>，呈现</a:t>
            </a:r>
            <a:r>
              <a:rPr lang="zh-CN" altLang="en-US" dirty="0"/>
              <a:t>出此消彼长的情况</a:t>
            </a:r>
            <a:r>
              <a:rPr lang="zh-CN" altLang="en-US" dirty="0" smtClean="0"/>
              <a:t>，  </a:t>
            </a:r>
            <a:endParaRPr lang="en-US" altLang="zh-CN" dirty="0" smtClean="0"/>
          </a:p>
          <a:p>
            <a:r>
              <a:rPr lang="zh-CN" altLang="en-US" b="1" dirty="0" smtClean="0"/>
              <a:t>  例如：</a:t>
            </a:r>
            <a:r>
              <a:rPr lang="en-US" altLang="zh-CN" b="1" dirty="0"/>
              <a:t>2021</a:t>
            </a:r>
            <a:r>
              <a:rPr lang="zh-CN" altLang="en-US" b="1" dirty="0"/>
              <a:t>年</a:t>
            </a:r>
            <a:r>
              <a:rPr lang="en-US" altLang="zh-CN" b="1" dirty="0"/>
              <a:t>1</a:t>
            </a:r>
            <a:r>
              <a:rPr lang="zh-CN" altLang="en-US" b="1" dirty="0"/>
              <a:t>月</a:t>
            </a:r>
            <a:r>
              <a:rPr lang="en-US" altLang="zh-CN" b="1" dirty="0"/>
              <a:t>1</a:t>
            </a:r>
            <a:r>
              <a:rPr lang="zh-CN" altLang="en-US" b="1" dirty="0"/>
              <a:t>日天府新机场、成宜高速零费率开通后，给成仁高速带来巨大的分流效应、</a:t>
            </a:r>
            <a:r>
              <a:rPr lang="en-US" altLang="zh-CN" b="1" dirty="0"/>
              <a:t>2022</a:t>
            </a:r>
            <a:r>
              <a:rPr lang="zh-CN" altLang="en-US" b="1" dirty="0"/>
              <a:t>年</a:t>
            </a:r>
            <a:r>
              <a:rPr lang="en-US" altLang="zh-CN" b="1" dirty="0"/>
              <a:t>3</a:t>
            </a:r>
            <a:r>
              <a:rPr lang="zh-CN" altLang="en-US" b="1" dirty="0"/>
              <a:t>月和</a:t>
            </a:r>
            <a:r>
              <a:rPr lang="en-US" altLang="zh-CN" b="1" dirty="0"/>
              <a:t>12</a:t>
            </a:r>
            <a:r>
              <a:rPr lang="zh-CN" altLang="en-US" b="1" dirty="0"/>
              <a:t>月分别</a:t>
            </a:r>
            <a:r>
              <a:rPr lang="zh-CN" altLang="en-US" b="1" dirty="0" smtClean="0"/>
              <a:t>收费后，车流量逐步的回升。</a:t>
            </a:r>
            <a:endParaRPr lang="en-US" altLang="zh-CN" b="1" dirty="0" smtClean="0"/>
          </a:p>
          <a:p>
            <a:r>
              <a:rPr lang="zh-CN" altLang="en-US" b="1" dirty="0" smtClean="0"/>
              <a:t> 又例如：</a:t>
            </a:r>
            <a:r>
              <a:rPr lang="en-US" altLang="zh-CN" dirty="0"/>
              <a:t>2023</a:t>
            </a:r>
            <a:r>
              <a:rPr lang="zh-CN" altLang="en-US" dirty="0"/>
              <a:t>年</a:t>
            </a:r>
            <a:r>
              <a:rPr lang="en-US" altLang="zh-CN" dirty="0"/>
              <a:t>12</a:t>
            </a:r>
            <a:r>
              <a:rPr lang="zh-CN" altLang="en-US" dirty="0"/>
              <a:t>月</a:t>
            </a:r>
            <a:r>
              <a:rPr lang="en-US" altLang="zh-CN" dirty="0"/>
              <a:t>26</a:t>
            </a:r>
            <a:r>
              <a:rPr lang="zh-CN" altLang="en-US" dirty="0" smtClean="0"/>
              <a:t>日成宜</a:t>
            </a:r>
            <a:r>
              <a:rPr lang="zh-CN" altLang="en-US" dirty="0"/>
              <a:t>高</a:t>
            </a:r>
            <a:r>
              <a:rPr lang="zh-CN" altLang="en-US" dirty="0" smtClean="0"/>
              <a:t>铁正式</a:t>
            </a:r>
            <a:r>
              <a:rPr lang="zh-CN" altLang="en-US" dirty="0"/>
              <a:t>开通</a:t>
            </a:r>
            <a:r>
              <a:rPr lang="zh-CN" altLang="en-US" dirty="0" smtClean="0"/>
              <a:t>运营。由于</a:t>
            </a:r>
            <a:r>
              <a:rPr lang="zh-CN" altLang="en-US" dirty="0"/>
              <a:t>目前高铁网络不断完善，运营方式高度灵活，导致部分成都至宜宾沿线群众出行选择高铁。经统计，</a:t>
            </a:r>
            <a:r>
              <a:rPr lang="en-US" altLang="zh-CN" dirty="0"/>
              <a:t>2024</a:t>
            </a:r>
            <a:r>
              <a:rPr lang="zh-CN" altLang="en-US" dirty="0" smtClean="0"/>
              <a:t>年</a:t>
            </a:r>
            <a:r>
              <a:rPr lang="en-US" altLang="zh-CN" dirty="0"/>
              <a:t>1</a:t>
            </a:r>
            <a:r>
              <a:rPr lang="en-US" altLang="zh-CN" dirty="0" smtClean="0"/>
              <a:t>-10</a:t>
            </a:r>
            <a:r>
              <a:rPr lang="zh-CN" altLang="en-US" dirty="0"/>
              <a:t>月我路流量较与去年同期</a:t>
            </a:r>
            <a:r>
              <a:rPr lang="zh-CN" altLang="en-US" dirty="0" smtClean="0"/>
              <a:t>下降</a:t>
            </a:r>
            <a:r>
              <a:rPr lang="en-US" altLang="zh-CN" dirty="0" smtClean="0"/>
              <a:t>7%</a:t>
            </a:r>
            <a:r>
              <a:rPr lang="zh-CN" altLang="en-US" dirty="0"/>
              <a:t>，通行费收入较去年同期</a:t>
            </a:r>
            <a:r>
              <a:rPr lang="zh-CN" altLang="en-US" dirty="0" smtClean="0"/>
              <a:t>下降</a:t>
            </a:r>
            <a:r>
              <a:rPr lang="en-US" altLang="zh-CN" dirty="0" smtClean="0"/>
              <a:t>8%</a:t>
            </a:r>
            <a:r>
              <a:rPr lang="zh-CN" altLang="en-US" dirty="0" smtClean="0"/>
              <a:t>左右。</a:t>
            </a:r>
            <a:r>
              <a:rPr lang="zh-CN" altLang="en-US" dirty="0"/>
              <a:t>预计</a:t>
            </a:r>
            <a:r>
              <a:rPr lang="en-US" altLang="zh-CN" dirty="0"/>
              <a:t>2025</a:t>
            </a:r>
            <a:r>
              <a:rPr lang="zh-CN" altLang="en-US" dirty="0"/>
              <a:t>年成宜高铁将继续扩大，往返成都至自贡、宜宾地区的车辆将继续形成</a:t>
            </a:r>
            <a:r>
              <a:rPr lang="zh-CN" altLang="en-US" dirty="0" smtClean="0"/>
              <a:t>分流。</a:t>
            </a:r>
            <a:endParaRPr lang="zh-CN" altLang="en-US" dirty="0"/>
          </a:p>
          <a:p>
            <a:r>
              <a:rPr lang="en-US" altLang="zh-CN" dirty="0" smtClean="0"/>
              <a:t>  2</a:t>
            </a:r>
            <a:r>
              <a:rPr lang="zh-CN" altLang="en-US" dirty="0" smtClean="0"/>
              <a:t>、我路现在对外采用的是</a:t>
            </a:r>
            <a:r>
              <a:rPr lang="en-US" altLang="zh-CN" dirty="0" smtClean="0"/>
              <a:t>15</a:t>
            </a:r>
            <a:r>
              <a:rPr lang="zh-CN" altLang="en-US" dirty="0" smtClean="0"/>
              <a:t>对门架的加权平均数，目前高速交警公布的流量是断面流量，例如：我路白沙交调站的车辆数，未进行加权处理。</a:t>
            </a:r>
            <a:endParaRPr lang="zh-CN" altLang="en-US" dirty="0"/>
          </a:p>
          <a:p>
            <a:endParaRPr lang="zh-CN" altLang="en-US" b="1" dirty="0"/>
          </a:p>
          <a:p>
            <a:endParaRPr lang="en-US" altLang="zh-CN" dirty="0" smtClean="0"/>
          </a:p>
        </p:txBody>
      </p:sp>
      <p:sp>
        <p:nvSpPr>
          <p:cNvPr id="76" name="矩形 75"/>
          <p:cNvSpPr/>
          <p:nvPr/>
        </p:nvSpPr>
        <p:spPr>
          <a:xfrm>
            <a:off x="0" y="481330"/>
            <a:ext cx="12192000" cy="117475"/>
          </a:xfrm>
          <a:prstGeom prst="rect">
            <a:avLst/>
          </a:prstGeom>
          <a:solidFill>
            <a:srgbClr val="AF1F24">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182090"/>
              </a:solidFill>
              <a:effectLst/>
              <a:uLnTx/>
              <a:uFillTx/>
              <a:latin typeface="微软雅黑 Light" panose="020B0502040204020203" charset="-122"/>
              <a:ea typeface="微软雅黑 Light" panose="020B0502040204020203" charset="-122"/>
              <a:cs typeface="+mn-cs"/>
            </a:endParaRPr>
          </a:p>
        </p:txBody>
      </p:sp>
      <p:pic>
        <p:nvPicPr>
          <p:cNvPr id="1073742850" name="图片 1073742849" descr="WechatIMG2394"/>
          <p:cNvPicPr>
            <a:picLocks noChangeAspect="1"/>
          </p:cNvPicPr>
          <p:nvPr/>
        </p:nvPicPr>
        <p:blipFill>
          <a:blip r:embed="rId1"/>
          <a:stretch>
            <a:fillRect/>
          </a:stretch>
        </p:blipFill>
        <p:spPr>
          <a:xfrm>
            <a:off x="247968" y="23495"/>
            <a:ext cx="4641215" cy="57531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63" presetClass="path" presetSubtype="0" accel="50000" decel="50000" fill="hold" nodeType="withEffect">
                                  <p:stCondLst>
                                    <p:cond delay="500"/>
                                  </p:stCondLst>
                                  <p:childTnLst>
                                    <p:animMotion origin="layout" path="M 0.06406 -0.04167 L 2.08333E-7 7.40741E-7 " pathEditMode="relative" rAng="0" ptsTypes="AA">
                                      <p:cBhvr>
                                        <p:cTn id="9" dur="1000" fill="hold"/>
                                        <p:tgtEl>
                                          <p:spTgt spid="16"/>
                                        </p:tgtEl>
                                        <p:attrNameLst>
                                          <p:attrName>ppt_x</p:attrName>
                                          <p:attrName>ppt_y</p:attrName>
                                        </p:attrNameLst>
                                      </p:cBhvr>
                                      <p:rCtr x="-3203" y="2083"/>
                                    </p:animMotion>
                                  </p:childTnLst>
                                </p:cTn>
                              </p:par>
                              <p:par>
                                <p:cTn id="10" presetID="6" presetClass="emph" presetSubtype="0" accel="50000" decel="50000" fill="hold" nodeType="withEffect">
                                  <p:stCondLst>
                                    <p:cond delay="500"/>
                                  </p:stCondLst>
                                  <p:childTnLst>
                                    <p:animScale>
                                      <p:cBhvr>
                                        <p:cTn id="11" dur="1000" fill="hold"/>
                                        <p:tgtEl>
                                          <p:spTgt spid="16"/>
                                        </p:tgtEl>
                                      </p:cBhvr>
                                      <p:by x="150000" y="150000"/>
                                      <p:from x="120193" y="120193"/>
                                      <p:to x="100000" y="100000"/>
                                    </p:animScale>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DIAGRAM_VIRTUALLY_FRAME" val="{&quot;height&quot;:369.9844094488189,&quot;left&quot;:56.8403937007874,&quot;top&quot;:104.0651968503937,&quot;width&quot;:849.7962992125986}"/>
</p:tagLst>
</file>

<file path=ppt/tags/tag10.xml><?xml version="1.0" encoding="utf-8"?>
<p:tagLst xmlns:p="http://schemas.openxmlformats.org/presentationml/2006/main">
  <p:tag name="KSO_WM_DIAGRAM_VIRTUALLY_FRAME" val="{&quot;height&quot;:296.6808661417323,&quot;left&quot;:13.65,&quot;top&quot;:171.2691338582677,&quot;width&quot;:924.8}"/>
</p:tagLst>
</file>

<file path=ppt/tags/tag11.xml><?xml version="1.0" encoding="utf-8"?>
<p:tagLst xmlns:p="http://schemas.openxmlformats.org/presentationml/2006/main">
  <p:tag name="KSO_WM_DIAGRAM_VIRTUALLY_FRAME" val="{&quot;height&quot;:296.6808661417323,&quot;left&quot;:13.65,&quot;top&quot;:171.2691338582677,&quot;width&quot;:924.8}"/>
</p:tagLst>
</file>

<file path=ppt/tags/tag12.xml><?xml version="1.0" encoding="utf-8"?>
<p:tagLst xmlns:p="http://schemas.openxmlformats.org/presentationml/2006/main">
  <p:tag name="KSO_WM_DIAGRAM_VIRTUALLY_FRAME" val="{&quot;height&quot;:296.6808661417323,&quot;left&quot;:13.65,&quot;top&quot;:171.2691338582677,&quot;width&quot;:924.8}"/>
</p:tagLst>
</file>

<file path=ppt/tags/tag13.xml><?xml version="1.0" encoding="utf-8"?>
<p:tagLst xmlns:p="http://schemas.openxmlformats.org/presentationml/2006/main">
  <p:tag name="KSO_WM_DIAGRAM_VIRTUALLY_FRAME" val="{&quot;height&quot;:296.6808661417323,&quot;left&quot;:13.65,&quot;top&quot;:171.2691338582677,&quot;width&quot;:924.8}"/>
</p:tagLst>
</file>

<file path=ppt/tags/tag14.xml><?xml version="1.0" encoding="utf-8"?>
<p:tagLst xmlns:p="http://schemas.openxmlformats.org/presentationml/2006/main">
  <p:tag name="KSO_WM_DIAGRAM_VIRTUALLY_FRAME" val="{&quot;height&quot;:296.6808661417323,&quot;left&quot;:13.65,&quot;top&quot;:171.2691338582677,&quot;width&quot;:924.8}"/>
</p:tagLst>
</file>

<file path=ppt/tags/tag15.xml><?xml version="1.0" encoding="utf-8"?>
<p:tagLst xmlns:p="http://schemas.openxmlformats.org/presentationml/2006/main">
  <p:tag name="KSO_WM_DIAGRAM_VIRTUALLY_FRAME" val="{&quot;height&quot;:296.6808661417323,&quot;left&quot;:13.65,&quot;top&quot;:171.2691338582677,&quot;width&quot;:924.8}"/>
</p:tagLst>
</file>

<file path=ppt/tags/tag16.xml><?xml version="1.0" encoding="utf-8"?>
<p:tagLst xmlns:p="http://schemas.openxmlformats.org/presentationml/2006/main">
  <p:tag name="KSO_WM_DIAGRAM_VIRTUALLY_FRAME" val="{&quot;height&quot;:296.6808661417323,&quot;left&quot;:13.65,&quot;top&quot;:171.2691338582677,&quot;width&quot;:924.8}"/>
</p:tagLst>
</file>

<file path=ppt/tags/tag17.xml><?xml version="1.0" encoding="utf-8"?>
<p:tagLst xmlns:p="http://schemas.openxmlformats.org/presentationml/2006/main">
  <p:tag name="KSO_WM_DIAGRAM_VIRTUALLY_FRAME" val="{&quot;height&quot;:296.66417322834644,&quot;left&quot;:13.65,&quot;top&quot;:171.2691338582677,&quot;width&quot;:924.7802362204724}"/>
</p:tagLst>
</file>

<file path=ppt/tags/tag18.xml><?xml version="1.0" encoding="utf-8"?>
<p:tagLst xmlns:p="http://schemas.openxmlformats.org/presentationml/2006/main">
  <p:tag name="KSO_WM_DIAGRAM_VIRTUALLY_FRAME" val="{&quot;height&quot;:296.66417322834644,&quot;left&quot;:13.65,&quot;top&quot;:171.2691338582677,&quot;width&quot;:924.7802362204724}"/>
</p:tagLst>
</file>

<file path=ppt/tags/tag19.xml><?xml version="1.0" encoding="utf-8"?>
<p:tagLst xmlns:p="http://schemas.openxmlformats.org/presentationml/2006/main">
  <p:tag name="KSO_WM_DIAGRAM_VIRTUALLY_FRAME" val="{&quot;height&quot;:296.66417322834644,&quot;left&quot;:13.65,&quot;top&quot;:171.2691338582677,&quot;width&quot;:924.7802362204724}"/>
</p:tagLst>
</file>

<file path=ppt/tags/tag2.xml><?xml version="1.0" encoding="utf-8"?>
<p:tagLst xmlns:p="http://schemas.openxmlformats.org/presentationml/2006/main">
  <p:tag name="KSO_WM_DIAGRAM_VIRTUALLY_FRAME" val="{&quot;height&quot;:369.9844094488189,&quot;left&quot;:56.8403937007874,&quot;top&quot;:104.0651968503937,&quot;width&quot;:849.7962992125986}"/>
</p:tagLst>
</file>

<file path=ppt/tags/tag20.xml><?xml version="1.0" encoding="utf-8"?>
<p:tagLst xmlns:p="http://schemas.openxmlformats.org/presentationml/2006/main">
  <p:tag name="KSO_WM_DIAGRAM_VIRTUALLY_FRAME" val="{&quot;height&quot;:296.6808661417323,&quot;left&quot;:13.65,&quot;top&quot;:171.2691338582677,&quot;width&quot;:924.8}"/>
</p:tagLst>
</file>

<file path=ppt/tags/tag21.xml><?xml version="1.0" encoding="utf-8"?>
<p:tagLst xmlns:p="http://schemas.openxmlformats.org/presentationml/2006/main">
  <p:tag name="KSO_WM_DIAGRAM_VIRTUALLY_FRAME" val="{&quot;height&quot;:296.6808661417323,&quot;left&quot;:13.65,&quot;top&quot;:171.2691338582677,&quot;width&quot;:924.8}"/>
</p:tagLst>
</file>

<file path=ppt/tags/tag22.xml><?xml version="1.0" encoding="utf-8"?>
<p:tagLst xmlns:p="http://schemas.openxmlformats.org/presentationml/2006/main">
  <p:tag name="KSO_WM_DIAGRAM_VIRTUALLY_FRAME" val="{&quot;height&quot;:296.6808661417323,&quot;left&quot;:13.65,&quot;top&quot;:171.2691338582677,&quot;width&quot;:924.8}"/>
</p:tagLst>
</file>

<file path=ppt/tags/tag23.xml><?xml version="1.0" encoding="utf-8"?>
<p:tagLst xmlns:p="http://schemas.openxmlformats.org/presentationml/2006/main">
  <p:tag name="KSO_WM_DIAGRAM_VIRTUALLY_FRAME" val="{&quot;height&quot;:296.66417322834644,&quot;left&quot;:13.65,&quot;top&quot;:171.2691338582677,&quot;width&quot;:924.7802362204724}"/>
</p:tagLst>
</file>

<file path=ppt/tags/tag24.xml><?xml version="1.0" encoding="utf-8"?>
<p:tagLst xmlns:p="http://schemas.openxmlformats.org/presentationml/2006/main">
  <p:tag name="KSO_WM_DIAGRAM_VIRTUALLY_FRAME" val="{&quot;height&quot;:296.6808661417323,&quot;left&quot;:13.65,&quot;top&quot;:171.2691338582677,&quot;width&quot;:924.8}"/>
</p:tagLst>
</file>

<file path=ppt/tags/tag25.xml><?xml version="1.0" encoding="utf-8"?>
<p:tagLst xmlns:p="http://schemas.openxmlformats.org/presentationml/2006/main">
  <p:tag name="KSO_WM_DIAGRAM_VIRTUALLY_FRAME" val="{&quot;height&quot;:296.6808661417323,&quot;left&quot;:13.65,&quot;top&quot;:171.2691338582677,&quot;width&quot;:924.8}"/>
</p:tagLst>
</file>

<file path=ppt/tags/tag26.xml><?xml version="1.0" encoding="utf-8"?>
<p:tagLst xmlns:p="http://schemas.openxmlformats.org/presentationml/2006/main">
  <p:tag name="KSO_WM_DIAGRAM_VIRTUALLY_FRAME" val="{&quot;height&quot;:296.6808661417323,&quot;left&quot;:13.65,&quot;top&quot;:171.2691338582677,&quot;width&quot;:924.8}"/>
</p:tagLst>
</file>

<file path=ppt/tags/tag27.xml><?xml version="1.0" encoding="utf-8"?>
<p:tagLst xmlns:p="http://schemas.openxmlformats.org/presentationml/2006/main">
  <p:tag name="KSO_WM_DIAGRAM_VIRTUALLY_FRAME" val="{&quot;height&quot;:296.6808661417323,&quot;left&quot;:13.65,&quot;top&quot;:171.2691338582677,&quot;width&quot;:924.8}"/>
</p:tagLst>
</file>

<file path=ppt/tags/tag28.xml><?xml version="1.0" encoding="utf-8"?>
<p:tagLst xmlns:p="http://schemas.openxmlformats.org/presentationml/2006/main">
  <p:tag name="KSO_WM_DIAGRAM_VIRTUALLY_FRAME" val="{&quot;height&quot;:294.11669291338586,&quot;left&quot;:13.65740157480315,&quot;top&quot;:172.01543307086612,&quot;width&quot;:924.7728346456691}"/>
</p:tagLst>
</file>

<file path=ppt/tags/tag29.xml><?xml version="1.0" encoding="utf-8"?>
<p:tagLst xmlns:p="http://schemas.openxmlformats.org/presentationml/2006/main">
  <p:tag name="KSO_WM_DIAGRAM_VIRTUALLY_FRAME" val="{&quot;height&quot;:294.11669291338586,&quot;left&quot;:13.65740157480315,&quot;top&quot;:172.01543307086612,&quot;width&quot;:924.7728346456691}"/>
</p:tagLst>
</file>

<file path=ppt/tags/tag3.xml><?xml version="1.0" encoding="utf-8"?>
<p:tagLst xmlns:p="http://schemas.openxmlformats.org/presentationml/2006/main">
  <p:tag name="KSO_WM_DIAGRAM_VIRTUALLY_FRAME" val="{&quot;height&quot;:296.66417322834644,&quot;left&quot;:13.65,&quot;top&quot;:171.2691338582677,&quot;width&quot;:924.7802362204724}"/>
</p:tagLst>
</file>

<file path=ppt/tags/tag30.xml><?xml version="1.0" encoding="utf-8"?>
<p:tagLst xmlns:p="http://schemas.openxmlformats.org/presentationml/2006/main">
  <p:tag name="KSO_WM_DIAGRAM_VIRTUALLY_FRAME" val="{&quot;height&quot;:294.11669291338586,&quot;left&quot;:13.65740157480315,&quot;top&quot;:172.01543307086612,&quot;width&quot;:924.7728346456691}"/>
</p:tagLst>
</file>

<file path=ppt/tags/tag31.xml><?xml version="1.0" encoding="utf-8"?>
<p:tagLst xmlns:p="http://schemas.openxmlformats.org/presentationml/2006/main">
  <p:tag name="KSO_WM_DIAGRAM_VIRTUALLY_FRAME" val="{&quot;height&quot;:294.11669291338586,&quot;left&quot;:13.65740157480315,&quot;top&quot;:172.01543307086612,&quot;width&quot;:924.7728346456691}"/>
</p:tagLst>
</file>

<file path=ppt/tags/tag32.xml><?xml version="1.0" encoding="utf-8"?>
<p:tagLst xmlns:p="http://schemas.openxmlformats.org/presentationml/2006/main">
  <p:tag name="KSO_WM_DIAGRAM_VIRTUALLY_FRAME" val="{&quot;height&quot;:294.11669291338586,&quot;left&quot;:13.65740157480315,&quot;top&quot;:172.01543307086612,&quot;width&quot;:924.7728346456691}"/>
</p:tagLst>
</file>

<file path=ppt/tags/tag33.xml><?xml version="1.0" encoding="utf-8"?>
<p:tagLst xmlns:p="http://schemas.openxmlformats.org/presentationml/2006/main">
  <p:tag name="KSO_WM_DIAGRAM_VIRTUALLY_FRAME" val="{&quot;height&quot;:369.9844094488189,&quot;left&quot;:56.8403937007874,&quot;top&quot;:104.0651968503937,&quot;width&quot;:849.7962992125986}"/>
</p:tagLst>
</file>

<file path=ppt/tags/tag34.xml><?xml version="1.0" encoding="utf-8"?>
<p:tagLst xmlns:p="http://schemas.openxmlformats.org/presentationml/2006/main">
  <p:tag name="KSO_WM_DIAGRAM_VIRTUALLY_FRAME" val="{&quot;height&quot;:369.9844094488189,&quot;left&quot;:56.8403937007874,&quot;top&quot;:104.0651968503937,&quot;width&quot;:849.7962992125986}"/>
</p:tagLst>
</file>

<file path=ppt/tags/tag35.xml><?xml version="1.0" encoding="utf-8"?>
<p:tagLst xmlns:p="http://schemas.openxmlformats.org/presentationml/2006/main">
  <p:tag name="KSO_WM_DIAGRAM_VIRTUALLY_FRAME" val="{&quot;height&quot;:369.9844094488189,&quot;left&quot;:56.8403937007874,&quot;top&quot;:104.0651968503937,&quot;width&quot;:849.7962992125986}"/>
</p:tagLst>
</file>

<file path=ppt/tags/tag36.xml><?xml version="1.0" encoding="utf-8"?>
<p:tagLst xmlns:p="http://schemas.openxmlformats.org/presentationml/2006/main">
  <p:tag name="KSO_WM_DIAGRAM_VIRTUALLY_FRAME" val="{&quot;height&quot;:369.9844094488189,&quot;left&quot;:56.8403937007874,&quot;top&quot;:104.0651968503937,&quot;width&quot;:849.7962992125986}"/>
</p:tagLst>
</file>

<file path=ppt/tags/tag37.xml><?xml version="1.0" encoding="utf-8"?>
<p:tagLst xmlns:p="http://schemas.openxmlformats.org/presentationml/2006/main">
  <p:tag name="KSO_WM_DIAGRAM_VIRTUALLY_FRAME" val="{&quot;height&quot;:369.9844094488189,&quot;left&quot;:56.8403937007874,&quot;top&quot;:104.0651968503937,&quot;width&quot;:849.7962992125986}"/>
</p:tagLst>
</file>

<file path=ppt/tags/tag38.xml><?xml version="1.0" encoding="utf-8"?>
<p:tagLst xmlns:p="http://schemas.openxmlformats.org/presentationml/2006/main">
  <p:tag name="KSO_WM_DIAGRAM_VIRTUALLY_FRAME" val="{&quot;height&quot;:294.11669291338586,&quot;left&quot;:13.65740157480315,&quot;top&quot;:172.01543307086612,&quot;width&quot;:924.7728346456691}"/>
</p:tagLst>
</file>

<file path=ppt/tags/tag39.xml><?xml version="1.0" encoding="utf-8"?>
<p:tagLst xmlns:p="http://schemas.openxmlformats.org/presentationml/2006/main">
  <p:tag name="KSO_WM_DIAGRAM_VIRTUALLY_FRAME" val="{&quot;height&quot;:267.18842519685046,&quot;left&quot;:47.53354330708662,&quot;top&quot;:284.18897637795277,&quot;width&quot;:851.6529921259842}"/>
</p:tagLst>
</file>

<file path=ppt/tags/tag4.xml><?xml version="1.0" encoding="utf-8"?>
<p:tagLst xmlns:p="http://schemas.openxmlformats.org/presentationml/2006/main">
  <p:tag name="KSO_WM_DIAGRAM_VIRTUALLY_FRAME" val="{&quot;height&quot;:296.6808661417323,&quot;left&quot;:13.65,&quot;top&quot;:171.2691338582677,&quot;width&quot;:924.8}"/>
</p:tagLst>
</file>

<file path=ppt/tags/tag40.xml><?xml version="1.0" encoding="utf-8"?>
<p:tagLst xmlns:p="http://schemas.openxmlformats.org/presentationml/2006/main">
  <p:tag name="KSO_WM_DIAGRAM_VIRTUALLY_FRAME" val="{&quot;height&quot;:267.18842519685046,&quot;left&quot;:47.53354330708662,&quot;top&quot;:284.18897637795277,&quot;width&quot;:851.6529921259842}"/>
</p:tagLst>
</file>

<file path=ppt/tags/tag41.xml><?xml version="1.0" encoding="utf-8"?>
<p:tagLst xmlns:p="http://schemas.openxmlformats.org/presentationml/2006/main">
  <p:tag name="KSO_WM_DIAGRAM_VIRTUALLY_FRAME" val="{&quot;height&quot;:267.18842519685046,&quot;left&quot;:47.53354330708662,&quot;top&quot;:284.18897637795277,&quot;width&quot;:851.6529921259842}"/>
</p:tagLst>
</file>

<file path=ppt/tags/tag42.xml><?xml version="1.0" encoding="utf-8"?>
<p:tagLst xmlns:p="http://schemas.openxmlformats.org/presentationml/2006/main">
  <p:tag name="KSO_WM_DIAGRAM_VIRTUALLY_FRAME" val="{&quot;height&quot;:267.18842519685046,&quot;left&quot;:47.53354330708662,&quot;top&quot;:284.18897637795277,&quot;width&quot;:851.6529921259842}"/>
</p:tagLst>
</file>

<file path=ppt/tags/tag43.xml><?xml version="1.0" encoding="utf-8"?>
<p:tagLst xmlns:p="http://schemas.openxmlformats.org/presentationml/2006/main">
  <p:tag name="KSO_WM_DIAGRAM_VIRTUALLY_FRAME" val="{&quot;height&quot;:267.18842519685046,&quot;left&quot;:47.53354330708662,&quot;top&quot;:284.18897637795277,&quot;width&quot;:851.6529921259842}"/>
</p:tagLst>
</file>

<file path=ppt/tags/tag44.xml><?xml version="1.0" encoding="utf-8"?>
<p:tagLst xmlns:p="http://schemas.openxmlformats.org/presentationml/2006/main">
  <p:tag name="KSO_WM_DIAGRAM_VIRTUALLY_FRAME" val="{&quot;height&quot;:267.18842519685046,&quot;left&quot;:47.53354330708662,&quot;top&quot;:284.18897637795277,&quot;width&quot;:851.6529921259842}"/>
</p:tagLst>
</file>

<file path=ppt/tags/tag45.xml><?xml version="1.0" encoding="utf-8"?>
<p:tagLst xmlns:p="http://schemas.openxmlformats.org/presentationml/2006/main">
  <p:tag name="KSO_WM_DIAGRAM_VIRTUALLY_FRAME" val="{&quot;height&quot;:267.18842519685046,&quot;left&quot;:47.53354330708662,&quot;top&quot;:284.18897637795277,&quot;width&quot;:851.6529921259842}"/>
</p:tagLst>
</file>

<file path=ppt/tags/tag46.xml><?xml version="1.0" encoding="utf-8"?>
<p:tagLst xmlns:p="http://schemas.openxmlformats.org/presentationml/2006/main">
  <p:tag name="KSO_WM_DIAGRAM_VIRTUALLY_FRAME" val="{&quot;height&quot;:267.18842519685046,&quot;left&quot;:47.53354330708662,&quot;top&quot;:284.18897637795277,&quot;width&quot;:851.6529921259842}"/>
</p:tagLst>
</file>

<file path=ppt/tags/tag47.xml><?xml version="1.0" encoding="utf-8"?>
<p:tagLst xmlns:p="http://schemas.openxmlformats.org/presentationml/2006/main">
  <p:tag name="KSO_WM_DIAGRAM_VIRTUALLY_FRAME" val="{&quot;height&quot;:267.18842519685046,&quot;left&quot;:47.53354330708662,&quot;top&quot;:284.18897637795277,&quot;width&quot;:851.6529921259842}"/>
</p:tagLst>
</file>

<file path=ppt/tags/tag48.xml><?xml version="1.0" encoding="utf-8"?>
<p:tagLst xmlns:p="http://schemas.openxmlformats.org/presentationml/2006/main">
  <p:tag name="KSO_WM_DIAGRAM_VIRTUALLY_FRAME" val="{&quot;height&quot;:267.18842519685046,&quot;left&quot;:47.53354330708662,&quot;top&quot;:284.18897637795277,&quot;width&quot;:851.6529921259842}"/>
</p:tagLst>
</file>

<file path=ppt/tags/tag49.xml><?xml version="1.0" encoding="utf-8"?>
<p:tagLst xmlns:p="http://schemas.openxmlformats.org/presentationml/2006/main">
  <p:tag name="KSO_WM_DIAGRAM_VIRTUALLY_FRAME" val="{&quot;height&quot;:267.18842519685046,&quot;left&quot;:47.53354330708662,&quot;top&quot;:284.18897637795277,&quot;width&quot;:851.6529921259842}"/>
</p:tagLst>
</file>

<file path=ppt/tags/tag5.xml><?xml version="1.0" encoding="utf-8"?>
<p:tagLst xmlns:p="http://schemas.openxmlformats.org/presentationml/2006/main">
  <p:tag name="KSO_WM_DIAGRAM_VIRTUALLY_FRAME" val="{&quot;height&quot;:296.6808661417323,&quot;left&quot;:13.65,&quot;top&quot;:171.2691338582677,&quot;width&quot;:924.8}"/>
</p:tagLst>
</file>

<file path=ppt/tags/tag50.xml><?xml version="1.0" encoding="utf-8"?>
<p:tagLst xmlns:p="http://schemas.openxmlformats.org/presentationml/2006/main">
  <p:tag name="KSO_WM_DIAGRAM_VIRTUALLY_FRAME" val="{&quot;height&quot;:267.18842519685046,&quot;left&quot;:47.53354330708662,&quot;top&quot;:284.18897637795277,&quot;width&quot;:851.6529921259842}"/>
</p:tagLst>
</file>

<file path=ppt/tags/tag51.xml><?xml version="1.0" encoding="utf-8"?>
<p:tagLst xmlns:p="http://schemas.openxmlformats.org/presentationml/2006/main">
  <p:tag name="KSO_WM_DIAGRAM_VIRTUALLY_FRAME" val="{&quot;height&quot;:267.18842519685046,&quot;left&quot;:47.53354330708662,&quot;top&quot;:284.18897637795277,&quot;width&quot;:851.6529921259842}"/>
</p:tagLst>
</file>

<file path=ppt/tags/tag52.xml><?xml version="1.0" encoding="utf-8"?>
<p:tagLst xmlns:p="http://schemas.openxmlformats.org/presentationml/2006/main">
  <p:tag name="KSO_WM_DIAGRAM_VIRTUALLY_FRAME" val="{&quot;height&quot;:267.18842519685046,&quot;left&quot;:47.53354330708662,&quot;top&quot;:284.18897637795277,&quot;width&quot;:851.6529921259842}"/>
</p:tagLst>
</file>

<file path=ppt/tags/tag53.xml><?xml version="1.0" encoding="utf-8"?>
<p:tagLst xmlns:p="http://schemas.openxmlformats.org/presentationml/2006/main">
  <p:tag name="KSO_WM_DIAGRAM_VIRTUALLY_FRAME" val="{&quot;height&quot;:267.18842519685046,&quot;left&quot;:47.53354330708662,&quot;top&quot;:284.18897637795277,&quot;width&quot;:851.6529921259842}"/>
</p:tagLst>
</file>

<file path=ppt/tags/tag54.xml><?xml version="1.0" encoding="utf-8"?>
<p:tagLst xmlns:p="http://schemas.openxmlformats.org/presentationml/2006/main">
  <p:tag name="KSO_WM_DIAGRAM_VIRTUALLY_FRAME" val="{&quot;height&quot;:267.18842519685046,&quot;left&quot;:47.53354330708662,&quot;top&quot;:284.18897637795277,&quot;width&quot;:851.6529921259842}"/>
</p:tagLst>
</file>

<file path=ppt/tags/tag55.xml><?xml version="1.0" encoding="utf-8"?>
<p:tagLst xmlns:p="http://schemas.openxmlformats.org/presentationml/2006/main">
  <p:tag name="KSO_WM_DIAGRAM_VIRTUALLY_FRAME" val="{&quot;height&quot;:267.18842519685046,&quot;left&quot;:47.53354330708662,&quot;top&quot;:284.18897637795277,&quot;width&quot;:851.6529921259842}"/>
</p:tagLst>
</file>

<file path=ppt/tags/tag56.xml><?xml version="1.0" encoding="utf-8"?>
<p:tagLst xmlns:p="http://schemas.openxmlformats.org/presentationml/2006/main">
  <p:tag name="KSO_WM_DIAGRAM_VIRTUALLY_FRAME" val="{&quot;height&quot;:267.18842519685046,&quot;left&quot;:47.53354330708662,&quot;top&quot;:284.18897637795277,&quot;width&quot;:851.6529921259842}"/>
</p:tagLst>
</file>

<file path=ppt/tags/tag57.xml><?xml version="1.0" encoding="utf-8"?>
<p:tagLst xmlns:p="http://schemas.openxmlformats.org/presentationml/2006/main">
  <p:tag name="KSO_WM_DIAGRAM_VIRTUALLY_FRAME" val="{&quot;height&quot;:267.18842519685046,&quot;left&quot;:47.53354330708662,&quot;top&quot;:284.18897637795277,&quot;width&quot;:851.6529921259842}"/>
</p:tagLst>
</file>

<file path=ppt/tags/tag58.xml><?xml version="1.0" encoding="utf-8"?>
<p:tagLst xmlns:p="http://schemas.openxmlformats.org/presentationml/2006/main">
  <p:tag name="KSO_WM_DIAGRAM_VIRTUALLY_FRAME" val="{&quot;height&quot;:267.18842519685046,&quot;left&quot;:47.53354330708662,&quot;top&quot;:284.18897637795277,&quot;width&quot;:851.6529921259842}"/>
</p:tagLst>
</file>

<file path=ppt/tags/tag59.xml><?xml version="1.0" encoding="utf-8"?>
<p:tagLst xmlns:p="http://schemas.openxmlformats.org/presentationml/2006/main">
  <p:tag name="KSO_WM_DIAGRAM_VIRTUALLY_FRAME" val="{&quot;height&quot;:267.18842519685046,&quot;left&quot;:47.53354330708662,&quot;top&quot;:284.18897637795277,&quot;width&quot;:851.6529921259842}"/>
</p:tagLst>
</file>

<file path=ppt/tags/tag6.xml><?xml version="1.0" encoding="utf-8"?>
<p:tagLst xmlns:p="http://schemas.openxmlformats.org/presentationml/2006/main">
  <p:tag name="KSO_WM_DIAGRAM_VIRTUALLY_FRAME" val="{&quot;height&quot;:296.6808661417323,&quot;left&quot;:13.65,&quot;top&quot;:171.2691338582677,&quot;width&quot;:924.8}"/>
</p:tagLst>
</file>

<file path=ppt/tags/tag60.xml><?xml version="1.0" encoding="utf-8"?>
<p:tagLst xmlns:p="http://schemas.openxmlformats.org/presentationml/2006/main">
  <p:tag name="KSO_WM_DIAGRAM_VIRTUALLY_FRAME" val="{&quot;height&quot;:267.18842519685046,&quot;left&quot;:47.53354330708662,&quot;top&quot;:284.18897637795277,&quot;width&quot;:851.6529921259842}"/>
</p:tagLst>
</file>

<file path=ppt/tags/tag61.xml><?xml version="1.0" encoding="utf-8"?>
<p:tagLst xmlns:p="http://schemas.openxmlformats.org/presentationml/2006/main">
  <p:tag name="KSO_WM_DIAGRAM_VIRTUALLY_FRAME" val="{&quot;height&quot;:267.18842519685046,&quot;left&quot;:47.53354330708662,&quot;top&quot;:284.18897637795277,&quot;width&quot;:851.6529921259842}"/>
</p:tagLst>
</file>

<file path=ppt/tags/tag62.xml><?xml version="1.0" encoding="utf-8"?>
<p:tagLst xmlns:p="http://schemas.openxmlformats.org/presentationml/2006/main">
  <p:tag name="KSO_WM_DIAGRAM_VIRTUALLY_FRAME" val="{&quot;height&quot;:267.18842519685046,&quot;left&quot;:47.53354330708662,&quot;top&quot;:284.18897637795277,&quot;width&quot;:851.6529921259842}"/>
</p:tagLst>
</file>

<file path=ppt/tags/tag63.xml><?xml version="1.0" encoding="utf-8"?>
<p:tagLst xmlns:p="http://schemas.openxmlformats.org/presentationml/2006/main">
  <p:tag name="KSO_WM_DIAGRAM_VIRTUALLY_FRAME" val="{&quot;height&quot;:267.18842519685046,&quot;left&quot;:47.53354330708662,&quot;top&quot;:284.18897637795277,&quot;width&quot;:851.6529921259842}"/>
</p:tagLst>
</file>

<file path=ppt/tags/tag64.xml><?xml version="1.0" encoding="utf-8"?>
<p:tagLst xmlns:p="http://schemas.openxmlformats.org/presentationml/2006/main">
  <p:tag name="KSO_WM_DIAGRAM_VIRTUALLY_FRAME" val="{&quot;height&quot;:267.18842519685046,&quot;left&quot;:47.53354330708662,&quot;top&quot;:284.18897637795277,&quot;width&quot;:851.6529921259842}"/>
</p:tagLst>
</file>

<file path=ppt/tags/tag65.xml><?xml version="1.0" encoding="utf-8"?>
<p:tagLst xmlns:p="http://schemas.openxmlformats.org/presentationml/2006/main">
  <p:tag name="KSO_WM_DIAGRAM_VIRTUALLY_FRAME" val="{&quot;height&quot;:267.18842519685046,&quot;left&quot;:47.53354330708662,&quot;top&quot;:284.18897637795277,&quot;width&quot;:851.6529921259842}"/>
</p:tagLst>
</file>

<file path=ppt/tags/tag66.xml><?xml version="1.0" encoding="utf-8"?>
<p:tagLst xmlns:p="http://schemas.openxmlformats.org/presentationml/2006/main">
  <p:tag name="KSO_WM_DIAGRAM_VIRTUALLY_FRAME" val="{&quot;height&quot;:267.18842519685046,&quot;left&quot;:47.53354330708662,&quot;top&quot;:284.18897637795277,&quot;width&quot;:851.6529921259842}"/>
</p:tagLst>
</file>

<file path=ppt/tags/tag67.xml><?xml version="1.0" encoding="utf-8"?>
<p:tagLst xmlns:p="http://schemas.openxmlformats.org/presentationml/2006/main">
  <p:tag name="KSO_WM_DIAGRAM_VIRTUALLY_FRAME" val="{&quot;height&quot;:267.18842519685046,&quot;left&quot;:47.53354330708662,&quot;top&quot;:284.18897637795277,&quot;width&quot;:851.6529921259842}"/>
</p:tagLst>
</file>

<file path=ppt/tags/tag68.xml><?xml version="1.0" encoding="utf-8"?>
<p:tagLst xmlns:p="http://schemas.openxmlformats.org/presentationml/2006/main">
  <p:tag name="KSO_WM_DIAGRAM_VIRTUALLY_FRAME" val="{&quot;height&quot;:267.18842519685046,&quot;left&quot;:47.53354330708662,&quot;top&quot;:284.18897637795277,&quot;width&quot;:851.6529921259842}"/>
</p:tagLst>
</file>

<file path=ppt/tags/tag69.xml><?xml version="1.0" encoding="utf-8"?>
<p:tagLst xmlns:p="http://schemas.openxmlformats.org/presentationml/2006/main">
  <p:tag name="KSO_WM_DIAGRAM_VIRTUALLY_FRAME" val="{&quot;height&quot;:267.18842519685046,&quot;left&quot;:47.53354330708662,&quot;top&quot;:284.18897637795277,&quot;width&quot;:851.6529921259842}"/>
</p:tagLst>
</file>

<file path=ppt/tags/tag7.xml><?xml version="1.0" encoding="utf-8"?>
<p:tagLst xmlns:p="http://schemas.openxmlformats.org/presentationml/2006/main">
  <p:tag name="KSO_WM_DIAGRAM_VIRTUALLY_FRAME" val="{&quot;height&quot;:296.6808661417323,&quot;left&quot;:13.65,&quot;top&quot;:171.2691338582677,&quot;width&quot;:924.8}"/>
</p:tagLst>
</file>

<file path=ppt/tags/tag70.xml><?xml version="1.0" encoding="utf-8"?>
<p:tagLst xmlns:p="http://schemas.openxmlformats.org/presentationml/2006/main">
  <p:tag name="KSO_WM_DIAGRAM_VIRTUALLY_FRAME" val="{&quot;height&quot;:267.18842519685046,&quot;left&quot;:47.53354330708662,&quot;top&quot;:284.18897637795277,&quot;width&quot;:851.6529921259842}"/>
</p:tagLst>
</file>

<file path=ppt/tags/tag71.xml><?xml version="1.0" encoding="utf-8"?>
<p:tagLst xmlns:p="http://schemas.openxmlformats.org/presentationml/2006/main">
  <p:tag name="KSO_WM_DIAGRAM_VIRTUALLY_FRAME" val="{&quot;height&quot;:267.18842519685046,&quot;left&quot;:47.53354330708662,&quot;top&quot;:284.18897637795277,&quot;width&quot;:851.6529921259842}"/>
</p:tagLst>
</file>

<file path=ppt/tags/tag72.xml><?xml version="1.0" encoding="utf-8"?>
<p:tagLst xmlns:p="http://schemas.openxmlformats.org/presentationml/2006/main">
  <p:tag name="KSO_WM_DIAGRAM_VIRTUALLY_FRAME" val="{&quot;height&quot;:267.18842519685046,&quot;left&quot;:47.53354330708662,&quot;top&quot;:284.18897637795277,&quot;width&quot;:851.6529921259842}"/>
</p:tagLst>
</file>

<file path=ppt/tags/tag73.xml><?xml version="1.0" encoding="utf-8"?>
<p:tagLst xmlns:p="http://schemas.openxmlformats.org/presentationml/2006/main">
  <p:tag name="KSO_WM_DIAGRAM_VIRTUALLY_FRAME" val="{&quot;height&quot;:267.18842519685046,&quot;left&quot;:47.53354330708662,&quot;top&quot;:284.18897637795277,&quot;width&quot;:851.6529921259842}"/>
</p:tagLst>
</file>

<file path=ppt/tags/tag74.xml><?xml version="1.0" encoding="utf-8"?>
<p:tagLst xmlns:p="http://schemas.openxmlformats.org/presentationml/2006/main">
  <p:tag name="ISPRING_PRESENTATION_TITLE" val="蓝色大气简约答辩类PPT模板"/>
  <p:tag name="COMMONDATA" val="eyJoZGlkIjoiNGUwYTUyNDE1YTk3OTVjMTg0YWE5NzJmM2Q5Mzc1MjIifQ=="/>
  <p:tag name="RESOURCE_RECORD_KEY" val="{&quot;71&quot;:[76235679899]}"/>
  <p:tag name="commondata" val="eyJoZGlkIjoiZmNkNWZhZWU1ZmU2OTBiZWU5NWRkMjk5YzczMmFiMTIifQ=="/>
</p:tagLst>
</file>

<file path=ppt/tags/tag8.xml><?xml version="1.0" encoding="utf-8"?>
<p:tagLst xmlns:p="http://schemas.openxmlformats.org/presentationml/2006/main">
  <p:tag name="KSO_WM_DIAGRAM_VIRTUALLY_FRAME" val="{&quot;height&quot;:296.6808661417323,&quot;left&quot;:13.65,&quot;top&quot;:171.2691338582677,&quot;width&quot;:924.8}"/>
</p:tagLst>
</file>

<file path=ppt/tags/tag9.xml><?xml version="1.0" encoding="utf-8"?>
<p:tagLst xmlns:p="http://schemas.openxmlformats.org/presentationml/2006/main">
  <p:tag name="KSO_WM_DIAGRAM_VIRTUALLY_FRAME" val="{&quot;height&quot;:296.6808661417323,&quot;left&quot;:13.65,&quot;top&quot;:171.2691338582677,&quot;width&quot;:924.8}"/>
</p:tagLst>
</file>

<file path=ppt/theme/theme1.xml><?xml version="1.0" encoding="utf-8"?>
<a:theme xmlns:a="http://schemas.openxmlformats.org/drawingml/2006/main" name="1_Office 主题​​">
  <a:themeElements>
    <a:clrScheme name="">
      <a:dk1>
        <a:srgbClr val="000000"/>
      </a:dk1>
      <a:lt1>
        <a:srgbClr val="FFFFFF"/>
      </a:lt1>
      <a:dk2>
        <a:srgbClr val="1B3F55"/>
      </a:dk2>
      <a:lt2>
        <a:srgbClr val="E5F0F7"/>
      </a:lt2>
      <a:accent1>
        <a:srgbClr val="69A8CF"/>
      </a:accent1>
      <a:accent2>
        <a:srgbClr val="DF6F63"/>
      </a:accent2>
      <a:accent3>
        <a:srgbClr val="928395"/>
      </a:accent3>
      <a:accent4>
        <a:srgbClr val="D2CD70"/>
      </a:accent4>
      <a:accent5>
        <a:srgbClr val="AC83C3"/>
      </a:accent5>
      <a:accent6>
        <a:srgbClr val="90A8C6"/>
      </a:accent6>
      <a:hlink>
        <a:srgbClr val="304FFE"/>
      </a:hlink>
      <a:folHlink>
        <a:srgbClr val="492067"/>
      </a:folHlink>
    </a:clrScheme>
    <a:fontScheme name="自定义 2">
      <a:majorFont>
        <a:latin typeface="Calibri Light"/>
        <a:ea typeface="微软雅黑"/>
        <a:cs typeface=""/>
      </a:majorFont>
      <a:minorFont>
        <a:latin typeface="微软雅黑 Light"/>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3940</Words>
  <Application>WPS 演示</Application>
  <PresentationFormat>宽屏</PresentationFormat>
  <Paragraphs>224</Paragraphs>
  <Slides>22</Slides>
  <Notes>22</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22</vt:i4>
      </vt:variant>
    </vt:vector>
  </HeadingPairs>
  <TitlesOfParts>
    <vt:vector size="38" baseType="lpstr">
      <vt:lpstr>Arial</vt:lpstr>
      <vt:lpstr>宋体</vt:lpstr>
      <vt:lpstr>Wingdings</vt:lpstr>
      <vt:lpstr>微软雅黑 Light</vt:lpstr>
      <vt:lpstr>微软雅黑</vt:lpstr>
      <vt:lpstr>黑体</vt:lpstr>
      <vt:lpstr>Times New Roman</vt:lpstr>
      <vt:lpstr>仿宋</vt:lpstr>
      <vt:lpstr>Open Sans</vt:lpstr>
      <vt:lpstr>Segoe UI</vt:lpstr>
      <vt:lpstr>Arial Unicode MS</vt:lpstr>
      <vt:lpstr>Calibri Light</vt:lpstr>
      <vt:lpstr>等线</vt:lpstr>
      <vt:lpstr>Calibri</vt:lpstr>
      <vt:lpstr>Segoe Print</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蓝色大气简约答辩类PPT模板</dc:title>
  <dc:creator>Windows 用户</dc:creator>
  <cp:lastModifiedBy>罗军</cp:lastModifiedBy>
  <cp:revision>143</cp:revision>
  <dcterms:created xsi:type="dcterms:W3CDTF">2018-09-30T02:27:00Z</dcterms:created>
  <dcterms:modified xsi:type="dcterms:W3CDTF">2024-11-21T03:31:03Z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360DF205F1784E22BD49CD928507D52A_13</vt:lpwstr>
  </property>
  <property fmtid="{D5CDD505-2E9C-101B-9397-08002B2CF9AE}" pid="3" name="KSOProductBuildVer">
    <vt:lpwstr>2052-12.1.0.18608</vt:lpwstr>
  </property>
</Properties>
</file>