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7" r:id="rId4"/>
    <p:sldId id="258" r:id="rId5"/>
    <p:sldId id="259" r:id="rId6"/>
    <p:sldId id="260" r:id="rId7"/>
    <p:sldId id="261" r:id="rId8"/>
    <p:sldId id="264" r:id="rId9"/>
    <p:sldId id="301" r:id="rId10"/>
    <p:sldId id="265" r:id="rId11"/>
    <p:sldId id="268" r:id="rId12"/>
    <p:sldId id="275" r:id="rId13"/>
    <p:sldId id="276" r:id="rId14"/>
    <p:sldId id="304" r:id="rId15"/>
    <p:sldId id="302" r:id="rId16"/>
    <p:sldId id="306" r:id="rId17"/>
    <p:sldId id="308" r:id="rId18"/>
    <p:sldId id="305" r:id="rId19"/>
    <p:sldId id="303" r:id="rId20"/>
    <p:sldId id="278" r:id="rId21"/>
    <p:sldId id="309" r:id="rId22"/>
    <p:sldId id="310" r:id="rId23"/>
    <p:sldId id="311" r:id="rId24"/>
    <p:sldId id="312" r:id="rId25"/>
    <p:sldId id="314" r:id="rId26"/>
    <p:sldId id="315" r:id="rId27"/>
    <p:sldId id="316" r:id="rId28"/>
    <p:sldId id="283" r:id="rId29"/>
    <p:sldId id="284" r:id="rId30"/>
    <p:sldId id="286" r:id="rId31"/>
    <p:sldId id="285" r:id="rId32"/>
    <p:sldId id="317" r:id="rId33"/>
    <p:sldId id="319" r:id="rId34"/>
    <p:sldId id="320" r:id="rId35"/>
    <p:sldId id="336" r:id="rId36"/>
    <p:sldId id="287" r:id="rId37"/>
    <p:sldId id="288" r:id="rId38"/>
    <p:sldId id="318" r:id="rId39"/>
    <p:sldId id="291" r:id="rId40"/>
    <p:sldId id="296" r:id="rId41"/>
    <p:sldId id="335" r:id="rId42"/>
    <p:sldId id="337" r:id="rId43"/>
    <p:sldId id="298" r:id="rId44"/>
    <p:sldId id="299" r:id="rId45"/>
  </p:sldIdLst>
  <p:sldSz cx="12192000" cy="6858000" type="screen16x9"/>
  <p:notesSz cx="9144000" cy="6858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赖函" initials="赖"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14"/>
        <p:guide pos="2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2.xml"/><Relationship Id="rId5" Type="http://schemas.openxmlformats.org/officeDocument/2006/relationships/slide" Target="slides/slide2.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9-26T11:36:40.014"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505" y="1510030"/>
            <a:ext cx="11038205" cy="1624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sz="5400" b="1" i="0">
                <a:solidFill>
                  <a:srgbClr val="FFFFFF"/>
                </a:solidFill>
                <a:latin typeface="微软雅黑" panose="020B0503020204020204" charset="-122"/>
              </a:rPr>
              <a:t>薪酬</a:t>
            </a:r>
            <a:r>
              <a:rPr lang="zh-CN" sz="5400" b="1" i="0">
                <a:solidFill>
                  <a:srgbClr val="FFFFFF"/>
                </a:solidFill>
                <a:latin typeface="微软雅黑" panose="020B0503020204020204" charset="-122"/>
              </a:rPr>
              <a:t>福利</a:t>
            </a:r>
            <a:r>
              <a:rPr sz="5400" b="1" i="0">
                <a:solidFill>
                  <a:srgbClr val="FFFFFF"/>
                </a:solidFill>
                <a:latin typeface="微软雅黑" panose="020B0503020204020204" charset="-122"/>
              </a:rPr>
              <a:t>及个人所得税</a:t>
            </a:r>
            <a:r>
              <a:rPr lang="zh-CN" sz="5400" b="1" i="0">
                <a:solidFill>
                  <a:srgbClr val="FFFFFF"/>
                </a:solidFill>
                <a:latin typeface="微软雅黑" panose="020B0503020204020204" charset="-122"/>
              </a:rPr>
              <a:t>宣讲</a:t>
            </a:r>
            <a:endParaRPr lang="zh-CN" sz="54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577488" y="486947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lang="zh-CN" sz="1575" b="0" i="0">
                <a:solidFill>
                  <a:srgbClr val="FFFFFF"/>
                </a:solidFill>
                <a:latin typeface="微软雅黑" panose="020B0503020204020204" charset="-122"/>
              </a:rPr>
              <a:t>宣讲人：人力资源部赖函</a:t>
            </a:r>
            <a:endParaRPr lang="zh-CN" sz="1575" b="0" i="0">
              <a:solidFill>
                <a:srgbClr val="FFFFFF"/>
              </a:solidFill>
              <a:latin typeface="微软雅黑" panose="020B0503020204020204" charset="-122"/>
            </a:endParaRPr>
          </a:p>
        </p:txBody>
      </p:sp>
      <p:sp>
        <p:nvSpPr>
          <p:cNvPr id="9" name="New shape"/>
          <p:cNvSpPr/>
          <p:nvPr/>
        </p:nvSpPr>
        <p:spPr>
          <a:xfrm>
            <a:off x="623208" y="5373001"/>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2024</a:t>
            </a:r>
            <a:r>
              <a:rPr lang="zh-CN" sz="1575" b="0" i="0">
                <a:solidFill>
                  <a:srgbClr val="FFFFFF"/>
                </a:solidFill>
                <a:latin typeface="微软雅黑" panose="020B0503020204020204" charset="-122"/>
              </a:rPr>
              <a:t>年</a:t>
            </a:r>
            <a:r>
              <a:rPr lang="en-US" altLang="zh-CN" sz="1575" b="0" i="0">
                <a:solidFill>
                  <a:srgbClr val="FFFFFF"/>
                </a:solidFill>
                <a:latin typeface="微软雅黑" panose="020B0503020204020204" charset="-122"/>
              </a:rPr>
              <a:t>9</a:t>
            </a:r>
            <a:r>
              <a:rPr lang="zh-CN" altLang="en-US" sz="1575" b="0" i="0">
                <a:solidFill>
                  <a:srgbClr val="FFFFFF"/>
                </a:solidFill>
                <a:latin typeface="微软雅黑" panose="020B0503020204020204" charset="-122"/>
              </a:rPr>
              <a:t>月</a:t>
            </a:r>
            <a:endParaRPr lang="zh-CN" altLang="en-US"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71313"/>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26960"/>
            <a:ext cx="5776571"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6B6"/>
                </a:solidFill>
                <a:latin typeface="微软雅黑" panose="020B0503020204020204" charset="-122"/>
              </a:rPr>
              <a:t>0</a:t>
            </a:r>
            <a:r>
              <a:rPr lang="en-US" sz="4800" b="1" i="0">
                <a:solidFill>
                  <a:srgbClr val="FFB6B6"/>
                </a:solidFill>
                <a:latin typeface="微软雅黑" panose="020B0503020204020204" charset="-122"/>
              </a:rPr>
              <a:t>2</a:t>
            </a:r>
            <a:endParaRPr lang="en-US" sz="4800" b="1" i="0">
              <a:solidFill>
                <a:srgbClr val="FFB6B6"/>
              </a:solidFill>
              <a:latin typeface="微软雅黑" panose="020B0503020204020204" charset="-122"/>
            </a:endParaRPr>
          </a:p>
        </p:txBody>
      </p:sp>
      <p:sp>
        <p:nvSpPr>
          <p:cNvPr id="5" name="New shape"/>
          <p:cNvSpPr/>
          <p:nvPr/>
        </p:nvSpPr>
        <p:spPr>
          <a:xfrm>
            <a:off x="986400" y="2631242"/>
            <a:ext cx="5771526"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D9B63"/>
                </a:solidFill>
                <a:latin typeface="微软雅黑" panose="020B0503020204020204" charset="-122"/>
              </a:rPr>
              <a:t>薪酬确定与调整</a:t>
            </a:r>
            <a:endParaRPr sz="4800" b="1" i="0">
              <a:solidFill>
                <a:srgbClr val="CD9B6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薪酬初始定级与套档</a:t>
            </a:r>
            <a:endParaRPr lang="zh-CN" sz="3000" b="1" i="0">
              <a:solidFill>
                <a:srgbClr val="FFFFFF"/>
              </a:solidFill>
              <a:latin typeface="微软雅黑" panose="020B0503020204020204" charset="-122"/>
            </a:endParaRPr>
          </a:p>
        </p:txBody>
      </p:sp>
      <p:sp>
        <p:nvSpPr>
          <p:cNvPr id="4" name="New shape"/>
          <p:cNvSpPr/>
          <p:nvPr/>
        </p:nvSpPr>
        <p:spPr>
          <a:xfrm>
            <a:off x="1127125" y="980440"/>
            <a:ext cx="9820910" cy="1386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lnSpc>
                <a:spcPct val="150000"/>
              </a:lnSpc>
            </a:pPr>
            <a:r>
              <a:rPr lang="zh-CN" sz="2000" b="0" i="0">
                <a:solidFill>
                  <a:srgbClr val="FFFFFF"/>
                </a:solidFill>
                <a:latin typeface="微软雅黑" panose="020B0503020204020204" charset="-122"/>
              </a:rPr>
              <a:t>确认</a:t>
            </a:r>
            <a:r>
              <a:rPr sz="2000" b="0" i="0">
                <a:solidFill>
                  <a:srgbClr val="FFFFFF"/>
                </a:solidFill>
                <a:latin typeface="微软雅黑" panose="020B0503020204020204" charset="-122"/>
              </a:rPr>
              <a:t>员工</a:t>
            </a:r>
            <a:r>
              <a:rPr lang="zh-CN" sz="2000" b="0" i="0">
                <a:solidFill>
                  <a:srgbClr val="FFFFFF"/>
                </a:solidFill>
                <a:latin typeface="微软雅黑" panose="020B0503020204020204" charset="-122"/>
              </a:rPr>
              <a:t>岗位，</a:t>
            </a:r>
            <a:r>
              <a:rPr sz="2000" b="0" i="0">
                <a:solidFill>
                  <a:srgbClr val="FFFFFF"/>
                </a:solidFill>
                <a:latin typeface="微软雅黑" panose="020B0503020204020204" charset="-122"/>
              </a:rPr>
              <a:t>以岗定薪。初始定薪在其所在岗位序列内，根据其学历、工作年限、职称/职业资格进行综合评定以定级套档</a:t>
            </a:r>
            <a:r>
              <a:rPr lang="zh-CN" sz="2000" b="0" i="0">
                <a:solidFill>
                  <a:srgbClr val="FFFFFF"/>
                </a:solidFill>
                <a:latin typeface="微软雅黑" panose="020B0503020204020204" charset="-122"/>
              </a:rPr>
              <a:t>。</a:t>
            </a:r>
            <a:endParaRPr lang="zh-CN" sz="2000" b="0" i="0">
              <a:solidFill>
                <a:srgbClr val="FFFFFF"/>
              </a:solidFill>
              <a:latin typeface="微软雅黑" panose="020B0503020204020204" charset="-122"/>
            </a:endParaRPr>
          </a:p>
        </p:txBody>
      </p:sp>
      <p:pic>
        <p:nvPicPr>
          <p:cNvPr id="10" name="New picture"/>
          <p:cNvPicPr/>
          <p:nvPr/>
        </p:nvPicPr>
        <p:blipFill>
          <a:blip r:embed="rId2"/>
          <a:srcRect/>
          <a:stretch>
            <a:fillRect/>
          </a:stretch>
        </p:blipFill>
        <p:spPr>
          <a:xfrm>
            <a:off x="407020" y="2492955"/>
            <a:ext cx="619200" cy="313200"/>
          </a:xfrm>
          <a:prstGeom prst="rect">
            <a:avLst/>
          </a:prstGeom>
          <a:ln>
            <a:noFill/>
          </a:ln>
        </p:spPr>
      </p:pic>
      <p:sp>
        <p:nvSpPr>
          <p:cNvPr id="11" name="New shape"/>
          <p:cNvSpPr/>
          <p:nvPr/>
        </p:nvSpPr>
        <p:spPr>
          <a:xfrm>
            <a:off x="983615" y="2204720"/>
            <a:ext cx="9369425" cy="716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nSpc>
                <a:spcPct val="150000"/>
              </a:lnSpc>
            </a:pPr>
            <a:r>
              <a:rPr lang="zh-CN" sz="3000" b="1" i="0">
                <a:solidFill>
                  <a:srgbClr val="FFFFFF"/>
                </a:solidFill>
                <a:latin typeface="微软雅黑" panose="020B0503020204020204" charset="-122"/>
              </a:rPr>
              <a:t>员工薪酬个别调整</a:t>
            </a:r>
            <a:endParaRPr lang="zh-CN" sz="3000" b="1" i="0">
              <a:solidFill>
                <a:srgbClr val="FFFFFF"/>
              </a:solidFill>
              <a:latin typeface="微软雅黑" panose="020B0503020204020204" charset="-122"/>
            </a:endParaRPr>
          </a:p>
        </p:txBody>
      </p:sp>
      <p:sp>
        <p:nvSpPr>
          <p:cNvPr id="12" name="New shape"/>
          <p:cNvSpPr/>
          <p:nvPr/>
        </p:nvSpPr>
        <p:spPr>
          <a:xfrm>
            <a:off x="1127125" y="2921000"/>
            <a:ext cx="9715500" cy="3590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l">
              <a:lnSpc>
                <a:spcPct val="150000"/>
              </a:lnSpc>
            </a:pPr>
            <a:r>
              <a:rPr lang="en-US" sz="2000" b="0" i="0">
                <a:solidFill>
                  <a:srgbClr val="FFFFFF"/>
                </a:solidFill>
                <a:latin typeface="微软雅黑" panose="020B0503020204020204" charset="-122"/>
              </a:rPr>
              <a:t>1.</a:t>
            </a:r>
            <a:r>
              <a:rPr sz="2000" b="0" i="0">
                <a:solidFill>
                  <a:srgbClr val="FFFFFF"/>
                </a:solidFill>
                <a:latin typeface="微软雅黑" panose="020B0503020204020204" charset="-122"/>
              </a:rPr>
              <a:t>岗位调整</a:t>
            </a:r>
            <a:endParaRPr sz="2000" b="0" i="0">
              <a:solidFill>
                <a:srgbClr val="FFFFFF"/>
              </a:solidFill>
              <a:latin typeface="微软雅黑" panose="020B0503020204020204" charset="-122"/>
            </a:endParaRPr>
          </a:p>
          <a:p>
            <a:pPr algn="l">
              <a:lnSpc>
                <a:spcPct val="150000"/>
              </a:lnSpc>
            </a:pPr>
            <a:r>
              <a:rPr sz="2000" b="0" i="0">
                <a:solidFill>
                  <a:srgbClr val="FFFFFF"/>
                </a:solidFill>
                <a:latin typeface="微软雅黑" panose="020B0503020204020204" charset="-122"/>
              </a:rPr>
              <a:t>员工岗位调整后，岗变薪变。</a:t>
            </a:r>
            <a:endParaRPr sz="2000" b="0" i="0">
              <a:solidFill>
                <a:srgbClr val="FFFFFF"/>
              </a:solidFill>
              <a:latin typeface="微软雅黑" panose="020B0503020204020204" charset="-122"/>
            </a:endParaRPr>
          </a:p>
          <a:p>
            <a:pPr algn="l">
              <a:lnSpc>
                <a:spcPct val="150000"/>
              </a:lnSpc>
            </a:pPr>
            <a:r>
              <a:rPr lang="en-US" sz="2000" b="0" i="0">
                <a:solidFill>
                  <a:srgbClr val="FFFFFF"/>
                </a:solidFill>
                <a:latin typeface="微软雅黑" panose="020B0503020204020204" charset="-122"/>
              </a:rPr>
              <a:t>2.</a:t>
            </a:r>
            <a:r>
              <a:rPr lang="zh-CN" sz="2000" b="0" i="0">
                <a:solidFill>
                  <a:srgbClr val="FFFFFF"/>
                </a:solidFill>
                <a:latin typeface="微软雅黑" panose="020B0503020204020204" charset="-122"/>
              </a:rPr>
              <a:t>晋级晋档</a:t>
            </a:r>
            <a:endParaRPr sz="2000" b="0" i="0">
              <a:solidFill>
                <a:srgbClr val="FFFFFF"/>
              </a:solidFill>
              <a:latin typeface="微软雅黑" panose="020B0503020204020204" charset="-122"/>
            </a:endParaRPr>
          </a:p>
          <a:p>
            <a:pPr algn="l">
              <a:lnSpc>
                <a:spcPct val="150000"/>
              </a:lnSpc>
            </a:pPr>
            <a:r>
              <a:rPr sz="2000" b="0" i="0">
                <a:solidFill>
                  <a:srgbClr val="FFFFFF"/>
                </a:solidFill>
                <a:latin typeface="微软雅黑" panose="020B0503020204020204" charset="-122"/>
              </a:rPr>
              <a:t>分公司根据员工胜任力评定工作，结合各级人才数量配置情况和工资总额情况，对符合条件的员工个人职级可进行调整。胜任力评估实行综合积分制，除初始积分外，新增积分评价因素主要包括绩效表现、荣誉奖励、学历、职业资格/职称等条件。职级调整的规则详见《员工薪级薪档管理办法》</a:t>
            </a:r>
            <a:endParaRPr sz="2000"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薪酬普调</a:t>
            </a:r>
            <a:endParaRPr lang="zh-CN" sz="3000" b="1" i="0">
              <a:solidFill>
                <a:srgbClr val="FFFFFF"/>
              </a:solidFill>
              <a:latin typeface="微软雅黑" panose="020B0503020204020204" charset="-122"/>
            </a:endParaRPr>
          </a:p>
        </p:txBody>
      </p:sp>
      <p:sp>
        <p:nvSpPr>
          <p:cNvPr id="4" name="New shape"/>
          <p:cNvSpPr/>
          <p:nvPr/>
        </p:nvSpPr>
        <p:spPr>
          <a:xfrm>
            <a:off x="1127125" y="980440"/>
            <a:ext cx="9838690" cy="4865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lnSpc>
                <a:spcPct val="150000"/>
              </a:lnSpc>
            </a:pPr>
            <a:r>
              <a:rPr sz="2000" b="0" i="0">
                <a:solidFill>
                  <a:srgbClr val="FFFFFF"/>
                </a:solidFill>
                <a:latin typeface="微软雅黑" panose="020B0503020204020204" charset="-122"/>
              </a:rPr>
              <a:t>原则上，</a:t>
            </a:r>
            <a:r>
              <a:rPr lang="zh-CN" sz="2000" b="0" i="0">
                <a:solidFill>
                  <a:srgbClr val="FFFFFF"/>
                </a:solidFill>
                <a:latin typeface="微软雅黑" panose="020B0503020204020204" charset="-122"/>
              </a:rPr>
              <a:t>分</a:t>
            </a:r>
            <a:r>
              <a:rPr sz="2000" b="0" i="0">
                <a:solidFill>
                  <a:srgbClr val="FFFFFF"/>
                </a:solidFill>
                <a:latin typeface="微软雅黑" panose="020B0503020204020204" charset="-122"/>
              </a:rPr>
              <a:t>公司适时由人力资源部根据工资总额、市场物价水平、行业同类岗位薪酬水平等因素综合拟定薪酬调整方案，按程序报分公司党委会审定后执行。薪酬调整可针对分公司所有的工作岗位，或具有代表性的某类工作岗位（如某序列或某层级）进行。</a:t>
            </a:r>
            <a:endParaRPr sz="2000" b="0" i="0">
              <a:solidFill>
                <a:srgbClr val="FFFFFF"/>
              </a:solidFill>
              <a:latin typeface="微软雅黑" panose="020B0503020204020204" charset="-122"/>
            </a:endParaRPr>
          </a:p>
          <a:p>
            <a:pPr algn="l">
              <a:lnSpc>
                <a:spcPct val="150000"/>
              </a:lnSpc>
            </a:pPr>
            <a:r>
              <a:rPr sz="2000" b="0" i="0">
                <a:solidFill>
                  <a:srgbClr val="FFFFFF"/>
                </a:solidFill>
                <a:latin typeface="微软雅黑" panose="020B0503020204020204" charset="-122"/>
              </a:rPr>
              <a:t>当本年工资总额高于或低于上年水平时，可在工资总额下达后对人均绩效工资进行调整。</a:t>
            </a:r>
            <a:endParaRPr sz="2000"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71313"/>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26960"/>
            <a:ext cx="5776571"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6B6"/>
                </a:solidFill>
                <a:latin typeface="微软雅黑" panose="020B0503020204020204" charset="-122"/>
              </a:rPr>
              <a:t>0</a:t>
            </a:r>
            <a:r>
              <a:rPr lang="en-US" sz="4800" b="1" i="0">
                <a:solidFill>
                  <a:srgbClr val="FFB6B6"/>
                </a:solidFill>
                <a:latin typeface="微软雅黑" panose="020B0503020204020204" charset="-122"/>
              </a:rPr>
              <a:t>3</a:t>
            </a:r>
            <a:endParaRPr lang="en-US" sz="4800" b="1" i="0">
              <a:solidFill>
                <a:srgbClr val="FFB6B6"/>
              </a:solidFill>
              <a:latin typeface="微软雅黑" panose="020B0503020204020204" charset="-122"/>
            </a:endParaRPr>
          </a:p>
        </p:txBody>
      </p:sp>
      <p:sp>
        <p:nvSpPr>
          <p:cNvPr id="5" name="New shape"/>
          <p:cNvSpPr/>
          <p:nvPr/>
        </p:nvSpPr>
        <p:spPr>
          <a:xfrm>
            <a:off x="986400" y="2631242"/>
            <a:ext cx="5771526"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4800" b="1" i="0">
                <a:solidFill>
                  <a:srgbClr val="CD9B63"/>
                </a:solidFill>
                <a:latin typeface="微软雅黑" panose="020B0503020204020204" charset="-122"/>
              </a:rPr>
              <a:t>薪酬发放</a:t>
            </a:r>
            <a:endParaRPr lang="zh-CN" sz="4800" b="1" i="0">
              <a:solidFill>
                <a:srgbClr val="CD9B6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薪酬发放</a:t>
            </a:r>
            <a:endParaRPr lang="zh-CN" sz="3000" b="1" i="0">
              <a:solidFill>
                <a:srgbClr val="FFFFFF"/>
              </a:solidFill>
              <a:latin typeface="微软雅黑" panose="020B0503020204020204" charset="-122"/>
            </a:endParaRPr>
          </a:p>
        </p:txBody>
      </p:sp>
      <p:sp>
        <p:nvSpPr>
          <p:cNvPr id="4" name="New shape"/>
          <p:cNvSpPr/>
          <p:nvPr/>
        </p:nvSpPr>
        <p:spPr>
          <a:xfrm>
            <a:off x="1127125" y="764540"/>
            <a:ext cx="9874885" cy="5699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lnSpc>
                <a:spcPct val="150000"/>
              </a:lnSpc>
            </a:pPr>
            <a:r>
              <a:rPr lang="en-US" sz="2000" b="0" i="0">
                <a:solidFill>
                  <a:srgbClr val="FFFFFF"/>
                </a:solidFill>
                <a:latin typeface="微软雅黑" panose="020B0503020204020204" charset="-122"/>
              </a:rPr>
              <a:t>1.</a:t>
            </a:r>
            <a:r>
              <a:rPr sz="2000" b="0" i="0">
                <a:solidFill>
                  <a:srgbClr val="FFFFFF"/>
                </a:solidFill>
                <a:latin typeface="微软雅黑" panose="020B0503020204020204" charset="-122"/>
              </a:rPr>
              <a:t>岗位工资、工龄工资、津补贴按月支付。</a:t>
            </a:r>
            <a:endParaRPr sz="2000" b="0" i="0">
              <a:solidFill>
                <a:srgbClr val="FFFFFF"/>
              </a:solidFill>
              <a:latin typeface="微软雅黑" panose="020B0503020204020204" charset="-122"/>
            </a:endParaRPr>
          </a:p>
          <a:p>
            <a:pPr algn="l">
              <a:lnSpc>
                <a:spcPct val="150000"/>
              </a:lnSpc>
            </a:pPr>
            <a:r>
              <a:rPr lang="en-US" sz="2000" b="0" i="0">
                <a:solidFill>
                  <a:srgbClr val="FFFFFF"/>
                </a:solidFill>
                <a:latin typeface="微软雅黑" panose="020B0503020204020204" charset="-122"/>
              </a:rPr>
              <a:t>2.</a:t>
            </a:r>
            <a:r>
              <a:rPr sz="2000" b="0" i="0">
                <a:solidFill>
                  <a:srgbClr val="FFFFFF"/>
                </a:solidFill>
                <a:latin typeface="微软雅黑" panose="020B0503020204020204" charset="-122"/>
              </a:rPr>
              <a:t>绩效工资分为月度预发绩效工资、年终预发绩效工资、年度清算绩效工资三部分。</a:t>
            </a:r>
            <a:endParaRPr sz="2000" b="0" i="0">
              <a:solidFill>
                <a:srgbClr val="FFFFFF"/>
              </a:solidFill>
              <a:latin typeface="微软雅黑" panose="020B0503020204020204" charset="-122"/>
            </a:endParaRPr>
          </a:p>
          <a:p>
            <a:pPr algn="l">
              <a:lnSpc>
                <a:spcPct val="150000"/>
              </a:lnSpc>
            </a:pPr>
            <a:r>
              <a:rPr lang="zh-CN" sz="2000" b="0" i="0">
                <a:solidFill>
                  <a:srgbClr val="FFFFFF"/>
                </a:solidFill>
                <a:latin typeface="微软雅黑" panose="020B0503020204020204" charset="-122"/>
              </a:rPr>
              <a:t>（</a:t>
            </a:r>
            <a:r>
              <a:rPr lang="en-US" altLang="zh-CN" sz="2000" b="0" i="0">
                <a:solidFill>
                  <a:srgbClr val="FFFFFF"/>
                </a:solidFill>
                <a:latin typeface="微软雅黑" panose="020B0503020204020204" charset="-122"/>
              </a:rPr>
              <a:t>1</a:t>
            </a:r>
            <a:r>
              <a:rPr lang="zh-CN" altLang="en-US" sz="2000" b="0" i="0">
                <a:solidFill>
                  <a:srgbClr val="FFFFFF"/>
                </a:solidFill>
                <a:latin typeface="微软雅黑" panose="020B0503020204020204" charset="-122"/>
              </a:rPr>
              <a:t>）</a:t>
            </a:r>
            <a:r>
              <a:rPr sz="2000" b="0" i="0">
                <a:solidFill>
                  <a:srgbClr val="FFFFFF"/>
                </a:solidFill>
                <a:latin typeface="微软雅黑" panose="020B0503020204020204" charset="-122"/>
              </a:rPr>
              <a:t>月度预发绩效工资=月度预发绩效工资标准╳个人月度绩效考核系数-月扣款。</a:t>
            </a:r>
            <a:endParaRPr sz="2000" b="0" i="0">
              <a:solidFill>
                <a:srgbClr val="FFFFFF"/>
              </a:solidFill>
              <a:latin typeface="微软雅黑" panose="020B0503020204020204" charset="-122"/>
            </a:endParaRPr>
          </a:p>
          <a:p>
            <a:pPr algn="l">
              <a:lnSpc>
                <a:spcPct val="150000"/>
              </a:lnSpc>
            </a:pPr>
            <a:r>
              <a:rPr lang="zh-CN" sz="2000">
                <a:solidFill>
                  <a:srgbClr val="FFFFFF"/>
                </a:solidFill>
                <a:latin typeface="微软雅黑" panose="020B0503020204020204" charset="-122"/>
                <a:sym typeface="+mn-ea"/>
              </a:rPr>
              <a:t>（</a:t>
            </a:r>
            <a:r>
              <a:rPr lang="en-US" altLang="zh-CN" sz="2000">
                <a:solidFill>
                  <a:srgbClr val="FFFFFF"/>
                </a:solidFill>
                <a:latin typeface="微软雅黑" panose="020B0503020204020204" charset="-122"/>
                <a:sym typeface="+mn-ea"/>
              </a:rPr>
              <a:t>2</a:t>
            </a:r>
            <a:r>
              <a:rPr lang="zh-CN" altLang="en-US" sz="2000">
                <a:solidFill>
                  <a:srgbClr val="FFFFFF"/>
                </a:solidFill>
                <a:latin typeface="微软雅黑" panose="020B0503020204020204" charset="-122"/>
                <a:sym typeface="+mn-ea"/>
              </a:rPr>
              <a:t>）</a:t>
            </a:r>
            <a:r>
              <a:rPr sz="2000" b="0" i="0">
                <a:solidFill>
                  <a:srgbClr val="FFFFFF"/>
                </a:solidFill>
                <a:latin typeface="微软雅黑" panose="020B0503020204020204" charset="-122"/>
              </a:rPr>
              <a:t>年终预发绩效工资挂钩个人年度绩效系数兑现。</a:t>
            </a:r>
            <a:endParaRPr sz="2000" b="0" i="0">
              <a:solidFill>
                <a:srgbClr val="FFFFFF"/>
              </a:solidFill>
              <a:latin typeface="微软雅黑" panose="020B0503020204020204" charset="-122"/>
            </a:endParaRPr>
          </a:p>
          <a:p>
            <a:pPr algn="l">
              <a:lnSpc>
                <a:spcPct val="150000"/>
              </a:lnSpc>
            </a:pPr>
            <a:r>
              <a:rPr lang="zh-CN" sz="2000">
                <a:solidFill>
                  <a:srgbClr val="FFFFFF"/>
                </a:solidFill>
                <a:latin typeface="微软雅黑" panose="020B0503020204020204" charset="-122"/>
                <a:sym typeface="+mn-ea"/>
              </a:rPr>
              <a:t>（</a:t>
            </a:r>
            <a:r>
              <a:rPr lang="en-US" altLang="zh-CN" sz="2000">
                <a:solidFill>
                  <a:srgbClr val="FFFFFF"/>
                </a:solidFill>
                <a:latin typeface="微软雅黑" panose="020B0503020204020204" charset="-122"/>
                <a:sym typeface="+mn-ea"/>
              </a:rPr>
              <a:t>3</a:t>
            </a:r>
            <a:r>
              <a:rPr lang="zh-CN" altLang="en-US" sz="2000">
                <a:solidFill>
                  <a:srgbClr val="FFFFFF"/>
                </a:solidFill>
                <a:latin typeface="微软雅黑" panose="020B0503020204020204" charset="-122"/>
                <a:sym typeface="+mn-ea"/>
              </a:rPr>
              <a:t>）</a:t>
            </a:r>
            <a:r>
              <a:rPr sz="2000" b="0" i="0">
                <a:solidFill>
                  <a:srgbClr val="FFFFFF"/>
                </a:solidFill>
                <a:latin typeface="微软雅黑" panose="020B0503020204020204" charset="-122"/>
              </a:rPr>
              <a:t>年度清算绩效工资兑现：在次年成渝公司下达该年度工资总额后，根据工资总额余额，挂钩个人年度绩效系数进行清算。工资总额余额=成渝公司核定工资总额-（岗位工资+工龄工资+津补贴+月度预发绩效工资）*12-年终预发绩效工资。</a:t>
            </a:r>
            <a:endParaRPr sz="2000"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薪酬核算时长</a:t>
            </a:r>
            <a:endParaRPr lang="zh-CN" sz="3000" b="1" i="0">
              <a:solidFill>
                <a:srgbClr val="FFFFFF"/>
              </a:solidFill>
              <a:latin typeface="微软雅黑" panose="020B0503020204020204" charset="-122"/>
            </a:endParaRPr>
          </a:p>
        </p:txBody>
      </p:sp>
      <p:sp>
        <p:nvSpPr>
          <p:cNvPr id="4" name="New shape"/>
          <p:cNvSpPr/>
          <p:nvPr/>
        </p:nvSpPr>
        <p:spPr>
          <a:xfrm>
            <a:off x="1127125" y="980440"/>
            <a:ext cx="10326370" cy="1386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lnSpc>
                <a:spcPct val="150000"/>
              </a:lnSpc>
            </a:pPr>
            <a:r>
              <a:rPr sz="2000" b="0" i="0">
                <a:solidFill>
                  <a:srgbClr val="FFFFFF"/>
                </a:solidFill>
                <a:latin typeface="微软雅黑" panose="020B0503020204020204" charset="-122"/>
              </a:rPr>
              <a:t>分公司按照21．75天／月的法定工时制度进行工资核算，特殊岗位在劳动合同中另行约定。</a:t>
            </a:r>
            <a:endParaRPr sz="2000" b="0" i="0">
              <a:solidFill>
                <a:srgbClr val="FFFFFF"/>
              </a:solidFill>
              <a:latin typeface="微软雅黑" panose="020B0503020204020204" charset="-122"/>
            </a:endParaRPr>
          </a:p>
        </p:txBody>
      </p:sp>
      <p:pic>
        <p:nvPicPr>
          <p:cNvPr id="10" name="New picture"/>
          <p:cNvPicPr/>
          <p:nvPr/>
        </p:nvPicPr>
        <p:blipFill>
          <a:blip r:embed="rId2"/>
          <a:srcRect/>
          <a:stretch>
            <a:fillRect/>
          </a:stretch>
        </p:blipFill>
        <p:spPr>
          <a:xfrm>
            <a:off x="407020" y="2492955"/>
            <a:ext cx="619200" cy="313200"/>
          </a:xfrm>
          <a:prstGeom prst="rect">
            <a:avLst/>
          </a:prstGeom>
          <a:ln>
            <a:noFill/>
          </a:ln>
        </p:spPr>
      </p:pic>
      <p:sp>
        <p:nvSpPr>
          <p:cNvPr id="11" name="New shape"/>
          <p:cNvSpPr/>
          <p:nvPr/>
        </p:nvSpPr>
        <p:spPr>
          <a:xfrm>
            <a:off x="983615" y="2204720"/>
            <a:ext cx="9369425" cy="716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nSpc>
                <a:spcPct val="150000"/>
              </a:lnSpc>
            </a:pPr>
            <a:r>
              <a:rPr lang="zh-CN" sz="3000" b="1" i="0">
                <a:solidFill>
                  <a:srgbClr val="FFFFFF"/>
                </a:solidFill>
                <a:latin typeface="微软雅黑" panose="020B0503020204020204" charset="-122"/>
              </a:rPr>
              <a:t>新员工、离职员工及岗位变动员工薪酬发放</a:t>
            </a:r>
            <a:endParaRPr lang="zh-CN" sz="3000" b="1" i="0">
              <a:solidFill>
                <a:srgbClr val="FFFFFF"/>
              </a:solidFill>
              <a:latin typeface="微软雅黑" panose="020B0503020204020204" charset="-122"/>
            </a:endParaRPr>
          </a:p>
        </p:txBody>
      </p:sp>
      <p:sp>
        <p:nvSpPr>
          <p:cNvPr id="12" name="New shape"/>
          <p:cNvSpPr/>
          <p:nvPr/>
        </p:nvSpPr>
        <p:spPr>
          <a:xfrm>
            <a:off x="1127125" y="2391410"/>
            <a:ext cx="10137140" cy="3590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l">
              <a:lnSpc>
                <a:spcPct val="150000"/>
              </a:lnSpc>
            </a:pPr>
            <a:r>
              <a:rPr lang="en-US" sz="2000" b="0" i="0">
                <a:solidFill>
                  <a:srgbClr val="FFFFFF"/>
                </a:solidFill>
                <a:latin typeface="微软雅黑" panose="020B0503020204020204" charset="-122"/>
              </a:rPr>
              <a:t>1.</a:t>
            </a:r>
            <a:r>
              <a:rPr sz="2000" b="0" i="0">
                <a:solidFill>
                  <a:srgbClr val="FFFFFF"/>
                </a:solidFill>
                <a:latin typeface="微软雅黑" panose="020B0503020204020204" charset="-122"/>
              </a:rPr>
              <a:t>新进员工当月工资按实际到岗天数计发。若有试用期的员工，试用期期间工资按劳动合同约定工资的80%且不低于当年用人单位所在地的最低工资标准发放，试用期满考核合格后，全额发放约定工资并开始发放绩效工资。</a:t>
            </a:r>
            <a:endParaRPr sz="2000" b="0" i="0">
              <a:solidFill>
                <a:srgbClr val="FFFFFF"/>
              </a:solidFill>
              <a:latin typeface="微软雅黑" panose="020B0503020204020204" charset="-122"/>
            </a:endParaRPr>
          </a:p>
          <a:p>
            <a:pPr algn="l">
              <a:lnSpc>
                <a:spcPct val="150000"/>
              </a:lnSpc>
            </a:pPr>
            <a:r>
              <a:rPr lang="en-US" sz="2000" b="0" i="0">
                <a:solidFill>
                  <a:srgbClr val="FFFFFF"/>
                </a:solidFill>
                <a:latin typeface="微软雅黑" panose="020B0503020204020204" charset="-122"/>
              </a:rPr>
              <a:t>2.</a:t>
            </a:r>
            <a:r>
              <a:rPr sz="2000" b="0" i="0">
                <a:solidFill>
                  <a:srgbClr val="FFFFFF"/>
                </a:solidFill>
                <a:latin typeface="微软雅黑" panose="020B0503020204020204" charset="-122"/>
              </a:rPr>
              <a:t>离职员工当月工资按实际在岗天数计发。</a:t>
            </a:r>
            <a:endParaRPr sz="2000" b="0" i="0">
              <a:solidFill>
                <a:srgbClr val="FFFFFF"/>
              </a:solidFill>
              <a:latin typeface="微软雅黑" panose="020B0503020204020204" charset="-122"/>
            </a:endParaRPr>
          </a:p>
          <a:p>
            <a:pPr algn="l">
              <a:lnSpc>
                <a:spcPct val="150000"/>
              </a:lnSpc>
            </a:pPr>
            <a:r>
              <a:rPr lang="en-US" sz="2000" b="0" i="0">
                <a:solidFill>
                  <a:srgbClr val="FFFFFF"/>
                </a:solidFill>
                <a:latin typeface="微软雅黑" panose="020B0503020204020204" charset="-122"/>
              </a:rPr>
              <a:t>3.</a:t>
            </a:r>
            <a:r>
              <a:rPr sz="2000" b="0" i="0">
                <a:solidFill>
                  <a:srgbClr val="FFFFFF"/>
                </a:solidFill>
                <a:latin typeface="微软雅黑" panose="020B0503020204020204" charset="-122"/>
              </a:rPr>
              <a:t>调岗调级人员从岗位、职位发生变动的次月起按新职位薪酬标准发放。</a:t>
            </a:r>
            <a:endParaRPr sz="2000"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71313"/>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26960"/>
            <a:ext cx="5776571"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6B6"/>
                </a:solidFill>
                <a:latin typeface="微软雅黑" panose="020B0503020204020204" charset="-122"/>
              </a:rPr>
              <a:t>0</a:t>
            </a:r>
            <a:r>
              <a:rPr lang="en-US" sz="4800" b="1" i="0">
                <a:solidFill>
                  <a:srgbClr val="FFB6B6"/>
                </a:solidFill>
                <a:latin typeface="微软雅黑" panose="020B0503020204020204" charset="-122"/>
              </a:rPr>
              <a:t>4</a:t>
            </a:r>
            <a:endParaRPr lang="en-US" sz="4800" b="1" i="0">
              <a:solidFill>
                <a:srgbClr val="FFB6B6"/>
              </a:solidFill>
              <a:latin typeface="微软雅黑" panose="020B0503020204020204" charset="-122"/>
            </a:endParaRPr>
          </a:p>
        </p:txBody>
      </p:sp>
      <p:sp>
        <p:nvSpPr>
          <p:cNvPr id="5" name="New shape"/>
          <p:cNvSpPr/>
          <p:nvPr/>
        </p:nvSpPr>
        <p:spPr>
          <a:xfrm>
            <a:off x="986400" y="2631242"/>
            <a:ext cx="5771526"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D9B63"/>
                </a:solidFill>
                <a:latin typeface="微软雅黑" panose="020B0503020204020204" charset="-122"/>
              </a:rPr>
              <a:t>福利待遇</a:t>
            </a:r>
            <a:r>
              <a:rPr lang="zh-CN" sz="4800" b="1" i="0">
                <a:solidFill>
                  <a:srgbClr val="CD9B63"/>
                </a:solidFill>
                <a:latin typeface="微软雅黑" panose="020B0503020204020204" charset="-122"/>
              </a:rPr>
              <a:t>（年金部分）</a:t>
            </a:r>
            <a:endParaRPr lang="zh-CN" sz="4800" b="1" i="0">
              <a:solidFill>
                <a:srgbClr val="CD9B6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提供的福利类型及其价值</a:t>
            </a:r>
            <a:endParaRPr sz="3000" b="1" i="0">
              <a:solidFill>
                <a:srgbClr val="FFFFFF"/>
              </a:solidFill>
              <a:latin typeface="微软雅黑" panose="020B0503020204020204" charset="-122"/>
            </a:endParaRPr>
          </a:p>
        </p:txBody>
      </p:sp>
      <p:sp>
        <p:nvSpPr>
          <p:cNvPr id="4" name="New shape"/>
          <p:cNvSpPr/>
          <p:nvPr/>
        </p:nvSpPr>
        <p:spPr>
          <a:xfrm>
            <a:off x="1558800" y="2573259"/>
            <a:ext cx="2744215" cy="1911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福利类型丰富多样，包括</a:t>
            </a:r>
            <a:r>
              <a:rPr lang="zh-CN" sz="1575" b="0" i="0">
                <a:solidFill>
                  <a:srgbClr val="FFFFFF"/>
                </a:solidFill>
                <a:latin typeface="微软雅黑" panose="020B0503020204020204" charset="-122"/>
              </a:rPr>
              <a:t>五</a:t>
            </a:r>
            <a:r>
              <a:rPr sz="1575" b="0" i="0">
                <a:solidFill>
                  <a:srgbClr val="FFFFFF"/>
                </a:solidFill>
                <a:latin typeface="微软雅黑" panose="020B0503020204020204" charset="-122"/>
              </a:rPr>
              <a:t>险</a:t>
            </a:r>
            <a:r>
              <a:rPr lang="zh-CN" sz="1575" b="0" i="0">
                <a:solidFill>
                  <a:srgbClr val="FFFFFF"/>
                </a:solidFill>
                <a:latin typeface="微软雅黑" panose="020B0503020204020204" charset="-122"/>
              </a:rPr>
              <a:t>两</a:t>
            </a:r>
            <a:r>
              <a:rPr sz="1575" b="0" i="0">
                <a:solidFill>
                  <a:srgbClr val="FFFFFF"/>
                </a:solidFill>
                <a:latin typeface="微软雅黑" panose="020B0503020204020204" charset="-122"/>
              </a:rPr>
              <a:t>金、</a:t>
            </a:r>
            <a:r>
              <a:rPr lang="zh-CN" sz="1575" b="0" i="0">
                <a:solidFill>
                  <a:srgbClr val="FFFFFF"/>
                </a:solidFill>
                <a:latin typeface="微软雅黑" panose="020B0503020204020204" charset="-122"/>
              </a:rPr>
              <a:t>商业保险</a:t>
            </a:r>
            <a:r>
              <a:rPr sz="1575" b="0" i="0">
                <a:solidFill>
                  <a:srgbClr val="FFFFFF"/>
                </a:solidFill>
                <a:latin typeface="微软雅黑" panose="020B0503020204020204" charset="-122"/>
              </a:rPr>
              <a:t>等，这些福利不仅体现了</a:t>
            </a:r>
            <a:r>
              <a:rPr lang="zh-CN" sz="1575" b="0" i="0">
                <a:solidFill>
                  <a:srgbClr val="FFFFFF"/>
                </a:solidFill>
                <a:latin typeface="微软雅黑" panose="020B0503020204020204" charset="-122"/>
              </a:rPr>
              <a:t>分公司</a:t>
            </a:r>
            <a:r>
              <a:rPr sz="1575" b="0" i="0">
                <a:solidFill>
                  <a:srgbClr val="FFFFFF"/>
                </a:solidFill>
                <a:latin typeface="微软雅黑" panose="020B0503020204020204" charset="-122"/>
              </a:rPr>
              <a:t>对员工的关怀，也有助于提高员工的满意度和忠诚度。</a:t>
            </a:r>
            <a:endParaRPr sz="1575" b="0" i="0">
              <a:solidFill>
                <a:srgbClr val="FFFFFF"/>
              </a:solidFill>
              <a:latin typeface="微软雅黑" panose="020B0503020204020204" charset="-122"/>
            </a:endParaRPr>
          </a:p>
        </p:txBody>
      </p:sp>
      <p:sp>
        <p:nvSpPr>
          <p:cNvPr id="5" name="New shape"/>
          <p:cNvSpPr/>
          <p:nvPr/>
        </p:nvSpPr>
        <p:spPr>
          <a:xfrm>
            <a:off x="1556530" y="1625009"/>
            <a:ext cx="2532802" cy="652455"/>
          </a:xfrm>
          <a:prstGeom prst="roundRect">
            <a:avLst>
              <a:gd name="adj" fmla="val 20033"/>
            </a:avLst>
          </a:prstGeom>
          <a:solidFill>
            <a:srgbClr val="922323"/>
          </a:solidFill>
          <a:ln w="6350">
            <a:solidFill>
              <a:srgbClr val="CD9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6B6"/>
                </a:solidFill>
                <a:latin typeface="微软雅黑" panose="020B0503020204020204" charset="-122"/>
              </a:rPr>
              <a:t>福利类型概述</a:t>
            </a:r>
            <a:endParaRPr sz="2100" b="1" i="0">
              <a:solidFill>
                <a:srgbClr val="FFB6B6"/>
              </a:solidFill>
              <a:latin typeface="微软雅黑" panose="020B0503020204020204" charset="-122"/>
            </a:endParaRPr>
          </a:p>
        </p:txBody>
      </p:sp>
      <p:sp>
        <p:nvSpPr>
          <p:cNvPr id="6" name="New shape"/>
          <p:cNvSpPr/>
          <p:nvPr/>
        </p:nvSpPr>
        <p:spPr>
          <a:xfrm>
            <a:off x="8040625" y="2636483"/>
            <a:ext cx="2744215" cy="373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lang="zh-CN" sz="1575">
                <a:solidFill>
                  <a:srgbClr val="FFFFFF"/>
                </a:solidFill>
                <a:latin typeface="微软雅黑" panose="020B0503020204020204" charset="-122"/>
                <a:sym typeface="+mn-ea"/>
              </a:rPr>
              <a:t>五</a:t>
            </a:r>
            <a:r>
              <a:rPr sz="1575">
                <a:solidFill>
                  <a:srgbClr val="FFFFFF"/>
                </a:solidFill>
                <a:latin typeface="微软雅黑" panose="020B0503020204020204" charset="-122"/>
                <a:sym typeface="+mn-ea"/>
              </a:rPr>
              <a:t>险</a:t>
            </a:r>
            <a:r>
              <a:rPr lang="zh-CN" sz="1575">
                <a:solidFill>
                  <a:srgbClr val="FFFFFF"/>
                </a:solidFill>
                <a:latin typeface="微软雅黑" panose="020B0503020204020204" charset="-122"/>
                <a:sym typeface="+mn-ea"/>
              </a:rPr>
              <a:t>两</a:t>
            </a:r>
            <a:r>
              <a:rPr sz="1575">
                <a:solidFill>
                  <a:srgbClr val="FFFFFF"/>
                </a:solidFill>
                <a:latin typeface="微软雅黑" panose="020B0503020204020204" charset="-122"/>
                <a:sym typeface="+mn-ea"/>
              </a:rPr>
              <a:t>金</a:t>
            </a:r>
            <a:r>
              <a:rPr sz="1575" b="0" i="0">
                <a:solidFill>
                  <a:srgbClr val="FFFFFF"/>
                </a:solidFill>
                <a:latin typeface="微软雅黑" panose="020B0503020204020204" charset="-122"/>
              </a:rPr>
              <a:t>是企业提供的基本福利</a:t>
            </a:r>
            <a:r>
              <a:rPr lang="zh-CN" sz="1575" b="0" i="0">
                <a:solidFill>
                  <a:srgbClr val="FFFFFF"/>
                </a:solidFill>
                <a:latin typeface="微软雅黑" panose="020B0503020204020204" charset="-122"/>
              </a:rPr>
              <a:t>：</a:t>
            </a:r>
            <a:r>
              <a:rPr sz="1575" b="0" i="0">
                <a:solidFill>
                  <a:srgbClr val="FFFFFF"/>
                </a:solidFill>
                <a:latin typeface="微软雅黑" panose="020B0503020204020204" charset="-122"/>
              </a:rPr>
              <a:t>包括养老保险、医疗保险</a:t>
            </a:r>
            <a:r>
              <a:rPr lang="zh-CN" sz="1575" b="0" i="0">
                <a:solidFill>
                  <a:srgbClr val="FFFFFF"/>
                </a:solidFill>
                <a:latin typeface="微软雅黑" panose="020B0503020204020204" charset="-122"/>
              </a:rPr>
              <a:t>（含生育保险）</a:t>
            </a:r>
            <a:r>
              <a:rPr sz="1575" b="0" i="0">
                <a:solidFill>
                  <a:srgbClr val="FFFFFF"/>
                </a:solidFill>
                <a:latin typeface="微软雅黑" panose="020B0503020204020204" charset="-122"/>
              </a:rPr>
              <a:t>、失业保险、工伤保险、</a:t>
            </a:r>
            <a:r>
              <a:rPr lang="zh-CN" sz="1575" b="0" i="0">
                <a:solidFill>
                  <a:srgbClr val="FFFFFF"/>
                </a:solidFill>
                <a:latin typeface="微软雅黑" panose="020B0503020204020204" charset="-122"/>
              </a:rPr>
              <a:t>大病医疗保险、</a:t>
            </a:r>
            <a:r>
              <a:rPr sz="1575" b="0" i="0">
                <a:solidFill>
                  <a:srgbClr val="FFFFFF"/>
                </a:solidFill>
                <a:latin typeface="微软雅黑" panose="020B0503020204020204" charset="-122"/>
              </a:rPr>
              <a:t>住房公积金</a:t>
            </a:r>
            <a:r>
              <a:rPr lang="zh-CN" sz="1575" b="0" i="0">
                <a:solidFill>
                  <a:srgbClr val="FFFFFF"/>
                </a:solidFill>
                <a:latin typeface="微软雅黑" panose="020B0503020204020204" charset="-122"/>
              </a:rPr>
              <a:t>、年金；商业保险为补充医疗保险和雇主责任险。</a:t>
            </a:r>
            <a:r>
              <a:rPr lang="zh-CN" sz="1575">
                <a:solidFill>
                  <a:srgbClr val="FFFFFF"/>
                </a:solidFill>
                <a:latin typeface="微软雅黑" panose="020B0503020204020204" charset="-122"/>
                <a:sym typeface="+mn-ea"/>
              </a:rPr>
              <a:t>以上福利</a:t>
            </a:r>
            <a:r>
              <a:rPr sz="1575" b="0" i="0">
                <a:solidFill>
                  <a:srgbClr val="FFFFFF"/>
                </a:solidFill>
                <a:latin typeface="微软雅黑" panose="020B0503020204020204" charset="-122"/>
              </a:rPr>
              <a:t>为员工提供了全方位的保障，使员工在面临生活和工作中的风险时有所依靠。</a:t>
            </a:r>
            <a:endParaRPr sz="1575" b="0" i="0">
              <a:solidFill>
                <a:srgbClr val="FFFFFF"/>
              </a:solidFill>
              <a:latin typeface="微软雅黑" panose="020B0503020204020204" charset="-122"/>
            </a:endParaRPr>
          </a:p>
        </p:txBody>
      </p:sp>
      <p:sp>
        <p:nvSpPr>
          <p:cNvPr id="7" name="New shape"/>
          <p:cNvSpPr/>
          <p:nvPr/>
        </p:nvSpPr>
        <p:spPr>
          <a:xfrm>
            <a:off x="8040260" y="1350571"/>
            <a:ext cx="2532802" cy="1201332"/>
          </a:xfrm>
          <a:prstGeom prst="roundRect">
            <a:avLst>
              <a:gd name="adj" fmla="val 20033"/>
            </a:avLst>
          </a:prstGeom>
          <a:solidFill>
            <a:srgbClr val="922323"/>
          </a:solidFill>
          <a:ln w="6350">
            <a:solidFill>
              <a:srgbClr val="CD9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lang="zh-CN" sz="2100" b="1" i="0">
                <a:solidFill>
                  <a:srgbClr val="FFB6B6"/>
                </a:solidFill>
                <a:latin typeface="微软雅黑" panose="020B0503020204020204" charset="-122"/>
              </a:rPr>
              <a:t>五</a:t>
            </a:r>
            <a:r>
              <a:rPr sz="2100" b="1" i="0">
                <a:solidFill>
                  <a:srgbClr val="FFB6B6"/>
                </a:solidFill>
                <a:latin typeface="微软雅黑" panose="020B0503020204020204" charset="-122"/>
              </a:rPr>
              <a:t>险</a:t>
            </a:r>
            <a:r>
              <a:rPr lang="zh-CN" sz="2100" b="1" i="0">
                <a:solidFill>
                  <a:srgbClr val="FFB6B6"/>
                </a:solidFill>
                <a:latin typeface="微软雅黑" panose="020B0503020204020204" charset="-122"/>
              </a:rPr>
              <a:t>两</a:t>
            </a:r>
            <a:r>
              <a:rPr sz="2100" b="1" i="0">
                <a:solidFill>
                  <a:srgbClr val="FFB6B6"/>
                </a:solidFill>
                <a:latin typeface="微软雅黑" panose="020B0503020204020204" charset="-122"/>
              </a:rPr>
              <a:t>金</a:t>
            </a:r>
            <a:r>
              <a:rPr lang="zh-CN" sz="2100" b="1" i="0">
                <a:solidFill>
                  <a:srgbClr val="FFB6B6"/>
                </a:solidFill>
                <a:latin typeface="微软雅黑" panose="020B0503020204020204" charset="-122"/>
              </a:rPr>
              <a:t>及商业保险</a:t>
            </a:r>
            <a:r>
              <a:rPr sz="2100" b="1" i="0">
                <a:solidFill>
                  <a:srgbClr val="FFB6B6"/>
                </a:solidFill>
                <a:latin typeface="微软雅黑" panose="020B0503020204020204" charset="-122"/>
              </a:rPr>
              <a:t>的价值</a:t>
            </a:r>
            <a:endParaRPr sz="2100" b="1" i="0">
              <a:solidFill>
                <a:srgbClr val="FFB6B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补充养老保险（年金）</a:t>
            </a:r>
            <a:endParaRPr lang="zh-CN" sz="3000" b="1" i="0">
              <a:solidFill>
                <a:srgbClr val="FFFFFF"/>
              </a:solidFill>
              <a:latin typeface="微软雅黑" panose="020B0503020204020204" charset="-122"/>
            </a:endParaRPr>
          </a:p>
        </p:txBody>
      </p:sp>
      <p:sp>
        <p:nvSpPr>
          <p:cNvPr id="5" name="New shape"/>
          <p:cNvSpPr/>
          <p:nvPr/>
        </p:nvSpPr>
        <p:spPr>
          <a:xfrm>
            <a:off x="876935" y="948055"/>
            <a:ext cx="10422890" cy="5460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sz="2100" b="1" i="0">
                <a:solidFill>
                  <a:srgbClr val="FFB6B6"/>
                </a:solidFill>
                <a:latin typeface="微软雅黑" panose="020B0503020204020204" charset="-122"/>
              </a:rPr>
              <a:t>一、定义</a:t>
            </a:r>
            <a:endParaRPr sz="1800">
              <a:latin typeface="微软雅黑" panose="020B0503020204020204" charset="-122"/>
            </a:endParaRPr>
          </a:p>
          <a:p>
            <a:pPr algn="l">
              <a:lnSpc>
                <a:spcPct val="150000"/>
              </a:lnSpc>
            </a:pPr>
            <a:r>
              <a:rPr lang="zh-CN" altLang="en-US" sz="1575" dirty="0">
                <a:latin typeface="微软雅黑" panose="020B0503020204020204" charset="-122"/>
                <a:ea typeface="微软雅黑" panose="020B0503020204020204" charset="-122"/>
                <a:sym typeface="微软雅黑" panose="020B0503020204020204" charset="-122"/>
              </a:rPr>
              <a:t>企业年金是企业及其职工在依法参加基本养老保险的基础上，自主建立的</a:t>
            </a:r>
            <a:r>
              <a:rPr lang="zh-CN" altLang="en-US" sz="1575" b="0" i="0" dirty="0">
                <a:latin typeface="微软雅黑" panose="020B0503020204020204" charset="-122"/>
                <a:ea typeface="微软雅黑" panose="020B0503020204020204" charset="-122"/>
              </a:rPr>
              <a:t>补充养老保险制</a:t>
            </a:r>
            <a:r>
              <a:rPr lang="zh-CN" altLang="en-US" sz="1575" dirty="0">
                <a:latin typeface="微软雅黑" panose="020B0503020204020204" charset="-122"/>
                <a:ea typeface="微软雅黑" panose="020B0503020204020204" charset="-122"/>
                <a:sym typeface="微软雅黑" panose="020B0503020204020204" charset="-122"/>
              </a:rPr>
              <a:t>度。</a:t>
            </a:r>
            <a:endParaRPr lang="zh-CN" altLang="en-US" sz="1575" dirty="0">
              <a:latin typeface="微软雅黑" panose="020B0503020204020204" charset="-122"/>
              <a:ea typeface="微软雅黑" panose="020B0503020204020204" charset="-122"/>
              <a:sym typeface="微软雅黑" panose="020B0503020204020204" charset="-122"/>
            </a:endParaRPr>
          </a:p>
          <a:p>
            <a:pPr algn="l">
              <a:lnSpc>
                <a:spcPct val="150000"/>
              </a:lnSpc>
            </a:pPr>
            <a:endParaRPr lang="zh-CN" altLang="en-US" sz="1575" dirty="0">
              <a:latin typeface="微软雅黑" panose="020B0503020204020204" charset="-122"/>
              <a:ea typeface="微软雅黑" panose="020B0503020204020204" charset="-122"/>
              <a:sym typeface="微软雅黑" panose="020B0503020204020204" charset="-122"/>
            </a:endParaRPr>
          </a:p>
          <a:p>
            <a:pPr algn="l">
              <a:buClrTx/>
              <a:buSzTx/>
              <a:buFontTx/>
            </a:pPr>
            <a:r>
              <a:rPr lang="zh-CN" sz="2100" b="1">
                <a:solidFill>
                  <a:srgbClr val="FFB6B6"/>
                </a:solidFill>
                <a:latin typeface="微软雅黑" panose="020B0503020204020204" charset="-122"/>
                <a:sym typeface="+mn-ea"/>
              </a:rPr>
              <a:t>二、缴费来源</a:t>
            </a:r>
            <a:endParaRPr lang="zh-CN" sz="2100" b="1">
              <a:solidFill>
                <a:srgbClr val="FFB6B6"/>
              </a:solidFill>
              <a:latin typeface="微软雅黑" panose="020B0503020204020204" charset="-122"/>
            </a:endParaRPr>
          </a:p>
          <a:p>
            <a:pPr algn="l">
              <a:buClrTx/>
              <a:buSzTx/>
              <a:buFontTx/>
            </a:pPr>
            <a:r>
              <a:rPr lang="zh-CN" altLang="en-US" sz="1575" dirty="0">
                <a:latin typeface="微软雅黑" panose="020B0503020204020204" charset="-122"/>
                <a:ea typeface="微软雅黑" panose="020B0503020204020204" charset="-122"/>
                <a:sym typeface="微软雅黑" panose="020B0503020204020204" charset="-122"/>
              </a:rPr>
              <a:t>所需费用由企业和职工个人共同缴纳，职工个人缴费由企业从职工个人工资中代扣。</a:t>
            </a:r>
            <a:endParaRPr lang="zh-CN" altLang="en-US" sz="1575" dirty="0">
              <a:latin typeface="微软雅黑" panose="020B0503020204020204" charset="-122"/>
              <a:ea typeface="微软雅黑" panose="020B0503020204020204" charset="-122"/>
              <a:sym typeface="微软雅黑" panose="020B0503020204020204" charset="-122"/>
            </a:endParaRPr>
          </a:p>
          <a:p>
            <a:pPr algn="l">
              <a:buClrTx/>
              <a:buSzTx/>
              <a:buFontTx/>
            </a:pPr>
            <a:endParaRPr lang="zh-CN" altLang="en-US" sz="1575" dirty="0">
              <a:latin typeface="微软雅黑" panose="020B0503020204020204" charset="-122"/>
              <a:ea typeface="微软雅黑" panose="020B0503020204020204" charset="-122"/>
              <a:sym typeface="微软雅黑" panose="020B0503020204020204" charset="-122"/>
            </a:endParaRPr>
          </a:p>
          <a:p>
            <a:pPr algn="l">
              <a:buClrTx/>
              <a:buSzTx/>
              <a:buFontTx/>
            </a:pPr>
            <a:r>
              <a:rPr lang="zh-CN" sz="2100" b="1">
                <a:solidFill>
                  <a:srgbClr val="FFB6B6"/>
                </a:solidFill>
                <a:latin typeface="微软雅黑" panose="020B0503020204020204" charset="-122"/>
                <a:sym typeface="+mn-ea"/>
              </a:rPr>
              <a:t>三、缴费比例</a:t>
            </a:r>
            <a:endParaRPr lang="zh-CN" sz="2100" b="1">
              <a:solidFill>
                <a:srgbClr val="FFB6B6"/>
              </a:solidFill>
              <a:latin typeface="微软雅黑" panose="020B0503020204020204" charset="-122"/>
            </a:endParaRPr>
          </a:p>
          <a:p>
            <a:pPr algn="l">
              <a:lnSpc>
                <a:spcPct val="150000"/>
              </a:lnSpc>
            </a:pPr>
            <a:r>
              <a:rPr lang="zh-CN" altLang="en-US" sz="1575" dirty="0">
                <a:latin typeface="微软雅黑" panose="020B0503020204020204" charset="-122"/>
                <a:ea typeface="微软雅黑" panose="020B0503020204020204" charset="-122"/>
                <a:sym typeface="微软雅黑" panose="020B0503020204020204" charset="-122"/>
              </a:rPr>
              <a:t>单位比例为</a:t>
            </a:r>
            <a:r>
              <a:rPr lang="en-US" altLang="zh-CN" sz="1575" dirty="0">
                <a:latin typeface="微软雅黑" panose="020B0503020204020204" charset="-122"/>
                <a:ea typeface="微软雅黑" panose="020B0503020204020204" charset="-122"/>
                <a:sym typeface="微软雅黑" panose="020B0503020204020204" charset="-122"/>
              </a:rPr>
              <a:t>8%</a:t>
            </a:r>
            <a:r>
              <a:rPr lang="zh-CN" altLang="en-US" sz="1575" dirty="0">
                <a:latin typeface="微软雅黑" panose="020B0503020204020204" charset="-122"/>
                <a:ea typeface="微软雅黑" panose="020B0503020204020204" charset="-122"/>
                <a:sym typeface="微软雅黑" panose="020B0503020204020204" charset="-122"/>
              </a:rPr>
              <a:t>，个人比例为</a:t>
            </a:r>
            <a:r>
              <a:rPr lang="en-US" altLang="zh-CN" sz="1575" dirty="0">
                <a:latin typeface="微软雅黑" panose="020B0503020204020204" charset="-122"/>
                <a:ea typeface="微软雅黑" panose="020B0503020204020204" charset="-122"/>
                <a:sym typeface="微软雅黑" panose="020B0503020204020204" charset="-122"/>
              </a:rPr>
              <a:t>2%</a:t>
            </a:r>
            <a:r>
              <a:rPr lang="zh-CN" altLang="en-US" sz="1575" dirty="0">
                <a:latin typeface="微软雅黑" panose="020B0503020204020204" charset="-122"/>
                <a:ea typeface="微软雅黑" panose="020B0503020204020204" charset="-122"/>
                <a:sym typeface="微软雅黑" panose="020B0503020204020204" charset="-122"/>
              </a:rPr>
              <a:t>。</a:t>
            </a:r>
            <a:endParaRPr lang="zh-CN" altLang="en-US" sz="1575" dirty="0">
              <a:latin typeface="微软雅黑" panose="020B0503020204020204" charset="-122"/>
              <a:ea typeface="微软雅黑" panose="020B0503020204020204" charset="-122"/>
              <a:sym typeface="微软雅黑" panose="020B0503020204020204" charset="-122"/>
            </a:endParaRPr>
          </a:p>
          <a:p>
            <a:pPr algn="l">
              <a:lnSpc>
                <a:spcPct val="150000"/>
              </a:lnSpc>
            </a:pPr>
            <a:endParaRPr lang="zh-CN" altLang="en-US" sz="1575" b="0" i="0" dirty="0">
              <a:latin typeface="微软雅黑" panose="020B0503020204020204" charset="-122"/>
              <a:ea typeface="微软雅黑" panose="020B0503020204020204" charset="-122"/>
              <a:sym typeface="微软雅黑" panose="020B0503020204020204" charset="-122"/>
            </a:endParaRPr>
          </a:p>
          <a:p>
            <a:pPr algn="l">
              <a:buClrTx/>
              <a:buSzTx/>
              <a:buFontTx/>
            </a:pPr>
            <a:r>
              <a:rPr lang="zh-CN" sz="2100" b="1">
                <a:solidFill>
                  <a:srgbClr val="FFB6B6"/>
                </a:solidFill>
                <a:latin typeface="微软雅黑" panose="020B0503020204020204" charset="-122"/>
                <a:sym typeface="+mn-ea"/>
              </a:rPr>
              <a:t>四、转移条件</a:t>
            </a:r>
            <a:endParaRPr lang="zh-CN" sz="2100" b="1">
              <a:solidFill>
                <a:srgbClr val="FFB6B6"/>
              </a:solidFill>
              <a:latin typeface="微软雅黑" panose="020B0503020204020204" charset="-122"/>
            </a:endParaRPr>
          </a:p>
          <a:p>
            <a:pPr algn="l">
              <a:lnSpc>
                <a:spcPct val="150000"/>
              </a:lnSpc>
            </a:pPr>
            <a:r>
              <a:rPr lang="zh-CN" altLang="en-US" sz="1575" dirty="0">
                <a:latin typeface="微软雅黑" panose="020B0503020204020204" charset="-122"/>
                <a:ea typeface="微软雅黑" panose="020B0503020204020204" charset="-122"/>
                <a:sym typeface="Arial" panose="020B0604020202020204" charset="-122"/>
              </a:rPr>
              <a:t>离职，</a:t>
            </a:r>
            <a:r>
              <a:rPr lang="zh-CN" altLang="en-US" sz="1575" dirty="0">
                <a:latin typeface="微软雅黑" panose="020B0503020204020204" charset="-122"/>
                <a:ea typeface="微软雅黑" panose="020B0503020204020204" charset="-122"/>
                <a:sym typeface="+mn-ea"/>
              </a:rPr>
              <a:t>只能保留或者转移，不能领取</a:t>
            </a:r>
            <a:endParaRPr lang="zh-CN" altLang="en-US" sz="1575" dirty="0">
              <a:solidFill>
                <a:srgbClr val="000000"/>
              </a:solidFill>
              <a:latin typeface="微软雅黑" panose="020B0503020204020204" charset="-122"/>
              <a:ea typeface="微软雅黑" panose="020B0503020204020204" charset="-122"/>
            </a:endParaRPr>
          </a:p>
          <a:p>
            <a:pPr algn="l">
              <a:lnSpc>
                <a:spcPct val="150000"/>
              </a:lnSpc>
            </a:pPr>
            <a:endParaRPr lang="zh-CN" altLang="en-US" sz="1575" dirty="0">
              <a:latin typeface="微软雅黑" panose="020B0503020204020204" charset="-122"/>
              <a:ea typeface="微软雅黑" panose="020B0503020204020204" charset="-122"/>
              <a:sym typeface="微软雅黑" panose="020B0503020204020204" charset="-122"/>
            </a:endParaRPr>
          </a:p>
          <a:p>
            <a:pPr algn="l">
              <a:buClrTx/>
              <a:buSzTx/>
              <a:buFontTx/>
            </a:pPr>
            <a:r>
              <a:rPr lang="zh-CN" sz="2100" b="1">
                <a:solidFill>
                  <a:srgbClr val="FFB6B6"/>
                </a:solidFill>
                <a:latin typeface="微软雅黑" panose="020B0503020204020204" charset="-122"/>
                <a:sym typeface="+mn-ea"/>
              </a:rPr>
              <a:t>五、领取条件</a:t>
            </a:r>
            <a:endParaRPr lang="zh-CN" sz="2100" b="1">
              <a:solidFill>
                <a:srgbClr val="FFB6B6"/>
              </a:solidFill>
              <a:latin typeface="微软雅黑" panose="020B0503020204020204" charset="-122"/>
            </a:endParaRPr>
          </a:p>
          <a:p>
            <a:pPr algn="l">
              <a:lnSpc>
                <a:spcPct val="150000"/>
              </a:lnSpc>
            </a:pPr>
            <a:r>
              <a:rPr lang="zh-CN" altLang="en-US" sz="1575" dirty="0">
                <a:latin typeface="微软雅黑" panose="020B0503020204020204" charset="-122"/>
                <a:ea typeface="微软雅黑" panose="020B0503020204020204" charset="-122"/>
                <a:sym typeface="Arial" panose="020B0604020202020204" charset="-122"/>
              </a:rPr>
              <a:t>退休、完全丧失劳动能力、身故、出国（境）定居。领取时需缴纳个人所得税。</a:t>
            </a:r>
            <a:endParaRPr lang="zh-CN" altLang="en-US" sz="1575" b="0" i="0" dirty="0">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补充养老保险（年金）</a:t>
            </a:r>
            <a:endParaRPr lang="zh-CN" sz="3000" b="1" i="0">
              <a:solidFill>
                <a:srgbClr val="FFFFFF"/>
              </a:solidFill>
              <a:latin typeface="微软雅黑" panose="020B0503020204020204" charset="-122"/>
            </a:endParaRPr>
          </a:p>
        </p:txBody>
      </p:sp>
      <p:sp>
        <p:nvSpPr>
          <p:cNvPr id="5" name="New shape"/>
          <p:cNvSpPr/>
          <p:nvPr/>
        </p:nvSpPr>
        <p:spPr>
          <a:xfrm>
            <a:off x="982980" y="764540"/>
            <a:ext cx="10422890" cy="2827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sz="2100" b="1" i="0">
                <a:solidFill>
                  <a:srgbClr val="FFB6B6"/>
                </a:solidFill>
                <a:latin typeface="微软雅黑" panose="020B0503020204020204" charset="-122"/>
              </a:rPr>
              <a:t>六、税收优惠政策</a:t>
            </a:r>
            <a:endParaRPr sz="1800">
              <a:latin typeface="微软雅黑" panose="020B0503020204020204" charset="-122"/>
            </a:endParaRPr>
          </a:p>
          <a:p>
            <a:pPr algn="l">
              <a:lnSpc>
                <a:spcPct val="150000"/>
              </a:lnSpc>
            </a:pPr>
            <a:r>
              <a:rPr lang="zh-CN" altLang="en-US" sz="1575" dirty="0">
                <a:latin typeface="微软雅黑" panose="020B0503020204020204" charset="-122"/>
                <a:ea typeface="微软雅黑" panose="020B0503020204020204" charset="-122"/>
                <a:sym typeface="微软雅黑" panose="020B0503020204020204" charset="-122"/>
              </a:rPr>
              <a:t>递延纳税（</a:t>
            </a:r>
            <a:r>
              <a:rPr lang="en-US" altLang="zh-CN" sz="1575" dirty="0">
                <a:latin typeface="微软雅黑" panose="020B0503020204020204" charset="-122"/>
                <a:ea typeface="微软雅黑" panose="020B0503020204020204" charset="-122"/>
                <a:sym typeface="微软雅黑" panose="020B0503020204020204" charset="-122"/>
              </a:rPr>
              <a:t>EET</a:t>
            </a:r>
            <a:r>
              <a:rPr lang="zh-CN" altLang="en-US" sz="1575" dirty="0">
                <a:latin typeface="微软雅黑" panose="020B0503020204020204" charset="-122"/>
                <a:ea typeface="微软雅黑" panose="020B0503020204020204" charset="-122"/>
                <a:sym typeface="微软雅黑" panose="020B0503020204020204" charset="-122"/>
              </a:rPr>
              <a:t>模式</a:t>
            </a:r>
            <a:r>
              <a:rPr lang="en-US" altLang="zh-CN" sz="1575" dirty="0">
                <a:latin typeface="微软雅黑" panose="020B0503020204020204" charset="-122"/>
                <a:ea typeface="微软雅黑" panose="020B0503020204020204" charset="-122"/>
                <a:sym typeface="微软雅黑" panose="020B0503020204020204" charset="-122"/>
              </a:rPr>
              <a:t>——</a:t>
            </a:r>
            <a:r>
              <a:rPr lang="zh-CN" altLang="en-US" sz="1575" dirty="0">
                <a:latin typeface="微软雅黑" panose="020B0503020204020204" charset="-122"/>
                <a:ea typeface="微软雅黑" panose="020B0503020204020204" charset="-122"/>
                <a:sym typeface="微软雅黑" panose="020B0503020204020204" charset="-122"/>
              </a:rPr>
              <a:t>缴费时</a:t>
            </a:r>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免税</a:t>
            </a:r>
            <a:r>
              <a:rPr lang="zh-CN" altLang="en-US" sz="1575" dirty="0">
                <a:latin typeface="微软雅黑" panose="020B0503020204020204" charset="-122"/>
                <a:ea typeface="微软雅黑" panose="020B0503020204020204" charset="-122"/>
                <a:sym typeface="微软雅黑" panose="020B0503020204020204" charset="-122"/>
              </a:rPr>
              <a:t>，领取时</a:t>
            </a:r>
            <a:r>
              <a:rPr lang="zh-CN" altLang="en-US" sz="1800" b="1" dirty="0">
                <a:solidFill>
                  <a:schemeClr val="bg1"/>
                </a:solidFill>
                <a:latin typeface="微软雅黑" panose="020B0503020204020204" charset="-122"/>
                <a:ea typeface="微软雅黑" panose="020B0503020204020204" charset="-122"/>
                <a:sym typeface="微软雅黑" panose="020B0503020204020204" charset="-122"/>
              </a:rPr>
              <a:t>交税</a:t>
            </a:r>
            <a:r>
              <a:rPr lang="zh-CN" altLang="en-US" sz="1575" dirty="0">
                <a:latin typeface="微软雅黑" panose="020B0503020204020204" charset="-122"/>
                <a:ea typeface="微软雅黑" panose="020B0503020204020204" charset="-122"/>
                <a:sym typeface="微软雅黑" panose="020B0503020204020204" charset="-122"/>
              </a:rPr>
              <a:t>）</a:t>
            </a:r>
            <a:endParaRPr lang="zh-CN" altLang="en-US" sz="1575" dirty="0">
              <a:latin typeface="微软雅黑" panose="020B0503020204020204" charset="-122"/>
              <a:ea typeface="微软雅黑" panose="020B0503020204020204" charset="-122"/>
              <a:sym typeface="微软雅黑" panose="020B0503020204020204" charset="-122"/>
            </a:endParaRPr>
          </a:p>
          <a:p>
            <a:pPr marL="285750" indent="-285750" latinLnBrk="1">
              <a:spcBef>
                <a:spcPts val="600"/>
              </a:spcBef>
              <a:buFont typeface="Wingdings" panose="05000000000000000000" pitchFamily="2" charset="2"/>
              <a:buChar char="Ø"/>
            </a:pPr>
            <a:r>
              <a:rPr lang="zh-CN" altLang="en-US" sz="1575" b="1" dirty="0">
                <a:solidFill>
                  <a:schemeClr val="bg1"/>
                </a:solidFill>
                <a:latin typeface="微软雅黑" panose="020B0503020204020204" charset="-122"/>
                <a:ea typeface="微软雅黑" panose="020B0503020204020204" charset="-122"/>
                <a:sym typeface="+mn-ea"/>
              </a:rPr>
              <a:t>免税注意事项：</a:t>
            </a:r>
            <a:r>
              <a:rPr lang="zh-CN" altLang="en-US" sz="1575" dirty="0">
                <a:solidFill>
                  <a:schemeClr val="bg1"/>
                </a:solidFill>
                <a:latin typeface="微软雅黑" panose="020B0503020204020204" charset="-122"/>
                <a:ea typeface="微软雅黑" panose="020B0503020204020204" charset="-122"/>
                <a:sym typeface="+mn-ea"/>
              </a:rPr>
              <a:t>每年年中发布企业年金个人缴费部分</a:t>
            </a:r>
            <a:r>
              <a:rPr lang="zh-CN" sz="1575" dirty="0">
                <a:solidFill>
                  <a:schemeClr val="bg1"/>
                </a:solidFill>
                <a:latin typeface="微软雅黑" panose="020B0503020204020204" charset="-122"/>
                <a:ea typeface="微软雅黑" panose="020B0503020204020204" charset="-122"/>
                <a:sym typeface="+mn-ea"/>
              </a:rPr>
              <a:t>免税上限</a:t>
            </a:r>
            <a:r>
              <a:rPr lang="zh-CN" altLang="en-US" sz="1575" dirty="0">
                <a:solidFill>
                  <a:schemeClr val="bg1"/>
                </a:solidFill>
                <a:latin typeface="微软雅黑" panose="020B0503020204020204" charset="-122"/>
                <a:ea typeface="微软雅黑" panose="020B0503020204020204" charset="-122"/>
                <a:sym typeface="+mn-ea"/>
              </a:rPr>
              <a:t>，暂无须在个人当期工资缴纳个人所得税。</a:t>
            </a:r>
            <a:r>
              <a:rPr lang="zh-CN" altLang="en-US" sz="1575" b="1" dirty="0">
                <a:solidFill>
                  <a:schemeClr val="bg1"/>
                </a:solidFill>
                <a:latin typeface="微软雅黑" panose="020B0503020204020204" charset="-122"/>
                <a:ea typeface="微软雅黑" panose="020B0503020204020204" charset="-122"/>
                <a:sym typeface="+mn-ea"/>
              </a:rPr>
              <a:t>超过</a:t>
            </a:r>
            <a:r>
              <a:rPr lang="zh-CN" altLang="en-US" sz="1575" b="1" dirty="0">
                <a:solidFill>
                  <a:schemeClr val="bg1"/>
                </a:solidFill>
                <a:latin typeface="微软雅黑" panose="020B0503020204020204" charset="-122"/>
                <a:ea typeface="微软雅黑" panose="020B0503020204020204" charset="-122"/>
                <a:sym typeface="+mn-ea"/>
              </a:rPr>
              <a:t>免税</a:t>
            </a:r>
            <a:r>
              <a:rPr lang="zh-CN" altLang="en-US" sz="1575" b="1" dirty="0">
                <a:solidFill>
                  <a:schemeClr val="bg1"/>
                </a:solidFill>
                <a:latin typeface="微软雅黑" panose="020B0503020204020204" charset="-122"/>
                <a:ea typeface="微软雅黑" panose="020B0503020204020204" charset="-122"/>
                <a:sym typeface="+mn-ea"/>
              </a:rPr>
              <a:t>规定限额的金额，并入个人当期工资，依法计征个人所得税</a:t>
            </a:r>
            <a:r>
              <a:rPr lang="zh-CN" altLang="en-US" sz="1575" dirty="0">
                <a:solidFill>
                  <a:schemeClr val="bg1"/>
                </a:solidFill>
                <a:latin typeface="微软雅黑" panose="020B0503020204020204" charset="-122"/>
                <a:ea typeface="微软雅黑" panose="020B0503020204020204" charset="-122"/>
                <a:sym typeface="+mn-ea"/>
              </a:rPr>
              <a:t>。</a:t>
            </a:r>
            <a:endParaRPr lang="en-US" altLang="zh-CN" sz="1575" dirty="0">
              <a:solidFill>
                <a:schemeClr val="bg1"/>
              </a:solidFill>
              <a:latin typeface="微软雅黑" panose="020B0503020204020204" charset="-122"/>
              <a:ea typeface="微软雅黑" panose="020B0503020204020204" charset="-122"/>
            </a:endParaRPr>
          </a:p>
          <a:p>
            <a:pPr marL="285750" indent="-285750" latinLnBrk="1">
              <a:spcBef>
                <a:spcPts val="600"/>
              </a:spcBef>
              <a:buFont typeface="Wingdings" panose="05000000000000000000" pitchFamily="2" charset="2"/>
              <a:buChar char="Ø"/>
            </a:pPr>
            <a:r>
              <a:rPr lang="zh-CN" altLang="en-US" sz="1575" dirty="0">
                <a:latin typeface="微软雅黑" panose="020B0503020204020204" charset="-122"/>
                <a:ea typeface="微软雅黑" panose="020B0503020204020204" charset="-122"/>
                <a:sym typeface="+mn-ea"/>
              </a:rPr>
              <a:t>达到法定领取条件时，已交税的个人缴费部分领取时不再计征个人所得税，</a:t>
            </a:r>
            <a:r>
              <a:rPr lang="zh-CN" altLang="en-US" sz="1575" b="1" dirty="0">
                <a:latin typeface="微软雅黑" panose="020B0503020204020204" charset="-122"/>
                <a:ea typeface="微软雅黑" panose="020B0503020204020204" charset="-122"/>
                <a:sym typeface="+mn-ea"/>
              </a:rPr>
              <a:t>暂未交税的个人缴费部分，在领取时按规定计征个人所得税</a:t>
            </a:r>
            <a:r>
              <a:rPr lang="zh-CN" altLang="en-US" sz="1575" dirty="0">
                <a:latin typeface="微软雅黑" panose="020B0503020204020204" charset="-122"/>
                <a:ea typeface="微软雅黑" panose="020B0503020204020204" charset="-122"/>
                <a:sym typeface="+mn-ea"/>
              </a:rPr>
              <a:t>。</a:t>
            </a:r>
            <a:endParaRPr lang="zh-CN" altLang="en-US" sz="1575" dirty="0">
              <a:latin typeface="微软雅黑" panose="020B0503020204020204" charset="-122"/>
              <a:ea typeface="微软雅黑" panose="020B0503020204020204" charset="-122"/>
              <a:sym typeface="微软雅黑" panose="020B0503020204020204" charset="-122"/>
            </a:endParaRPr>
          </a:p>
          <a:p>
            <a:pPr algn="l">
              <a:buClrTx/>
              <a:buSzTx/>
              <a:buFontTx/>
            </a:pPr>
            <a:endParaRPr lang="zh-CN" altLang="en-US" sz="1575" b="0" i="0" dirty="0">
              <a:latin typeface="微软雅黑" panose="020B0503020204020204" charset="-122"/>
              <a:ea typeface="微软雅黑" panose="020B0503020204020204" charset="-122"/>
            </a:endParaRPr>
          </a:p>
        </p:txBody>
      </p:sp>
      <p:graphicFrame>
        <p:nvGraphicFramePr>
          <p:cNvPr id="33798" name="表格 33797"/>
          <p:cNvGraphicFramePr/>
          <p:nvPr/>
        </p:nvGraphicFramePr>
        <p:xfrm>
          <a:off x="788670" y="3212783"/>
          <a:ext cx="10537190" cy="1859280"/>
        </p:xfrm>
        <a:graphic>
          <a:graphicData uri="http://schemas.openxmlformats.org/drawingml/2006/table">
            <a:tbl>
              <a:tblPr/>
              <a:tblGrid>
                <a:gridCol w="783590"/>
                <a:gridCol w="1901825"/>
                <a:gridCol w="1901825"/>
                <a:gridCol w="1901825"/>
                <a:gridCol w="2019300"/>
                <a:gridCol w="2028825"/>
              </a:tblGrid>
              <a:tr h="560705">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zh-CN" altLang="en-US" sz="1400" b="1" dirty="0">
                          <a:solidFill>
                            <a:srgbClr val="000000"/>
                          </a:solidFill>
                          <a:latin typeface="微软雅黑" panose="020B0503020204020204" charset="-122"/>
                          <a:ea typeface="微软雅黑" panose="020B0503020204020204" charset="-122"/>
                        </a:rPr>
                        <a:t>缴费示例</a:t>
                      </a:r>
                      <a:endParaRPr lang="zh-CN" altLang="en-US" sz="1400" b="1" dirty="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gridSpan="5">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eaLnBrk="1" fontAlgn="ctr" latinLnBrk="0" hangingPunct="1">
                        <a:spcBef>
                          <a:spcPct val="0"/>
                        </a:spcBef>
                        <a:buClrTx/>
                        <a:buFont typeface="Arial" panose="020B0604020202020204" charset="-122"/>
                        <a:buNone/>
                      </a:pPr>
                      <a:r>
                        <a:rPr lang="zh-CN" altLang="en-US" sz="1400" dirty="0">
                          <a:solidFill>
                            <a:srgbClr val="000000"/>
                          </a:solidFill>
                          <a:latin typeface="微软雅黑" panose="020B0503020204020204" charset="-122"/>
                          <a:ea typeface="微软雅黑" panose="020B0503020204020204" charset="-122"/>
                        </a:rPr>
                        <a:t>发薪所属地当地当年年金免税上限为</a:t>
                      </a:r>
                      <a:r>
                        <a:rPr lang="zh-CN" altLang="en-US" sz="1400" b="1" dirty="0">
                          <a:solidFill>
                            <a:srgbClr val="FF0000"/>
                          </a:solidFill>
                          <a:latin typeface="微软雅黑" panose="020B0503020204020204" charset="-122"/>
                          <a:ea typeface="微软雅黑" panose="020B0503020204020204" charset="-122"/>
                        </a:rPr>
                        <a:t>960元，</a:t>
                      </a:r>
                      <a:r>
                        <a:rPr lang="zh-CN" altLang="en-US" sz="1400" dirty="0">
                          <a:solidFill>
                            <a:srgbClr val="000000"/>
                          </a:solidFill>
                          <a:latin typeface="微软雅黑" panose="020B0503020204020204" charset="-122"/>
                          <a:ea typeface="微软雅黑" panose="020B0503020204020204" charset="-122"/>
                        </a:rPr>
                        <a:t>作为当期工资应税金额的税前扣除项上限</a:t>
                      </a:r>
                      <a:endParaRPr lang="zh-CN" altLang="en-US" sz="1400" b="1" dirty="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hMerge="1">
                  <a:tcP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hMerge="1">
                  <a:tcP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hMerge="1">
                  <a:tcP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r>
              <a:tr h="361950">
                <a:tc rowSpan="2">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zh-CN" altLang="en-US" sz="1400">
                          <a:solidFill>
                            <a:srgbClr val="000000"/>
                          </a:solidFill>
                          <a:latin typeface="微软雅黑" panose="020B0503020204020204" charset="-122"/>
                          <a:ea typeface="微软雅黑" panose="020B0503020204020204" charset="-122"/>
                        </a:rPr>
                        <a:t>姓名</a:t>
                      </a:r>
                      <a:endParaRPr lang="zh-CN" altLang="en-US" sz="140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rowSpan="2">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zh-CN" altLang="en-US" sz="1400" dirty="0">
                          <a:solidFill>
                            <a:srgbClr val="000000"/>
                          </a:solidFill>
                          <a:latin typeface="微软雅黑" panose="020B0503020204020204" charset="-122"/>
                          <a:ea typeface="微软雅黑" panose="020B0503020204020204" charset="-122"/>
                        </a:rPr>
                        <a:t>员工年金月缴费基数（上年月平均工资）</a:t>
                      </a:r>
                      <a:endParaRPr lang="zh-CN" altLang="en-US" sz="1400" dirty="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gridSpan="2">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zh-CN" altLang="en-US" sz="1400">
                          <a:solidFill>
                            <a:srgbClr val="000000"/>
                          </a:solidFill>
                          <a:latin typeface="微软雅黑" panose="020B0503020204020204" charset="-122"/>
                          <a:ea typeface="微软雅黑" panose="020B0503020204020204" charset="-122"/>
                        </a:rPr>
                        <a:t>月年金个人账户</a:t>
                      </a:r>
                      <a:endParaRPr lang="zh-CN" altLang="en-US" sz="140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rowSpan="2">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l" eaLnBrk="1" fontAlgn="ctr" latinLnBrk="0" hangingPunct="1">
                        <a:spcBef>
                          <a:spcPct val="0"/>
                        </a:spcBef>
                        <a:buClrTx/>
                        <a:buFont typeface="Arial" panose="020B0604020202020204" charset="-122"/>
                        <a:buNone/>
                      </a:pPr>
                      <a:r>
                        <a:rPr lang="zh-CN" altLang="en-US" sz="1400" b="1" dirty="0">
                          <a:solidFill>
                            <a:srgbClr val="FF0000"/>
                          </a:solidFill>
                          <a:latin typeface="微软雅黑" panose="020B0503020204020204" charset="-122"/>
                          <a:ea typeface="微软雅黑" panose="020B0503020204020204" charset="-122"/>
                        </a:rPr>
                        <a:t>税前</a:t>
                      </a:r>
                      <a:r>
                        <a:rPr lang="zh-CN" altLang="en-US" sz="1400" dirty="0">
                          <a:solidFill>
                            <a:srgbClr val="000000"/>
                          </a:solidFill>
                          <a:latin typeface="微软雅黑" panose="020B0503020204020204" charset="-122"/>
                          <a:ea typeface="微软雅黑" panose="020B0503020204020204" charset="-122"/>
                        </a:rPr>
                        <a:t>金额：</a:t>
                      </a:r>
                      <a:r>
                        <a:rPr lang="zh-CN" sz="1400" dirty="0">
                          <a:solidFill>
                            <a:srgbClr val="000000"/>
                          </a:solidFill>
                          <a:latin typeface="微软雅黑" panose="020B0503020204020204" charset="-122"/>
                          <a:ea typeface="微软雅黑" panose="020B0503020204020204" charset="-122"/>
                        </a:rPr>
                        <a:t>税前免税扣除为纳税金额</a:t>
                      </a:r>
                      <a:endParaRPr lang="zh-CN" sz="1400" dirty="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rowSpan="2">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l" eaLnBrk="1" fontAlgn="ctr" latinLnBrk="0" hangingPunct="1">
                        <a:spcBef>
                          <a:spcPct val="0"/>
                        </a:spcBef>
                        <a:buClrTx/>
                        <a:buFont typeface="Arial" panose="020B0604020202020204" charset="-122"/>
                        <a:buNone/>
                      </a:pPr>
                      <a:r>
                        <a:rPr lang="zh-CN" altLang="en-US" sz="1400" b="1" dirty="0">
                          <a:solidFill>
                            <a:srgbClr val="FF0000"/>
                          </a:solidFill>
                          <a:latin typeface="微软雅黑" panose="020B0503020204020204" charset="-122"/>
                          <a:ea typeface="微软雅黑" panose="020B0503020204020204" charset="-122"/>
                        </a:rPr>
                        <a:t>税后</a:t>
                      </a:r>
                      <a:r>
                        <a:rPr lang="zh-CN" altLang="en-US" sz="1400" dirty="0">
                          <a:solidFill>
                            <a:srgbClr val="000000"/>
                          </a:solidFill>
                          <a:latin typeface="微软雅黑" panose="020B0503020204020204" charset="-122"/>
                          <a:ea typeface="微软雅黑" panose="020B0503020204020204" charset="-122"/>
                        </a:rPr>
                        <a:t>金额：</a:t>
                      </a:r>
                      <a:r>
                        <a:rPr lang="zh-CN" sz="1400" dirty="0">
                          <a:solidFill>
                            <a:srgbClr val="000000"/>
                          </a:solidFill>
                          <a:latin typeface="微软雅黑" panose="020B0503020204020204" charset="-122"/>
                          <a:ea typeface="微软雅黑" panose="020B0503020204020204" charset="-122"/>
                          <a:sym typeface="+mn-ea"/>
                        </a:rPr>
                        <a:t>超过税前免税扣除上限的纳税金额</a:t>
                      </a:r>
                      <a:endParaRPr lang="zh-CN" sz="1400" dirty="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r>
              <a:tr h="263525">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zh-CN" altLang="en-US" sz="1400">
                          <a:solidFill>
                            <a:srgbClr val="000000"/>
                          </a:solidFill>
                          <a:latin typeface="微软雅黑" panose="020B0503020204020204" charset="-122"/>
                          <a:ea typeface="微软雅黑" panose="020B0503020204020204" charset="-122"/>
                        </a:rPr>
                        <a:t>企业缴费（</a:t>
                      </a:r>
                      <a:r>
                        <a:rPr lang="en-US" altLang="zh-CN" sz="1400">
                          <a:solidFill>
                            <a:srgbClr val="000000"/>
                          </a:solidFill>
                          <a:latin typeface="微软雅黑" panose="020B0503020204020204" charset="-122"/>
                          <a:ea typeface="微软雅黑" panose="020B0503020204020204" charset="-122"/>
                        </a:rPr>
                        <a:t>8%</a:t>
                      </a:r>
                      <a:r>
                        <a:rPr lang="zh-CN" altLang="en-US" sz="1400">
                          <a:solidFill>
                            <a:srgbClr val="000000"/>
                          </a:solidFill>
                          <a:latin typeface="微软雅黑" panose="020B0503020204020204" charset="-122"/>
                          <a:ea typeface="微软雅黑" panose="020B0503020204020204" charset="-122"/>
                        </a:rPr>
                        <a:t>）</a:t>
                      </a:r>
                      <a:endParaRPr lang="zh-CN" altLang="en-US" sz="140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zh-CN" altLang="en-US" sz="1400">
                          <a:solidFill>
                            <a:srgbClr val="E40D08"/>
                          </a:solidFill>
                          <a:latin typeface="微软雅黑" panose="020B0503020204020204" charset="-122"/>
                          <a:ea typeface="微软雅黑" panose="020B0503020204020204" charset="-122"/>
                        </a:rPr>
                        <a:t>个人缴费</a:t>
                      </a:r>
                      <a:r>
                        <a:rPr lang="zh-CN" altLang="en-US" sz="1400">
                          <a:solidFill>
                            <a:srgbClr val="000000"/>
                          </a:solidFill>
                          <a:latin typeface="微软雅黑" panose="020B0503020204020204" charset="-122"/>
                          <a:ea typeface="微软雅黑" panose="020B0503020204020204" charset="-122"/>
                          <a:sym typeface="+mn-ea"/>
                        </a:rPr>
                        <a:t>（</a:t>
                      </a:r>
                      <a:r>
                        <a:rPr lang="en-US" altLang="zh-CN" sz="1400">
                          <a:solidFill>
                            <a:srgbClr val="000000"/>
                          </a:solidFill>
                          <a:latin typeface="微软雅黑" panose="020B0503020204020204" charset="-122"/>
                          <a:ea typeface="微软雅黑" panose="020B0503020204020204" charset="-122"/>
                          <a:sym typeface="+mn-ea"/>
                        </a:rPr>
                        <a:t>2%</a:t>
                      </a:r>
                      <a:r>
                        <a:rPr lang="zh-CN" altLang="en-US" sz="1400">
                          <a:solidFill>
                            <a:srgbClr val="000000"/>
                          </a:solidFill>
                          <a:latin typeface="微软雅黑" panose="020B0503020204020204" charset="-122"/>
                          <a:ea typeface="微软雅黑" panose="020B0503020204020204" charset="-122"/>
                          <a:sym typeface="+mn-ea"/>
                        </a:rPr>
                        <a:t>）</a:t>
                      </a:r>
                      <a:endParaRPr lang="zh-CN" altLang="en-US" sz="1400">
                        <a:solidFill>
                          <a:srgbClr val="E40D08"/>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r>
              <a:tr h="336550">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zh-CN" altLang="en-US" sz="1400">
                          <a:solidFill>
                            <a:srgbClr val="000000"/>
                          </a:solidFill>
                          <a:latin typeface="微软雅黑" panose="020B0503020204020204" charset="-122"/>
                          <a:ea typeface="微软雅黑" panose="020B0503020204020204" charset="-122"/>
                        </a:rPr>
                        <a:t>张三</a:t>
                      </a:r>
                      <a:endParaRPr lang="zh-CN" altLang="en-US" sz="140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en-US" altLang="zh-CN" sz="1400" dirty="0">
                          <a:solidFill>
                            <a:srgbClr val="000000"/>
                          </a:solidFill>
                          <a:latin typeface="微软雅黑" panose="020B0503020204020204" charset="-122"/>
                          <a:ea typeface="微软雅黑" panose="020B0503020204020204" charset="-122"/>
                        </a:rPr>
                        <a:t>20000</a:t>
                      </a:r>
                      <a:endParaRPr lang="en-US" altLang="zh-CN" sz="1400" dirty="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en-US" altLang="zh-CN" sz="1400" dirty="0">
                          <a:solidFill>
                            <a:srgbClr val="000000"/>
                          </a:solidFill>
                          <a:latin typeface="微软雅黑" panose="020B0503020204020204" charset="-122"/>
                          <a:ea typeface="微软雅黑" panose="020B0503020204020204" charset="-122"/>
                        </a:rPr>
                        <a:t>1600</a:t>
                      </a:r>
                      <a:endParaRPr lang="en-US" altLang="zh-CN" sz="1400" dirty="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en-US" altLang="zh-CN" sz="1400" dirty="0">
                          <a:solidFill>
                            <a:srgbClr val="E40D08"/>
                          </a:solidFill>
                          <a:latin typeface="微软雅黑" panose="020B0503020204020204" charset="-122"/>
                          <a:ea typeface="微软雅黑" panose="020B0503020204020204" charset="-122"/>
                        </a:rPr>
                        <a:t>400</a:t>
                      </a:r>
                      <a:endParaRPr lang="en-US" altLang="zh-CN" sz="1400" dirty="0">
                        <a:solidFill>
                          <a:srgbClr val="E40D08"/>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en-US" altLang="zh-CN" sz="1400" dirty="0">
                          <a:solidFill>
                            <a:srgbClr val="000000"/>
                          </a:solidFill>
                          <a:latin typeface="微软雅黑" panose="020B0503020204020204" charset="-122"/>
                          <a:ea typeface="微软雅黑" panose="020B0503020204020204" charset="-122"/>
                        </a:rPr>
                        <a:t>400</a:t>
                      </a:r>
                      <a:endParaRPr lang="en-US" altLang="zh-CN" sz="1400" dirty="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en-US" altLang="zh-CN" sz="1400" dirty="0">
                          <a:solidFill>
                            <a:srgbClr val="000000"/>
                          </a:solidFill>
                          <a:latin typeface="微软雅黑" panose="020B0503020204020204" charset="-122"/>
                          <a:ea typeface="微软雅黑" panose="020B0503020204020204" charset="-122"/>
                        </a:rPr>
                        <a:t>0</a:t>
                      </a:r>
                      <a:endParaRPr lang="en-US" altLang="zh-CN" sz="1400" dirty="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r>
              <a:tr h="336550">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zh-CN" altLang="en-US" sz="1400">
                          <a:solidFill>
                            <a:srgbClr val="000000"/>
                          </a:solidFill>
                          <a:latin typeface="微软雅黑" panose="020B0503020204020204" charset="-122"/>
                          <a:ea typeface="微软雅黑" panose="020B0503020204020204" charset="-122"/>
                        </a:rPr>
                        <a:t>李四</a:t>
                      </a:r>
                      <a:endParaRPr lang="zh-CN" altLang="en-US" sz="140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en-US" altLang="zh-CN" sz="1400" dirty="0">
                          <a:solidFill>
                            <a:srgbClr val="000000"/>
                          </a:solidFill>
                          <a:latin typeface="微软雅黑" panose="020B0503020204020204" charset="-122"/>
                          <a:ea typeface="微软雅黑" panose="020B0503020204020204" charset="-122"/>
                        </a:rPr>
                        <a:t>80000</a:t>
                      </a:r>
                      <a:endParaRPr lang="en-US" altLang="zh-CN" sz="1400" dirty="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en-US" altLang="zh-CN" sz="1400" dirty="0">
                          <a:solidFill>
                            <a:srgbClr val="000000"/>
                          </a:solidFill>
                          <a:latin typeface="微软雅黑" panose="020B0503020204020204" charset="-122"/>
                          <a:ea typeface="微软雅黑" panose="020B0503020204020204" charset="-122"/>
                        </a:rPr>
                        <a:t>6400</a:t>
                      </a:r>
                      <a:endParaRPr lang="en-US" altLang="zh-CN" sz="1400" dirty="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en-US" altLang="zh-CN" sz="1400" dirty="0">
                          <a:solidFill>
                            <a:srgbClr val="E40D08"/>
                          </a:solidFill>
                          <a:latin typeface="微软雅黑" panose="020B0503020204020204" charset="-122"/>
                          <a:ea typeface="微软雅黑" panose="020B0503020204020204" charset="-122"/>
                        </a:rPr>
                        <a:t>1600</a:t>
                      </a:r>
                      <a:endParaRPr lang="en-US" altLang="zh-CN" sz="1400" dirty="0">
                        <a:solidFill>
                          <a:srgbClr val="E40D08"/>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en-US" altLang="zh-CN" sz="1400" dirty="0">
                          <a:solidFill>
                            <a:srgbClr val="000000"/>
                          </a:solidFill>
                          <a:latin typeface="微软雅黑" panose="020B0503020204020204" charset="-122"/>
                          <a:ea typeface="微软雅黑" panose="020B0503020204020204" charset="-122"/>
                        </a:rPr>
                        <a:t>960</a:t>
                      </a:r>
                      <a:endParaRPr lang="en-US" altLang="zh-CN" sz="1400" dirty="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eaLnBrk="1" fontAlgn="ctr" latinLnBrk="0" hangingPunct="1">
                        <a:spcBef>
                          <a:spcPct val="0"/>
                        </a:spcBef>
                        <a:buClrTx/>
                        <a:buFont typeface="Arial" panose="020B0604020202020204" charset="-122"/>
                        <a:buNone/>
                      </a:pPr>
                      <a:r>
                        <a:rPr lang="en-US" altLang="zh-CN" sz="1400" dirty="0">
                          <a:solidFill>
                            <a:srgbClr val="000000"/>
                          </a:solidFill>
                          <a:latin typeface="微软雅黑" panose="020B0503020204020204" charset="-122"/>
                          <a:ea typeface="微软雅黑" panose="020B0503020204020204" charset="-122"/>
                        </a:rPr>
                        <a:t>640</a:t>
                      </a:r>
                      <a:endParaRPr lang="en-US" altLang="zh-CN" sz="1400" dirty="0">
                        <a:solidFill>
                          <a:srgbClr val="000000"/>
                        </a:solidFill>
                        <a:latin typeface="微软雅黑" panose="020B0503020204020204" charset="-122"/>
                        <a:ea typeface="微软雅黑" panose="020B0503020204020204" charset="-122"/>
                      </a:endParaRPr>
                    </a:p>
                  </a:txBody>
                  <a:tcPr marL="9525" marR="9525" marT="9529" marB="0" vert="horz"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2E9E9">
                        <a:alpha val="100000"/>
                      </a:srgbClr>
                    </a:solidFill>
                  </a:tcPr>
                </a:tc>
              </a:tr>
            </a:tbl>
          </a:graphicData>
        </a:graphic>
      </p:graphicFrame>
      <p:sp>
        <p:nvSpPr>
          <p:cNvPr id="33836" name="对话气泡: 圆角矩形 22"/>
          <p:cNvSpPr/>
          <p:nvPr/>
        </p:nvSpPr>
        <p:spPr>
          <a:xfrm>
            <a:off x="6383655" y="5300663"/>
            <a:ext cx="2224088" cy="654050"/>
          </a:xfrm>
          <a:prstGeom prst="wedgeRoundRectCallout">
            <a:avLst>
              <a:gd name="adj1" fmla="val 25523"/>
              <a:gd name="adj2" fmla="val -78102"/>
              <a:gd name="adj3" fmla="val 16667"/>
            </a:avLst>
          </a:prstGeom>
          <a:noFill/>
          <a:ln w="12700" cap="flat" cmpd="sng">
            <a:solidFill>
              <a:srgbClr val="0070C0"/>
            </a:solidFill>
            <a:prstDash val="solid"/>
            <a:miter/>
            <a:headEnd type="none" w="med" len="med"/>
            <a:tailEnd type="none" w="med" len="med"/>
          </a:ln>
        </p:spPr>
        <p:txBody>
          <a:bodyPr anchor="ctr" anchorCtr="0"/>
          <a:p>
            <a:pPr algn="ctr"/>
            <a:r>
              <a:rPr lang="zh-CN" altLang="en-US" sz="1600" dirty="0">
                <a:solidFill>
                  <a:schemeClr val="bg1"/>
                </a:solidFill>
                <a:latin typeface="Arial" panose="020B0604020202020204" charset="-122"/>
              </a:rPr>
              <a:t>暂未交税部分，领取时计征个人所得税</a:t>
            </a:r>
            <a:endParaRPr lang="zh-CN" altLang="en-US" sz="1600" dirty="0">
              <a:solidFill>
                <a:schemeClr val="bg1"/>
              </a:solidFill>
              <a:latin typeface="Arial" panose="020B0604020202020204" charset="-122"/>
            </a:endParaRPr>
          </a:p>
        </p:txBody>
      </p:sp>
      <p:sp>
        <p:nvSpPr>
          <p:cNvPr id="33835" name="圆角矩形 4"/>
          <p:cNvSpPr/>
          <p:nvPr/>
        </p:nvSpPr>
        <p:spPr>
          <a:xfrm>
            <a:off x="7320280" y="4369435"/>
            <a:ext cx="1927860" cy="702945"/>
          </a:xfrm>
          <a:prstGeom prst="roundRect">
            <a:avLst>
              <a:gd name="adj" fmla="val 16667"/>
            </a:avLst>
          </a:prstGeom>
          <a:noFill/>
          <a:ln w="28575" cap="flat" cmpd="sng">
            <a:solidFill>
              <a:srgbClr val="0070C0"/>
            </a:solidFill>
            <a:prstDash val="sysDot"/>
            <a:headEnd type="none" w="med" len="med"/>
            <a:tailEnd type="none" w="med" len="med"/>
          </a:ln>
        </p:spPr>
        <p:txBody>
          <a:bodyPr anchor="ctr" anchorCtr="0"/>
          <a:p>
            <a:pPr marL="0" lvl="1" indent="0">
              <a:lnSpc>
                <a:spcPts val="3000"/>
              </a:lnSpc>
              <a:spcBef>
                <a:spcPct val="20000"/>
              </a:spcBef>
              <a:buSzPct val="80000"/>
            </a:pPr>
            <a:endParaRPr lang="en-US" altLang="x-none" dirty="0">
              <a:latin typeface="微软雅黑" panose="020B0503020204020204" charset="-122"/>
              <a:ea typeface="微软雅黑" panose="020B0503020204020204" charset="-122"/>
            </a:endParaRPr>
          </a:p>
        </p:txBody>
      </p:sp>
      <p:sp>
        <p:nvSpPr>
          <p:cNvPr id="33833" name="圆角矩形 4"/>
          <p:cNvSpPr/>
          <p:nvPr/>
        </p:nvSpPr>
        <p:spPr>
          <a:xfrm>
            <a:off x="9336405" y="4369435"/>
            <a:ext cx="1998980" cy="672465"/>
          </a:xfrm>
          <a:prstGeom prst="roundRect">
            <a:avLst>
              <a:gd name="adj" fmla="val 16667"/>
            </a:avLst>
          </a:prstGeom>
          <a:noFill/>
          <a:ln w="28575" cap="flat" cmpd="sng">
            <a:solidFill>
              <a:srgbClr val="C00000"/>
            </a:solidFill>
            <a:prstDash val="sysDot"/>
            <a:headEnd type="none" w="med" len="med"/>
            <a:tailEnd type="none" w="med" len="med"/>
          </a:ln>
        </p:spPr>
        <p:txBody>
          <a:bodyPr anchor="ctr" anchorCtr="0"/>
          <a:p>
            <a:pPr marL="0" lvl="1" indent="0">
              <a:lnSpc>
                <a:spcPts val="3000"/>
              </a:lnSpc>
              <a:spcBef>
                <a:spcPct val="20000"/>
              </a:spcBef>
              <a:buSzPct val="80000"/>
            </a:pPr>
            <a:endParaRPr lang="en-US" altLang="x-none" dirty="0">
              <a:latin typeface="微软雅黑" panose="020B0503020204020204" charset="-122"/>
              <a:ea typeface="微软雅黑" panose="020B0503020204020204" charset="-122"/>
            </a:endParaRPr>
          </a:p>
        </p:txBody>
      </p:sp>
      <p:sp>
        <p:nvSpPr>
          <p:cNvPr id="33834" name="对话气泡: 圆角矩形 20"/>
          <p:cNvSpPr/>
          <p:nvPr/>
        </p:nvSpPr>
        <p:spPr>
          <a:xfrm>
            <a:off x="9336405" y="5228908"/>
            <a:ext cx="2224088" cy="654050"/>
          </a:xfrm>
          <a:prstGeom prst="wedgeRoundRectCallout">
            <a:avLst>
              <a:gd name="adj1" fmla="val 20954"/>
              <a:gd name="adj2" fmla="val -78102"/>
              <a:gd name="adj3" fmla="val 16667"/>
            </a:avLst>
          </a:prstGeom>
          <a:noFill/>
          <a:ln w="12700" cap="flat" cmpd="sng">
            <a:solidFill>
              <a:srgbClr val="C00000"/>
            </a:solidFill>
            <a:prstDash val="solid"/>
            <a:miter/>
            <a:headEnd type="none" w="med" len="med"/>
            <a:tailEnd type="none" w="med" len="med"/>
          </a:ln>
        </p:spPr>
        <p:txBody>
          <a:bodyPr anchor="ctr" anchorCtr="0"/>
          <a:p>
            <a:pPr algn="ctr"/>
            <a:r>
              <a:rPr lang="zh-CN" altLang="en-US" sz="1600" dirty="0">
                <a:solidFill>
                  <a:schemeClr val="bg1"/>
                </a:solidFill>
                <a:latin typeface="Arial" panose="020B0604020202020204" charset="-122"/>
              </a:rPr>
              <a:t>已交税部分，领取时不再计征个人所得税</a:t>
            </a:r>
            <a:endParaRPr lang="zh-CN" altLang="en-US" sz="1600" dirty="0">
              <a:solidFill>
                <a:schemeClr val="bg1"/>
              </a:solidFill>
              <a:latin typeface="Arial" panose="020B0604020202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479123"/>
            <a:ext cx="2482880" cy="230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endParaRPr sz="4800" b="1" i="0">
              <a:solidFill>
                <a:srgbClr val="CD9B63"/>
              </a:solidFill>
              <a:latin typeface="微软雅黑" panose="020B0503020204020204" charset="-122"/>
            </a:endParaRPr>
          </a:p>
          <a:p>
            <a:pPr>
              <a:lnSpc>
                <a:spcPct val="150000"/>
              </a:lnSpc>
            </a:pPr>
            <a:r>
              <a:rPr sz="4800" b="1" i="0">
                <a:solidFill>
                  <a:srgbClr val="CD9B63"/>
                </a:solidFill>
                <a:latin typeface="微软雅黑" panose="020B0503020204020204" charset="-122"/>
              </a:rPr>
              <a:t>目录</a:t>
            </a:r>
            <a:endParaRPr sz="4800" b="1" i="0">
              <a:solidFill>
                <a:srgbClr val="CD9B63"/>
              </a:solidFill>
              <a:latin typeface="微软雅黑" panose="020B0503020204020204" charset="-122"/>
            </a:endParaRPr>
          </a:p>
        </p:txBody>
      </p:sp>
      <p:sp>
        <p:nvSpPr>
          <p:cNvPr id="4" name="New shape"/>
          <p:cNvSpPr/>
          <p:nvPr/>
        </p:nvSpPr>
        <p:spPr>
          <a:xfrm>
            <a:off x="1375675"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B6B6"/>
                </a:solidFill>
                <a:latin typeface="微软雅黑" panose="020B0503020204020204" charset="-122"/>
              </a:rPr>
              <a:t>01</a:t>
            </a:r>
            <a:endParaRPr sz="1575" b="1">
              <a:solidFill>
                <a:srgbClr val="FFB6B6"/>
              </a:solidFill>
              <a:latin typeface="微软雅黑" panose="020B0503020204020204" charset="-122"/>
            </a:endParaRPr>
          </a:p>
          <a:p>
            <a:pPr>
              <a:lnSpc>
                <a:spcPct val="150000"/>
              </a:lnSpc>
            </a:pPr>
            <a:r>
              <a:rPr sz="1575" b="0" i="0">
                <a:solidFill>
                  <a:srgbClr val="FFFFFF"/>
                </a:solidFill>
                <a:latin typeface="微软雅黑" panose="020B0503020204020204" charset="-122"/>
              </a:rPr>
              <a:t>薪酬体系概述</a:t>
            </a:r>
            <a:endParaRPr sz="1575" b="0" i="0">
              <a:solidFill>
                <a:srgbClr val="FFFFFF"/>
              </a:solidFill>
              <a:latin typeface="微软雅黑" panose="020B0503020204020204" charset="-122"/>
            </a:endParaRPr>
          </a:p>
        </p:txBody>
      </p:sp>
      <p:sp>
        <p:nvSpPr>
          <p:cNvPr id="5" name="New shape"/>
          <p:cNvSpPr/>
          <p:nvPr/>
        </p:nvSpPr>
        <p:spPr>
          <a:xfrm>
            <a:off x="3647719" y="2854829"/>
            <a:ext cx="1841514"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B6B6"/>
                </a:solidFill>
                <a:latin typeface="微软雅黑" panose="020B0503020204020204" charset="-122"/>
              </a:rPr>
              <a:t>02</a:t>
            </a:r>
            <a:endParaRPr sz="1575" b="1">
              <a:solidFill>
                <a:srgbClr val="FFB6B6"/>
              </a:solidFill>
              <a:latin typeface="微软雅黑" panose="020B0503020204020204" charset="-122"/>
            </a:endParaRPr>
          </a:p>
          <a:p>
            <a:pPr>
              <a:lnSpc>
                <a:spcPct val="150000"/>
              </a:lnSpc>
            </a:pPr>
            <a:r>
              <a:rPr lang="zh-CN" sz="1575">
                <a:solidFill>
                  <a:srgbClr val="FFFFFF"/>
                </a:solidFill>
                <a:latin typeface="微软雅黑" panose="020B0503020204020204" charset="-122"/>
                <a:sym typeface="+mn-ea"/>
              </a:rPr>
              <a:t>薪酬确定与调整</a:t>
            </a:r>
            <a:endParaRPr lang="zh-CN" sz="1575" b="0" i="0">
              <a:solidFill>
                <a:srgbClr val="FFFFFF"/>
              </a:solidFill>
              <a:latin typeface="微软雅黑" panose="020B0503020204020204" charset="-122"/>
            </a:endParaRPr>
          </a:p>
        </p:txBody>
      </p:sp>
      <p:sp>
        <p:nvSpPr>
          <p:cNvPr id="6" name="New shape"/>
          <p:cNvSpPr/>
          <p:nvPr/>
        </p:nvSpPr>
        <p:spPr>
          <a:xfrm>
            <a:off x="6096293" y="2854829"/>
            <a:ext cx="1841514"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B6B6"/>
                </a:solidFill>
                <a:latin typeface="微软雅黑" panose="020B0503020204020204" charset="-122"/>
              </a:rPr>
              <a:t>03</a:t>
            </a:r>
            <a:endParaRPr sz="1575" b="1">
              <a:solidFill>
                <a:srgbClr val="FFB6B6"/>
              </a:solidFill>
              <a:latin typeface="微软雅黑" panose="020B0503020204020204" charset="-122"/>
            </a:endParaRPr>
          </a:p>
          <a:p>
            <a:pPr>
              <a:lnSpc>
                <a:spcPct val="150000"/>
              </a:lnSpc>
            </a:pPr>
            <a:r>
              <a:rPr lang="zh-CN" sz="1575">
                <a:solidFill>
                  <a:srgbClr val="FFFFFF"/>
                </a:solidFill>
                <a:latin typeface="微软雅黑" panose="020B0503020204020204" charset="-122"/>
                <a:sym typeface="+mn-ea"/>
              </a:rPr>
              <a:t>薪酬发放</a:t>
            </a:r>
            <a:endParaRPr lang="zh-CN" sz="1575" b="0" i="0">
              <a:solidFill>
                <a:srgbClr val="FFFFFF"/>
              </a:solidFill>
              <a:latin typeface="微软雅黑" panose="020B0503020204020204" charset="-122"/>
            </a:endParaRPr>
          </a:p>
        </p:txBody>
      </p:sp>
      <p:sp>
        <p:nvSpPr>
          <p:cNvPr id="7" name="New shape"/>
          <p:cNvSpPr/>
          <p:nvPr/>
        </p:nvSpPr>
        <p:spPr>
          <a:xfrm>
            <a:off x="8543925" y="2848293"/>
            <a:ext cx="2070735"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sz="1575" b="1">
                <a:solidFill>
                  <a:srgbClr val="FFB6B6"/>
                </a:solidFill>
                <a:latin typeface="微软雅黑" panose="020B0503020204020204" charset="-122"/>
              </a:rPr>
              <a:t>04</a:t>
            </a:r>
            <a:endParaRPr sz="1575" b="1">
              <a:solidFill>
                <a:srgbClr val="FFB6B6"/>
              </a:solidFill>
              <a:latin typeface="微软雅黑" panose="020B0503020204020204" charset="-122"/>
            </a:endParaRPr>
          </a:p>
          <a:p>
            <a:pPr>
              <a:lnSpc>
                <a:spcPct val="150000"/>
              </a:lnSpc>
            </a:pPr>
            <a:r>
              <a:rPr lang="zh-CN" sz="1575">
                <a:solidFill>
                  <a:srgbClr val="FFFFFF"/>
                </a:solidFill>
                <a:latin typeface="微软雅黑" panose="020B0503020204020204" charset="-122"/>
                <a:sym typeface="+mn-ea"/>
              </a:rPr>
              <a:t>福利待遇（年金部分）</a:t>
            </a:r>
            <a:endParaRPr lang="zh-CN" sz="1575" b="0" i="0">
              <a:solidFill>
                <a:srgbClr val="FFFFFF"/>
              </a:solidFill>
              <a:latin typeface="微软雅黑" panose="020B0503020204020204" charset="-122"/>
            </a:endParaRPr>
          </a:p>
        </p:txBody>
      </p:sp>
      <p:sp>
        <p:nvSpPr>
          <p:cNvPr id="8" name="New shape"/>
          <p:cNvSpPr/>
          <p:nvPr/>
        </p:nvSpPr>
        <p:spPr>
          <a:xfrm>
            <a:off x="1415102" y="3660009"/>
            <a:ext cx="1841514"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B6B6"/>
                </a:solidFill>
                <a:latin typeface="微软雅黑" panose="020B0503020204020204" charset="-122"/>
              </a:rPr>
              <a:t>05</a:t>
            </a:r>
            <a:endParaRPr sz="1575" b="1">
              <a:solidFill>
                <a:srgbClr val="FFB6B6"/>
              </a:solidFill>
              <a:latin typeface="微软雅黑" panose="020B0503020204020204" charset="-122"/>
            </a:endParaRPr>
          </a:p>
          <a:p>
            <a:pPr>
              <a:lnSpc>
                <a:spcPct val="150000"/>
              </a:lnSpc>
            </a:pPr>
            <a:r>
              <a:rPr sz="1575">
                <a:solidFill>
                  <a:srgbClr val="FFFFFF"/>
                </a:solidFill>
                <a:latin typeface="微软雅黑" panose="020B0503020204020204" charset="-122"/>
                <a:sym typeface="+mn-ea"/>
              </a:rPr>
              <a:t>个人所得税概述</a:t>
            </a:r>
            <a:endParaRPr lang="zh-CN" sz="1575" b="0" i="0">
              <a:solidFill>
                <a:srgbClr val="FFFFFF"/>
              </a:solidFill>
              <a:latin typeface="微软雅黑" panose="020B0503020204020204" charset="-122"/>
            </a:endParaRPr>
          </a:p>
        </p:txBody>
      </p:sp>
      <p:sp>
        <p:nvSpPr>
          <p:cNvPr id="9" name="New shape"/>
          <p:cNvSpPr/>
          <p:nvPr/>
        </p:nvSpPr>
        <p:spPr>
          <a:xfrm>
            <a:off x="3649980" y="3644583"/>
            <a:ext cx="2052955"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sz="1575" b="1">
                <a:solidFill>
                  <a:srgbClr val="FFB6B6"/>
                </a:solidFill>
                <a:latin typeface="微软雅黑" panose="020B0503020204020204" charset="-122"/>
              </a:rPr>
              <a:t>06</a:t>
            </a:r>
            <a:endParaRPr sz="1575" b="1">
              <a:solidFill>
                <a:srgbClr val="FFB6B6"/>
              </a:solidFill>
              <a:latin typeface="微软雅黑" panose="020B0503020204020204" charset="-122"/>
            </a:endParaRPr>
          </a:p>
          <a:p>
            <a:pPr>
              <a:lnSpc>
                <a:spcPct val="150000"/>
              </a:lnSpc>
            </a:pPr>
            <a:r>
              <a:rPr sz="1575">
                <a:solidFill>
                  <a:srgbClr val="FFFFFF"/>
                </a:solidFill>
                <a:latin typeface="微软雅黑" panose="020B0503020204020204" charset="-122"/>
                <a:sym typeface="+mn-ea"/>
              </a:rPr>
              <a:t>个人所得税计算方法</a:t>
            </a:r>
            <a:endParaRPr lang="zh-CN" sz="1575" b="0" i="0">
              <a:solidFill>
                <a:srgbClr val="FFFFFF"/>
              </a:solidFill>
              <a:latin typeface="微软雅黑" panose="020B0503020204020204" charset="-122"/>
            </a:endParaRPr>
          </a:p>
        </p:txBody>
      </p:sp>
      <p:sp>
        <p:nvSpPr>
          <p:cNvPr id="10" name="New shape"/>
          <p:cNvSpPr/>
          <p:nvPr/>
        </p:nvSpPr>
        <p:spPr>
          <a:xfrm>
            <a:off x="6096000" y="3644583"/>
            <a:ext cx="2684780"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sz="1575" b="1">
                <a:solidFill>
                  <a:srgbClr val="FFB6B6"/>
                </a:solidFill>
                <a:latin typeface="微软雅黑" panose="020B0503020204020204" charset="-122"/>
              </a:rPr>
              <a:t>07</a:t>
            </a:r>
            <a:endParaRPr sz="1575" b="1">
              <a:solidFill>
                <a:srgbClr val="FFB6B6"/>
              </a:solidFill>
              <a:latin typeface="微软雅黑" panose="020B0503020204020204" charset="-122"/>
            </a:endParaRPr>
          </a:p>
          <a:p>
            <a:pPr>
              <a:lnSpc>
                <a:spcPct val="150000"/>
              </a:lnSpc>
            </a:pPr>
            <a:r>
              <a:rPr sz="1575">
                <a:solidFill>
                  <a:srgbClr val="FFFFFF"/>
                </a:solidFill>
                <a:latin typeface="微软雅黑" panose="020B0503020204020204" charset="-122"/>
                <a:sym typeface="+mn-ea"/>
              </a:rPr>
              <a:t>个人所得税</a:t>
            </a:r>
            <a:r>
              <a:rPr lang="zh-CN" sz="1575">
                <a:solidFill>
                  <a:srgbClr val="FFFFFF"/>
                </a:solidFill>
                <a:latin typeface="微软雅黑" panose="020B0503020204020204" charset="-122"/>
                <a:sym typeface="+mn-ea"/>
              </a:rPr>
              <a:t>汇算清缴</a:t>
            </a:r>
            <a:endParaRPr lang="zh-CN" sz="1575" b="0" i="0">
              <a:solidFill>
                <a:srgbClr val="FFFFFF"/>
              </a:solidFill>
              <a:latin typeface="微软雅黑" panose="020B0503020204020204" charset="-122"/>
              <a:sym typeface="+mn-ea"/>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补充养老保险（年金）</a:t>
            </a:r>
            <a:endParaRPr lang="zh-CN" sz="3000" b="1" i="0">
              <a:solidFill>
                <a:srgbClr val="FFFFFF"/>
              </a:solidFill>
              <a:latin typeface="微软雅黑" panose="020B0503020204020204" charset="-122"/>
            </a:endParaRPr>
          </a:p>
        </p:txBody>
      </p:sp>
      <p:sp>
        <p:nvSpPr>
          <p:cNvPr id="5" name="New shape"/>
          <p:cNvSpPr/>
          <p:nvPr/>
        </p:nvSpPr>
        <p:spPr>
          <a:xfrm>
            <a:off x="876935" y="948055"/>
            <a:ext cx="10422890" cy="5460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sz="2100" b="1" i="0">
                <a:solidFill>
                  <a:srgbClr val="FFB6B6"/>
                </a:solidFill>
                <a:latin typeface="微软雅黑" panose="020B0503020204020204" charset="-122"/>
              </a:rPr>
              <a:t>七、方案变更</a:t>
            </a:r>
            <a:endParaRPr sz="1800">
              <a:latin typeface="微软雅黑" panose="020B0503020204020204" charset="-122"/>
            </a:endParaRPr>
          </a:p>
          <a:p>
            <a:pPr algn="l">
              <a:lnSpc>
                <a:spcPct val="150000"/>
              </a:lnSpc>
            </a:pPr>
            <a:r>
              <a:rPr lang="zh-CN" altLang="en-US" sz="1575" dirty="0">
                <a:latin typeface="微软雅黑" panose="020B0503020204020204" charset="-122"/>
                <a:ea typeface="微软雅黑" panose="020B0503020204020204" charset="-122"/>
                <a:sym typeface="微软雅黑" panose="020B0503020204020204" charset="-122"/>
              </a:rPr>
              <a:t>由</a:t>
            </a:r>
            <a:r>
              <a:rPr lang="zh-CN" altLang="en-US" sz="1575" dirty="0">
                <a:latin typeface="微软雅黑" panose="020B0503020204020204" charset="-122"/>
                <a:ea typeface="微软雅黑" panose="020B0503020204020204" charset="-122"/>
                <a:sym typeface="Arial" panose="020B0604020202020204" charset="-122"/>
              </a:rPr>
              <a:t>原交投计划账户管理人建信养老系统变更至蜀道计划工行系统</a:t>
            </a:r>
            <a:endParaRPr lang="zh-CN" altLang="en-US" sz="1575" dirty="0">
              <a:latin typeface="微软雅黑" panose="020B0503020204020204" charset="-122"/>
              <a:ea typeface="微软雅黑" panose="020B0503020204020204" charset="-122"/>
              <a:sym typeface="微软雅黑" panose="020B0503020204020204" charset="-122"/>
            </a:endParaRPr>
          </a:p>
          <a:p>
            <a:pPr algn="l">
              <a:lnSpc>
                <a:spcPct val="150000"/>
              </a:lnSpc>
            </a:pPr>
            <a:endParaRPr lang="zh-CN" altLang="en-US" sz="1575" dirty="0">
              <a:latin typeface="微软雅黑" panose="020B0503020204020204" charset="-122"/>
              <a:ea typeface="微软雅黑" panose="020B0503020204020204" charset="-122"/>
              <a:sym typeface="微软雅黑" panose="020B0503020204020204" charset="-122"/>
            </a:endParaRPr>
          </a:p>
          <a:p>
            <a:pPr algn="l">
              <a:buClrTx/>
              <a:buSzTx/>
              <a:buFontTx/>
            </a:pPr>
            <a:r>
              <a:rPr lang="zh-CN" sz="2100" b="1">
                <a:solidFill>
                  <a:srgbClr val="FFB6B6"/>
                </a:solidFill>
                <a:latin typeface="微软雅黑" panose="020B0503020204020204" charset="-122"/>
                <a:sym typeface="+mn-ea"/>
              </a:rPr>
              <a:t>八、查询渠道</a:t>
            </a:r>
            <a:endParaRPr lang="zh-CN" sz="2100" b="1">
              <a:solidFill>
                <a:srgbClr val="FFB6B6"/>
              </a:solidFill>
              <a:latin typeface="微软雅黑" panose="020B0503020204020204" charset="-122"/>
            </a:endParaRPr>
          </a:p>
          <a:p>
            <a:pPr algn="l">
              <a:buClrTx/>
              <a:buSzTx/>
              <a:buFontTx/>
            </a:pPr>
            <a:r>
              <a:rPr lang="zh-CN" altLang="en-US" sz="1575" dirty="0">
                <a:solidFill>
                  <a:schemeClr val="bg1"/>
                </a:solidFill>
                <a:latin typeface="微软雅黑" panose="020B0503020204020204" charset="-122"/>
                <a:ea typeface="微软雅黑" panose="020B0503020204020204" charset="-122"/>
                <a:sym typeface="微软雅黑" panose="020B0503020204020204" charset="-122"/>
              </a:rPr>
              <a:t>（一）有工行银行卡员工支持</a:t>
            </a:r>
            <a:r>
              <a:rPr lang="en-US" altLang="zh-CN" sz="1575" dirty="0">
                <a:solidFill>
                  <a:schemeClr val="bg1"/>
                </a:solidFill>
                <a:latin typeface="微软雅黑" panose="020B0503020204020204" charset="-122"/>
                <a:ea typeface="微软雅黑" panose="020B0503020204020204" charset="-122"/>
                <a:sym typeface="微软雅黑" panose="020B0503020204020204" charset="-122"/>
              </a:rPr>
              <a:t>9</a:t>
            </a:r>
            <a:r>
              <a:rPr lang="zh-CN" altLang="en-US" sz="1575" dirty="0">
                <a:solidFill>
                  <a:schemeClr val="bg1"/>
                </a:solidFill>
                <a:latin typeface="微软雅黑" panose="020B0503020204020204" charset="-122"/>
                <a:ea typeface="微软雅黑" panose="020B0503020204020204" charset="-122"/>
                <a:sym typeface="微软雅黑" panose="020B0503020204020204" charset="-122"/>
              </a:rPr>
              <a:t>种查询渠道：手机银行、个人网银、</a:t>
            </a:r>
            <a:r>
              <a:rPr lang="en-US" altLang="zh-CN" sz="1575" dirty="0">
                <a:solidFill>
                  <a:schemeClr val="bg1"/>
                </a:solidFill>
                <a:latin typeface="微软雅黑" panose="020B0503020204020204" charset="-122"/>
                <a:ea typeface="微软雅黑" panose="020B0503020204020204" charset="-122"/>
                <a:sym typeface="微软雅黑" panose="020B0503020204020204" charset="-122"/>
              </a:rPr>
              <a:t>ATM</a:t>
            </a:r>
            <a:r>
              <a:rPr lang="zh-CN" altLang="en-US" sz="1575" dirty="0">
                <a:solidFill>
                  <a:schemeClr val="bg1"/>
                </a:solidFill>
                <a:latin typeface="微软雅黑" panose="020B0503020204020204" charset="-122"/>
                <a:ea typeface="微软雅黑" panose="020B0503020204020204" charset="-122"/>
                <a:sym typeface="微软雅黑" panose="020B0503020204020204" charset="-122"/>
              </a:rPr>
              <a:t>、智能柜员机、电话银行、微信公众号、微信小程序、身份信息登陆、工银信使（手机短信）</a:t>
            </a:r>
            <a:endParaRPr lang="zh-CN" altLang="en-US" sz="1575" dirty="0">
              <a:solidFill>
                <a:schemeClr val="bg1"/>
              </a:solidFill>
              <a:latin typeface="微软雅黑" panose="020B0503020204020204" charset="-122"/>
              <a:ea typeface="微软雅黑" panose="020B0503020204020204" charset="-122"/>
              <a:sym typeface="微软雅黑" panose="020B0503020204020204" charset="-122"/>
            </a:endParaRPr>
          </a:p>
          <a:p>
            <a:pPr algn="l">
              <a:buClrTx/>
              <a:buSzTx/>
              <a:buFontTx/>
            </a:pPr>
            <a:r>
              <a:rPr lang="zh-CN" altLang="en-US" sz="1575" dirty="0">
                <a:solidFill>
                  <a:schemeClr val="bg1"/>
                </a:solidFill>
                <a:latin typeface="微软雅黑" panose="020B0503020204020204" charset="-122"/>
                <a:ea typeface="微软雅黑" panose="020B0503020204020204" charset="-122"/>
                <a:sym typeface="微软雅黑" panose="020B0503020204020204" charset="-122"/>
              </a:rPr>
              <a:t>（二）无工行银行卡员工支持</a:t>
            </a:r>
            <a:r>
              <a:rPr lang="en-US" altLang="zh-CN" sz="1575" dirty="0">
                <a:solidFill>
                  <a:schemeClr val="bg1"/>
                </a:solidFill>
                <a:latin typeface="微软雅黑" panose="020B0503020204020204" charset="-122"/>
                <a:ea typeface="微软雅黑" panose="020B0503020204020204" charset="-122"/>
                <a:sym typeface="微软雅黑" panose="020B0503020204020204" charset="-122"/>
              </a:rPr>
              <a:t>4</a:t>
            </a:r>
            <a:r>
              <a:rPr lang="zh-CN" altLang="en-US" sz="1575" dirty="0">
                <a:solidFill>
                  <a:schemeClr val="bg1"/>
                </a:solidFill>
                <a:latin typeface="微软雅黑" panose="020B0503020204020204" charset="-122"/>
                <a:ea typeface="微软雅黑" panose="020B0503020204020204" charset="-122"/>
                <a:sym typeface="微软雅黑" panose="020B0503020204020204" charset="-122"/>
              </a:rPr>
              <a:t>种查询渠道：微信公众号、微信小程序、身份信息登陆、工银信使（手机短信）</a:t>
            </a:r>
            <a:endParaRPr lang="zh-CN" altLang="en-US" sz="1575" dirty="0">
              <a:solidFill>
                <a:schemeClr val="bg1"/>
              </a:solidFill>
              <a:latin typeface="微软雅黑" panose="020B0503020204020204" charset="-122"/>
              <a:ea typeface="微软雅黑" panose="020B0503020204020204" charset="-122"/>
              <a:sym typeface="微软雅黑" panose="020B0503020204020204" charset="-122"/>
            </a:endParaRPr>
          </a:p>
          <a:p>
            <a:pPr algn="l">
              <a:buClrTx/>
              <a:buSzTx/>
              <a:buFontTx/>
            </a:pPr>
            <a:endParaRPr lang="zh-CN" altLang="en-US" sz="1575" dirty="0">
              <a:latin typeface="微软雅黑" panose="020B0503020204020204" charset="-122"/>
              <a:ea typeface="微软雅黑" panose="020B0503020204020204" charset="-122"/>
              <a:sym typeface="微软雅黑" panose="020B0503020204020204" charset="-122"/>
            </a:endParaRPr>
          </a:p>
          <a:p>
            <a:pPr algn="l">
              <a:buClrTx/>
              <a:buSzTx/>
              <a:buFontTx/>
            </a:pPr>
            <a:r>
              <a:rPr lang="zh-CN" sz="2100" b="1">
                <a:solidFill>
                  <a:srgbClr val="FFB6B6"/>
                </a:solidFill>
                <a:latin typeface="微软雅黑" panose="020B0503020204020204" charset="-122"/>
                <a:sym typeface="+mn-ea"/>
              </a:rPr>
              <a:t>九、账户明细</a:t>
            </a:r>
            <a:endParaRPr lang="zh-CN" sz="2100" b="1">
              <a:solidFill>
                <a:srgbClr val="FFB6B6"/>
              </a:solidFill>
              <a:latin typeface="微软雅黑" panose="020B0503020204020204" charset="-122"/>
            </a:endParaRPr>
          </a:p>
          <a:p>
            <a:pPr indent="0" eaLnBrk="1" hangingPunct="1">
              <a:spcBef>
                <a:spcPct val="20000"/>
              </a:spcBef>
              <a:buClr>
                <a:srgbClr val="990000"/>
              </a:buClr>
              <a:buFont typeface="Arial" panose="020B0604020202020204" charset="-122"/>
              <a:buNone/>
            </a:pPr>
            <a:r>
              <a:rPr lang="zh-CN" altLang="en-US" sz="1575" dirty="0">
                <a:solidFill>
                  <a:schemeClr val="bg1"/>
                </a:solidFill>
                <a:latin typeface="微软雅黑" panose="020B0503020204020204" charset="-122"/>
                <a:ea typeface="微软雅黑" panose="020B0503020204020204" charset="-122"/>
                <a:sym typeface="微软雅黑" panose="020B0503020204020204" charset="-122"/>
              </a:rPr>
              <a:t>原交投计划以账户余额形式转移合并到了蜀道计划，企业和员工只能查询转移时点的余额，无法查询账务明细。其中，员工能分别查询到转移时点的个人缴费和企业缴费账户余额。</a:t>
            </a:r>
            <a:endParaRPr lang="zh-CN" altLang="en-US" sz="1575" dirty="0">
              <a:solidFill>
                <a:schemeClr val="bg1"/>
              </a:solidFill>
              <a:latin typeface="微软雅黑" panose="020B0503020204020204" charset="-122"/>
              <a:ea typeface="微软雅黑" panose="020B0503020204020204" charset="-122"/>
              <a:sym typeface="微软雅黑" panose="020B0503020204020204" charset="-122"/>
            </a:endParaRPr>
          </a:p>
          <a:p>
            <a:pPr indent="0" eaLnBrk="1" hangingPunct="1">
              <a:spcBef>
                <a:spcPct val="20000"/>
              </a:spcBef>
              <a:buClr>
                <a:srgbClr val="990000"/>
              </a:buClr>
              <a:buFont typeface="Arial" panose="020B0604020202020204" charset="-122"/>
              <a:buNone/>
            </a:pPr>
            <a:r>
              <a:rPr lang="zh-CN" altLang="en-US" sz="1575" dirty="0">
                <a:solidFill>
                  <a:schemeClr val="bg1"/>
                </a:solidFill>
                <a:latin typeface="微软雅黑" panose="020B0503020204020204" charset="-122"/>
                <a:ea typeface="微软雅黑" panose="020B0503020204020204" charset="-122"/>
                <a:sym typeface="微软雅黑" panose="020B0503020204020204" charset="-122"/>
              </a:rPr>
              <a:t>转入后，在工行新增的缴费、支付等账务明细可以查询。</a:t>
            </a:r>
            <a:endParaRPr lang="zh-CN" altLang="en-US" sz="1575" b="0" i="0" dirty="0">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圆角矩形 156"/>
          <p:cNvSpPr/>
          <p:nvPr/>
        </p:nvSpPr>
        <p:spPr>
          <a:xfrm>
            <a:off x="7623810" y="5300980"/>
            <a:ext cx="2790825" cy="1416050"/>
          </a:xfrm>
          <a:prstGeom prst="roundRect">
            <a:avLst>
              <a:gd name="adj" fmla="val 16667"/>
            </a:avLst>
          </a:prstGeom>
          <a:blipFill rotWithShape="1">
            <a:blip r:embed="rId2"/>
          </a:blipFill>
          <a:ln w="19050" cap="flat" cmpd="sng">
            <a:solidFill>
              <a:srgbClr val="F79646"/>
            </a:solidFill>
            <a:prstDash val="solid"/>
            <a:headEnd type="none" w="med" len="med"/>
            <a:tailEnd type="none" w="med" len="med"/>
          </a:ln>
        </p:spPr>
        <p:txBody>
          <a:bodyPr anchor="ctr" anchorCtr="0"/>
          <a:p>
            <a:pPr algn="ctr" eaLnBrk="1" hangingPunct="1">
              <a:buClr>
                <a:srgbClr val="990000"/>
              </a:buClr>
              <a:buFont typeface="Arial" panose="020B0604020202020204" charset="-122"/>
              <a:buChar char="•"/>
            </a:pPr>
            <a:endParaRPr lang="zh-CN" altLang="en-US" dirty="0">
              <a:solidFill>
                <a:srgbClr val="FFFFFF"/>
              </a:solidFill>
              <a:latin typeface="宋体" panose="02010600030101010101" pitchFamily="2" charset="-122"/>
              <a:sym typeface="宋体" panose="02010600030101010101" pitchFamily="2" charset="-122"/>
            </a:endParaRPr>
          </a:p>
        </p:txBody>
      </p:sp>
      <p:sp>
        <p:nvSpPr>
          <p:cNvPr id="7" name="圆角矩形 156"/>
          <p:cNvSpPr/>
          <p:nvPr/>
        </p:nvSpPr>
        <p:spPr>
          <a:xfrm>
            <a:off x="7608570" y="3716655"/>
            <a:ext cx="2776220" cy="1507490"/>
          </a:xfrm>
          <a:prstGeom prst="roundRect">
            <a:avLst>
              <a:gd name="adj" fmla="val 16667"/>
            </a:avLst>
          </a:prstGeom>
          <a:blipFill rotWithShape="1">
            <a:blip r:embed="rId2"/>
          </a:blipFill>
          <a:ln w="19050" cap="flat" cmpd="sng">
            <a:solidFill>
              <a:srgbClr val="F79646"/>
            </a:solidFill>
            <a:prstDash val="solid"/>
            <a:headEnd type="none" w="med" len="med"/>
            <a:tailEnd type="none" w="med" len="med"/>
          </a:ln>
        </p:spPr>
        <p:txBody>
          <a:bodyPr anchor="ctr" anchorCtr="0"/>
          <a:p>
            <a:pPr algn="ctr" eaLnBrk="1" hangingPunct="1">
              <a:buClr>
                <a:srgbClr val="990000"/>
              </a:buClr>
              <a:buFont typeface="Arial" panose="020B0604020202020204" charset="-122"/>
              <a:buChar char="•"/>
            </a:pPr>
            <a:endParaRPr lang="zh-CN" altLang="en-US" dirty="0">
              <a:solidFill>
                <a:srgbClr val="FFFFFF"/>
              </a:solidFill>
              <a:latin typeface="宋体" panose="02010600030101010101" pitchFamily="2" charset="-122"/>
              <a:sym typeface="宋体" panose="02010600030101010101" pitchFamily="2" charset="-122"/>
            </a:endParaRPr>
          </a:p>
        </p:txBody>
      </p:sp>
      <p:sp>
        <p:nvSpPr>
          <p:cNvPr id="35858" name="圆角矩形 156"/>
          <p:cNvSpPr/>
          <p:nvPr/>
        </p:nvSpPr>
        <p:spPr>
          <a:xfrm>
            <a:off x="7607300" y="1748155"/>
            <a:ext cx="2790825" cy="1782445"/>
          </a:xfrm>
          <a:prstGeom prst="roundRect">
            <a:avLst>
              <a:gd name="adj" fmla="val 16667"/>
            </a:avLst>
          </a:prstGeom>
          <a:blipFill rotWithShape="1">
            <a:blip r:embed="rId2"/>
          </a:blipFill>
          <a:ln w="19050" cap="flat" cmpd="sng">
            <a:solidFill>
              <a:srgbClr val="F79646"/>
            </a:solidFill>
            <a:prstDash val="solid"/>
            <a:headEnd type="none" w="med" len="med"/>
            <a:tailEnd type="none" w="med" len="med"/>
          </a:ln>
        </p:spPr>
        <p:txBody>
          <a:bodyPr anchor="ctr" anchorCtr="0"/>
          <a:p>
            <a:pPr algn="ctr" eaLnBrk="1" hangingPunct="1">
              <a:buClr>
                <a:srgbClr val="990000"/>
              </a:buClr>
              <a:buFont typeface="Arial" panose="020B0604020202020204" charset="-122"/>
              <a:buChar char="•"/>
            </a:pPr>
            <a:endParaRPr lang="zh-CN" altLang="en-US" dirty="0">
              <a:solidFill>
                <a:srgbClr val="FFFFFF"/>
              </a:solidFill>
              <a:latin typeface="宋体" panose="02010600030101010101" pitchFamily="2" charset="-122"/>
              <a:sym typeface="宋体" panose="02010600030101010101" pitchFamily="2" charset="-122"/>
            </a:endParaRPr>
          </a:p>
        </p:txBody>
      </p:sp>
      <p:pic>
        <p:nvPicPr>
          <p:cNvPr id="35873" name="矩形 36"/>
          <p:cNvPicPr/>
          <p:nvPr/>
        </p:nvPicPr>
        <p:blipFill>
          <a:blip r:embed="rId3"/>
          <a:stretch>
            <a:fillRect/>
          </a:stretch>
        </p:blipFill>
        <p:spPr>
          <a:xfrm>
            <a:off x="6119813" y="3297238"/>
            <a:ext cx="1512887" cy="1543050"/>
          </a:xfrm>
          <a:prstGeom prst="rect">
            <a:avLst/>
          </a:prstGeom>
          <a:noFill/>
          <a:ln w="9525">
            <a:noFill/>
          </a:ln>
        </p:spPr>
      </p:pic>
      <p:sp>
        <p:nvSpPr>
          <p:cNvPr id="4" name="圆角矩形 151"/>
          <p:cNvSpPr/>
          <p:nvPr/>
        </p:nvSpPr>
        <p:spPr>
          <a:xfrm>
            <a:off x="777875" y="2120583"/>
            <a:ext cx="2016125" cy="4197350"/>
          </a:xfrm>
          <a:prstGeom prst="roundRect">
            <a:avLst>
              <a:gd name="adj" fmla="val 16667"/>
            </a:avLst>
          </a:prstGeom>
          <a:blipFill rotWithShape="1">
            <a:blip r:embed="rId2"/>
          </a:blipFill>
          <a:ln w="19050" cap="flat" cmpd="sng">
            <a:solidFill>
              <a:srgbClr val="24AB9A"/>
            </a:solidFill>
            <a:prstDash val="solid"/>
            <a:headEnd type="none" w="med" len="med"/>
            <a:tailEnd type="none" w="med" len="med"/>
          </a:ln>
        </p:spPr>
        <p:txBody>
          <a:bodyPr anchor="ctr" anchorCtr="0"/>
          <a:p>
            <a:pPr algn="ctr" eaLnBrk="1" hangingPunct="1">
              <a:buClr>
                <a:srgbClr val="990000"/>
              </a:buClr>
              <a:buFont typeface="Arial" panose="020B0604020202020204" charset="-122"/>
              <a:buChar char="•"/>
            </a:pPr>
            <a:endParaRPr lang="zh-CN" altLang="en-US" dirty="0">
              <a:solidFill>
                <a:srgbClr val="FFFFFF"/>
              </a:solidFill>
              <a:latin typeface="宋体" panose="02010600030101010101" pitchFamily="2" charset="-122"/>
              <a:sym typeface="宋体" panose="02010600030101010101" pitchFamily="2" charset="-122"/>
            </a:endParaRPr>
          </a:p>
        </p:txBody>
      </p:sp>
      <p:pic>
        <p:nvPicPr>
          <p:cNvPr id="2" name="New picture"/>
          <p:cNvPicPr/>
          <p:nvPr/>
        </p:nvPicPr>
        <p:blipFill>
          <a:blip r:embed="rId4"/>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补充养老保险（年金）</a:t>
            </a:r>
            <a:endParaRPr lang="zh-CN" sz="3000" b="1" i="0">
              <a:solidFill>
                <a:srgbClr val="FFFFFF"/>
              </a:solidFill>
              <a:latin typeface="微软雅黑" panose="020B0503020204020204" charset="-122"/>
            </a:endParaRPr>
          </a:p>
        </p:txBody>
      </p:sp>
      <p:sp>
        <p:nvSpPr>
          <p:cNvPr id="5" name="New shape"/>
          <p:cNvSpPr/>
          <p:nvPr/>
        </p:nvSpPr>
        <p:spPr>
          <a:xfrm>
            <a:off x="876935" y="948055"/>
            <a:ext cx="10422890" cy="65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sz="2100" b="1" i="0">
                <a:solidFill>
                  <a:srgbClr val="FFB6B6"/>
                </a:solidFill>
                <a:latin typeface="微软雅黑" panose="020B0503020204020204" charset="-122"/>
              </a:rPr>
              <a:t>十、各管理机构职责</a:t>
            </a:r>
            <a:endParaRPr lang="zh-CN" altLang="en-US" sz="1575" b="0" i="0" dirty="0">
              <a:latin typeface="微软雅黑" panose="020B0503020204020204" charset="-122"/>
              <a:ea typeface="微软雅黑" panose="020B0503020204020204" charset="-122"/>
            </a:endParaRPr>
          </a:p>
        </p:txBody>
      </p:sp>
      <p:sp>
        <p:nvSpPr>
          <p:cNvPr id="35844" name="右箭头 135"/>
          <p:cNvSpPr/>
          <p:nvPr/>
        </p:nvSpPr>
        <p:spPr>
          <a:xfrm>
            <a:off x="2905125" y="3962400"/>
            <a:ext cx="673100" cy="555625"/>
          </a:xfrm>
          <a:prstGeom prst="rightArrow">
            <a:avLst>
              <a:gd name="adj1" fmla="val 50000"/>
              <a:gd name="adj2" fmla="val 27745"/>
            </a:avLst>
          </a:prstGeom>
          <a:solidFill>
            <a:schemeClr val="bg1"/>
          </a:solidFill>
          <a:ln w="12700" cap="flat" cmpd="sng">
            <a:solidFill>
              <a:schemeClr val="tx1"/>
            </a:solidFill>
            <a:prstDash val="solid"/>
            <a:miter/>
            <a:headEnd type="none" w="med" len="med"/>
            <a:tailEnd type="none" w="med" len="med"/>
          </a:ln>
        </p:spPr>
        <p:txBody>
          <a:bodyPr anchor="ctr" anchorCtr="0"/>
          <a:p>
            <a:pPr algn="ctr" eaLnBrk="1" hangingPunct="1">
              <a:buClr>
                <a:srgbClr val="990000"/>
              </a:buClr>
              <a:buFont typeface="Arial" panose="020B0604020202020204" charset="-122"/>
              <a:buChar char="•"/>
            </a:pPr>
            <a:r>
              <a:rPr lang="zh-CN" altLang="en-US" sz="1200" b="1" dirty="0">
                <a:latin typeface="微软雅黑" panose="020B0503020204020204" charset="-122"/>
                <a:ea typeface="微软雅黑" panose="020B0503020204020204" charset="-122"/>
                <a:sym typeface="微软雅黑" panose="020B0503020204020204" charset="-122"/>
              </a:rPr>
              <a:t>信托</a:t>
            </a:r>
            <a:endParaRPr lang="zh-CN" altLang="en-US" dirty="0">
              <a:latin typeface="Times New Roman" panose="02020603050405020304" pitchFamily="2"/>
            </a:endParaRPr>
          </a:p>
        </p:txBody>
      </p:sp>
      <p:sp>
        <p:nvSpPr>
          <p:cNvPr id="35845" name="右箭头 136"/>
          <p:cNvSpPr/>
          <p:nvPr/>
        </p:nvSpPr>
        <p:spPr>
          <a:xfrm>
            <a:off x="6524625" y="2432050"/>
            <a:ext cx="673100" cy="554038"/>
          </a:xfrm>
          <a:prstGeom prst="rightArrow">
            <a:avLst>
              <a:gd name="adj1" fmla="val 50000"/>
              <a:gd name="adj2" fmla="val 27717"/>
            </a:avLst>
          </a:prstGeom>
          <a:solidFill>
            <a:schemeClr val="bg1"/>
          </a:solidFill>
          <a:ln w="12700" cap="flat" cmpd="sng">
            <a:solidFill>
              <a:schemeClr val="tx1"/>
            </a:solidFill>
            <a:prstDash val="solid"/>
            <a:miter/>
            <a:headEnd type="none" w="med" len="med"/>
            <a:tailEnd type="none" w="med" len="med"/>
          </a:ln>
        </p:spPr>
        <p:txBody>
          <a:bodyPr anchor="ctr" anchorCtr="0"/>
          <a:p>
            <a:pPr algn="ctr" eaLnBrk="1" hangingPunct="1">
              <a:buClr>
                <a:srgbClr val="990000"/>
              </a:buClr>
              <a:buFont typeface="Arial" panose="020B0604020202020204" charset="-122"/>
              <a:buChar char="•"/>
            </a:pPr>
            <a:r>
              <a:rPr lang="zh-CN" altLang="en-US" sz="1200" b="1" dirty="0">
                <a:latin typeface="微软雅黑" panose="020B0503020204020204" charset="-122"/>
                <a:ea typeface="微软雅黑" panose="020B0503020204020204" charset="-122"/>
                <a:sym typeface="微软雅黑" panose="020B0503020204020204" charset="-122"/>
              </a:rPr>
              <a:t>委托</a:t>
            </a:r>
            <a:endParaRPr lang="zh-CN" altLang="en-US" dirty="0">
              <a:latin typeface="Times New Roman" panose="02020603050405020304" pitchFamily="2"/>
            </a:endParaRPr>
          </a:p>
        </p:txBody>
      </p:sp>
      <p:sp>
        <p:nvSpPr>
          <p:cNvPr id="35846" name="右箭头 137"/>
          <p:cNvSpPr/>
          <p:nvPr/>
        </p:nvSpPr>
        <p:spPr>
          <a:xfrm>
            <a:off x="6537325" y="5367338"/>
            <a:ext cx="673100" cy="555625"/>
          </a:xfrm>
          <a:prstGeom prst="rightArrow">
            <a:avLst>
              <a:gd name="adj1" fmla="val 50000"/>
              <a:gd name="adj2" fmla="val 27672"/>
            </a:avLst>
          </a:prstGeom>
          <a:solidFill>
            <a:schemeClr val="bg1"/>
          </a:solidFill>
          <a:ln w="12700" cap="flat" cmpd="sng">
            <a:solidFill>
              <a:schemeClr val="tx1"/>
            </a:solidFill>
            <a:prstDash val="solid"/>
            <a:miter/>
            <a:headEnd type="none" w="med" len="med"/>
            <a:tailEnd type="none" w="med" len="med"/>
          </a:ln>
        </p:spPr>
        <p:txBody>
          <a:bodyPr anchor="ctr" anchorCtr="0"/>
          <a:p>
            <a:pPr algn="ctr" eaLnBrk="1" hangingPunct="1">
              <a:buClr>
                <a:srgbClr val="990000"/>
              </a:buClr>
              <a:buFont typeface="Arial" panose="020B0604020202020204" charset="-122"/>
              <a:buChar char="•"/>
            </a:pPr>
            <a:r>
              <a:rPr lang="zh-CN" altLang="en-US" sz="1200" b="1" dirty="0">
                <a:latin typeface="微软雅黑" panose="020B0503020204020204" charset="-122"/>
                <a:ea typeface="微软雅黑" panose="020B0503020204020204" charset="-122"/>
                <a:sym typeface="微软雅黑" panose="020B0503020204020204" charset="-122"/>
              </a:rPr>
              <a:t>委托</a:t>
            </a:r>
            <a:endParaRPr lang="zh-CN" altLang="en-US" dirty="0">
              <a:latin typeface="Times New Roman" panose="02020603050405020304" pitchFamily="2"/>
            </a:endParaRPr>
          </a:p>
        </p:txBody>
      </p:sp>
      <p:sp>
        <p:nvSpPr>
          <p:cNvPr id="35848" name="圆角矩形 144"/>
          <p:cNvSpPr/>
          <p:nvPr/>
        </p:nvSpPr>
        <p:spPr>
          <a:xfrm>
            <a:off x="1211580" y="2482215"/>
            <a:ext cx="1147763" cy="419100"/>
          </a:xfrm>
          <a:prstGeom prst="roundRect">
            <a:avLst>
              <a:gd name="adj" fmla="val 16667"/>
            </a:avLst>
          </a:prstGeom>
          <a:solidFill>
            <a:srgbClr val="9BBB59"/>
          </a:solidFill>
          <a:ln w="25400" cap="flat" cmpd="sng">
            <a:solidFill>
              <a:schemeClr val="bg1"/>
            </a:solidFill>
            <a:prstDash val="solid"/>
            <a:headEnd type="none" w="med" len="med"/>
            <a:tailEnd type="none" w="med" len="med"/>
          </a:ln>
        </p:spPr>
        <p:txBody>
          <a:bodyPr anchor="ctr" anchorCtr="0"/>
          <a:p>
            <a:pPr algn="ctr" eaLnBrk="1" hangingPunct="1">
              <a:buClr>
                <a:srgbClr val="990000"/>
              </a:buClr>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委托人</a:t>
            </a:r>
            <a:endParaRPr lang="zh-CN" altLang="en-US" dirty="0">
              <a:latin typeface="Times New Roman" panose="02020603050405020304" pitchFamily="2"/>
            </a:endParaRPr>
          </a:p>
        </p:txBody>
      </p:sp>
      <p:sp>
        <p:nvSpPr>
          <p:cNvPr id="35850" name="矩形 68"/>
          <p:cNvSpPr/>
          <p:nvPr/>
        </p:nvSpPr>
        <p:spPr>
          <a:xfrm>
            <a:off x="996950" y="3703638"/>
            <a:ext cx="1876425" cy="2132965"/>
          </a:xfrm>
          <a:prstGeom prst="rect">
            <a:avLst/>
          </a:prstGeom>
          <a:noFill/>
          <a:ln w="9525">
            <a:noFill/>
          </a:ln>
        </p:spPr>
        <p:txBody>
          <a:bodyPr>
            <a:spAutoFit/>
          </a:bodyPr>
          <a:p>
            <a:pPr eaLnBrk="1" hangingPunct="1">
              <a:lnSpc>
                <a:spcPct val="150000"/>
              </a:lnSpc>
              <a:spcBef>
                <a:spcPct val="20000"/>
              </a:spcBef>
              <a:buClr>
                <a:srgbClr val="990000"/>
              </a:buClr>
              <a:buFont typeface="Arial" panose="020B0604020202020204" charset="-122"/>
              <a:buChar char="•"/>
            </a:pPr>
            <a:r>
              <a:rPr lang="en-US" altLang="zh-CN" sz="1600" dirty="0">
                <a:latin typeface="Times New Roman" panose="02020603050405020304" pitchFamily="2"/>
                <a:ea typeface="微软雅黑" panose="020B0503020204020204" charset="-122"/>
                <a:sym typeface="微软雅黑" panose="020B0503020204020204" charset="-122"/>
              </a:rPr>
              <a:t>·</a:t>
            </a:r>
            <a:r>
              <a:rPr lang="en-US" altLang="zh-CN" sz="1600" dirty="0">
                <a:latin typeface="微软雅黑" panose="020B0503020204020204" charset="-122"/>
                <a:ea typeface="微软雅黑" panose="020B0503020204020204" charset="-122"/>
                <a:sym typeface="微软雅黑" panose="020B0503020204020204" charset="-122"/>
              </a:rPr>
              <a:t> </a:t>
            </a:r>
            <a:r>
              <a:rPr lang="zh-CN" altLang="en-US" sz="1600" dirty="0">
                <a:latin typeface="微软雅黑" panose="020B0503020204020204" charset="-122"/>
                <a:ea typeface="微软雅黑" panose="020B0503020204020204" charset="-122"/>
                <a:sym typeface="微软雅黑" panose="020B0503020204020204" charset="-122"/>
              </a:rPr>
              <a:t>签订受托合同</a:t>
            </a:r>
            <a:endParaRPr lang="zh-CN" altLang="en-US" sz="1600" dirty="0">
              <a:latin typeface="微软雅黑" panose="020B0503020204020204" charset="-122"/>
              <a:ea typeface="微软雅黑" panose="020B0503020204020204" charset="-122"/>
              <a:sym typeface="微软雅黑" panose="020B0503020204020204" charset="-122"/>
            </a:endParaRPr>
          </a:p>
          <a:p>
            <a:pPr eaLnBrk="1" hangingPunct="1">
              <a:lnSpc>
                <a:spcPct val="150000"/>
              </a:lnSpc>
              <a:spcBef>
                <a:spcPct val="20000"/>
              </a:spcBef>
              <a:buClr>
                <a:srgbClr val="990000"/>
              </a:buClr>
              <a:buFont typeface="Arial" panose="020B0604020202020204" charset="-122"/>
              <a:buChar char="•"/>
            </a:pPr>
            <a:r>
              <a:rPr lang="en-US" altLang="zh-CN" sz="1600" dirty="0">
                <a:latin typeface="Times New Roman" panose="02020603050405020304" pitchFamily="2"/>
                <a:ea typeface="微软雅黑" panose="020B0503020204020204" charset="-122"/>
                <a:sym typeface="微软雅黑" panose="020B0503020204020204" charset="-122"/>
              </a:rPr>
              <a:t>·</a:t>
            </a:r>
            <a:r>
              <a:rPr lang="en-US" altLang="zh-CN" sz="1600" dirty="0">
                <a:latin typeface="微软雅黑" panose="020B0503020204020204" charset="-122"/>
                <a:ea typeface="微软雅黑" panose="020B0503020204020204" charset="-122"/>
                <a:sym typeface="微软雅黑" panose="020B0503020204020204" charset="-122"/>
              </a:rPr>
              <a:t> </a:t>
            </a:r>
            <a:r>
              <a:rPr lang="zh-CN" altLang="en-US" sz="1600" dirty="0">
                <a:latin typeface="微软雅黑" panose="020B0503020204020204" charset="-122"/>
                <a:ea typeface="微软雅黑" panose="020B0503020204020204" charset="-122"/>
                <a:sym typeface="微软雅黑" panose="020B0503020204020204" charset="-122"/>
              </a:rPr>
              <a:t>监督评估受托人</a:t>
            </a:r>
            <a:endParaRPr lang="en-US" altLang="zh-CN" sz="1600" dirty="0">
              <a:latin typeface="微软雅黑" panose="020B0503020204020204" charset="-122"/>
              <a:ea typeface="微软雅黑" panose="020B0503020204020204" charset="-122"/>
              <a:sym typeface="微软雅黑" panose="020B0503020204020204" charset="-122"/>
            </a:endParaRPr>
          </a:p>
          <a:p>
            <a:pPr eaLnBrk="1" hangingPunct="1">
              <a:lnSpc>
                <a:spcPct val="150000"/>
              </a:lnSpc>
              <a:spcBef>
                <a:spcPct val="20000"/>
              </a:spcBef>
              <a:buClr>
                <a:srgbClr val="990000"/>
              </a:buClr>
              <a:buFont typeface="Arial" panose="020B0604020202020204" charset="-122"/>
              <a:buChar char="•"/>
            </a:pPr>
            <a:r>
              <a:rPr lang="en-US" altLang="zh-CN" sz="1600" dirty="0">
                <a:latin typeface="Times New Roman" panose="02020603050405020304" pitchFamily="2"/>
                <a:ea typeface="微软雅黑" panose="020B0503020204020204" charset="-122"/>
                <a:sym typeface="微软雅黑" panose="020B0503020204020204" charset="-122"/>
              </a:rPr>
              <a:t>· </a:t>
            </a:r>
            <a:r>
              <a:rPr lang="zh-CN" altLang="en-US" sz="1600" dirty="0">
                <a:latin typeface="微软雅黑" panose="020B0503020204020204" charset="-122"/>
                <a:ea typeface="微软雅黑" panose="020B0503020204020204" charset="-122"/>
                <a:sym typeface="微软雅黑" panose="020B0503020204020204" charset="-122"/>
              </a:rPr>
              <a:t>管理各下属公司</a:t>
            </a:r>
            <a:endParaRPr lang="zh-CN" altLang="en-US" sz="1600" dirty="0">
              <a:latin typeface="微软雅黑" panose="020B0503020204020204" charset="-122"/>
              <a:ea typeface="微软雅黑" panose="020B0503020204020204" charset="-122"/>
              <a:sym typeface="微软雅黑" panose="020B0503020204020204" charset="-122"/>
            </a:endParaRPr>
          </a:p>
          <a:p>
            <a:pPr eaLnBrk="1" hangingPunct="1">
              <a:lnSpc>
                <a:spcPct val="150000"/>
              </a:lnSpc>
              <a:spcBef>
                <a:spcPct val="20000"/>
              </a:spcBef>
              <a:buClr>
                <a:srgbClr val="990000"/>
              </a:buClr>
              <a:buFont typeface="Arial" panose="020B0604020202020204" charset="-122"/>
              <a:buChar char="•"/>
            </a:pPr>
            <a:r>
              <a:rPr lang="en-US" altLang="zh-CN" sz="1600" dirty="0">
                <a:latin typeface="Times New Roman" panose="02020603050405020304" pitchFamily="2"/>
                <a:ea typeface="微软雅黑" panose="020B0503020204020204" charset="-122"/>
                <a:sym typeface="微软雅黑" panose="020B0503020204020204" charset="-122"/>
              </a:rPr>
              <a:t>·</a:t>
            </a:r>
            <a:r>
              <a:rPr lang="en-US" altLang="zh-CN" sz="1600" dirty="0">
                <a:latin typeface="微软雅黑" panose="020B0503020204020204" charset="-122"/>
                <a:ea typeface="微软雅黑" panose="020B0503020204020204" charset="-122"/>
                <a:sym typeface="微软雅黑" panose="020B0503020204020204" charset="-122"/>
              </a:rPr>
              <a:t> </a:t>
            </a:r>
            <a:r>
              <a:rPr lang="zh-CN" altLang="en-US" sz="1600" dirty="0">
                <a:latin typeface="微软雅黑" panose="020B0503020204020204" charset="-122"/>
                <a:ea typeface="微软雅黑" panose="020B0503020204020204" charset="-122"/>
                <a:sym typeface="微软雅黑" panose="020B0503020204020204" charset="-122"/>
              </a:rPr>
              <a:t>年金方案报备</a:t>
            </a:r>
            <a:endParaRPr lang="zh-CN" altLang="en-US" sz="1600" dirty="0">
              <a:latin typeface="微软雅黑" panose="020B0503020204020204" charset="-122"/>
              <a:ea typeface="微软雅黑" panose="020B0503020204020204" charset="-122"/>
              <a:sym typeface="微软雅黑" panose="020B0503020204020204" charset="-122"/>
            </a:endParaRPr>
          </a:p>
          <a:p>
            <a:pPr eaLnBrk="1" hangingPunct="1">
              <a:lnSpc>
                <a:spcPct val="150000"/>
              </a:lnSpc>
              <a:spcBef>
                <a:spcPct val="20000"/>
              </a:spcBef>
              <a:buClr>
                <a:srgbClr val="990000"/>
              </a:buClr>
              <a:buFont typeface="Arial" panose="020B0604020202020204" charset="-122"/>
              <a:buChar char="•"/>
            </a:pPr>
            <a:r>
              <a:rPr lang="en-US" altLang="zh-CN" sz="1600" dirty="0">
                <a:latin typeface="微软雅黑" panose="020B0503020204020204" charset="-122"/>
                <a:ea typeface="微软雅黑" panose="020B0503020204020204" charset="-122"/>
                <a:sym typeface="微软雅黑" panose="020B0503020204020204" charset="-122"/>
              </a:rPr>
              <a:t>  </a:t>
            </a:r>
            <a:r>
              <a:rPr lang="en-US" altLang="zh-CN" sz="1600" dirty="0">
                <a:latin typeface="Times New Roman" panose="02020603050405020304" pitchFamily="2"/>
                <a:ea typeface="微软雅黑" panose="020B0503020204020204" charset="-122"/>
                <a:sym typeface="微软雅黑" panose="020B0503020204020204" charset="-122"/>
              </a:rPr>
              <a:t>……</a:t>
            </a:r>
            <a:endParaRPr lang="zh-CN" altLang="en-US" dirty="0">
              <a:latin typeface="Times New Roman" panose="02020603050405020304" pitchFamily="2"/>
            </a:endParaRPr>
          </a:p>
        </p:txBody>
      </p:sp>
      <p:sp>
        <p:nvSpPr>
          <p:cNvPr id="35851" name="左弧形箭头 161"/>
          <p:cNvSpPr/>
          <p:nvPr/>
        </p:nvSpPr>
        <p:spPr>
          <a:xfrm rot="3997507">
            <a:off x="6382068" y="1562735"/>
            <a:ext cx="374650" cy="1027113"/>
          </a:xfrm>
          <a:prstGeom prst="curvedRightArrow">
            <a:avLst>
              <a:gd name="adj1" fmla="val 23593"/>
              <a:gd name="adj2" fmla="val 71520"/>
              <a:gd name="adj3" fmla="val 25000"/>
            </a:avLst>
          </a:prstGeom>
          <a:solidFill>
            <a:srgbClr val="7F7F7F"/>
          </a:solidFill>
          <a:ln w="25400" cap="flat" cmpd="sng">
            <a:solidFill>
              <a:srgbClr val="7F7F7F"/>
            </a:solidFill>
            <a:prstDash val="solid"/>
            <a:miter/>
            <a:headEnd type="none" w="med" len="med"/>
            <a:tailEnd type="none" w="med" len="med"/>
          </a:ln>
        </p:spPr>
        <p:txBody>
          <a:bodyPr anchor="ctr" anchorCtr="0"/>
          <a:p>
            <a:pPr algn="ctr" eaLnBrk="1" hangingPunct="1">
              <a:buClr>
                <a:srgbClr val="990000"/>
              </a:buClr>
              <a:buFont typeface="Arial" panose="020B0604020202020204" charset="-122"/>
              <a:buChar char="•"/>
            </a:pPr>
            <a:endParaRPr lang="zh-CN" altLang="en-US" dirty="0">
              <a:latin typeface="宋体" panose="02010600030101010101" pitchFamily="2" charset="-122"/>
              <a:sym typeface="宋体" panose="02010600030101010101" pitchFamily="2" charset="-122"/>
            </a:endParaRPr>
          </a:p>
        </p:txBody>
      </p:sp>
      <p:sp>
        <p:nvSpPr>
          <p:cNvPr id="35852" name="左弧形箭头 163"/>
          <p:cNvSpPr/>
          <p:nvPr/>
        </p:nvSpPr>
        <p:spPr>
          <a:xfrm rot="4312007">
            <a:off x="3063875" y="2850515"/>
            <a:ext cx="449580" cy="975360"/>
          </a:xfrm>
          <a:prstGeom prst="curvedRightArrow">
            <a:avLst>
              <a:gd name="adj1" fmla="val 23494"/>
              <a:gd name="adj2" fmla="val 71219"/>
              <a:gd name="adj3" fmla="val 25000"/>
            </a:avLst>
          </a:prstGeom>
          <a:solidFill>
            <a:srgbClr val="7F7F7F"/>
          </a:solidFill>
          <a:ln w="25400" cap="flat" cmpd="sng">
            <a:solidFill>
              <a:srgbClr val="7F7F7F"/>
            </a:solidFill>
            <a:prstDash val="solid"/>
            <a:miter/>
            <a:headEnd type="none" w="med" len="med"/>
            <a:tailEnd type="none" w="med" len="med"/>
          </a:ln>
        </p:spPr>
        <p:txBody>
          <a:bodyPr anchor="ctr" anchorCtr="0"/>
          <a:p>
            <a:pPr algn="ctr" eaLnBrk="1" hangingPunct="1">
              <a:buClr>
                <a:srgbClr val="990000"/>
              </a:buClr>
              <a:buFont typeface="Arial" panose="020B0604020202020204" charset="-122"/>
              <a:buChar char="•"/>
            </a:pPr>
            <a:endParaRPr lang="zh-CN" altLang="en-US" dirty="0">
              <a:latin typeface="宋体" panose="02010600030101010101" pitchFamily="2" charset="-122"/>
              <a:sym typeface="宋体" panose="02010600030101010101" pitchFamily="2" charset="-122"/>
            </a:endParaRPr>
          </a:p>
        </p:txBody>
      </p:sp>
      <p:sp>
        <p:nvSpPr>
          <p:cNvPr id="35853" name="右弧形箭头 167"/>
          <p:cNvSpPr/>
          <p:nvPr/>
        </p:nvSpPr>
        <p:spPr>
          <a:xfrm rot="6448062">
            <a:off x="6453188" y="5721350"/>
            <a:ext cx="427037" cy="949325"/>
          </a:xfrm>
          <a:prstGeom prst="curvedLeftArrow">
            <a:avLst>
              <a:gd name="adj1" fmla="val 18493"/>
              <a:gd name="adj2" fmla="val 47188"/>
              <a:gd name="adj3" fmla="val 25000"/>
            </a:avLst>
          </a:prstGeom>
          <a:solidFill>
            <a:srgbClr val="7F7F7F"/>
          </a:solidFill>
          <a:ln w="25400" cap="flat" cmpd="sng">
            <a:solidFill>
              <a:srgbClr val="7F7F7F"/>
            </a:solidFill>
            <a:prstDash val="solid"/>
            <a:miter/>
            <a:headEnd type="none" w="med" len="med"/>
            <a:tailEnd type="none" w="med" len="med"/>
          </a:ln>
        </p:spPr>
        <p:txBody>
          <a:bodyPr anchor="ctr" anchorCtr="0"/>
          <a:p>
            <a:pPr algn="ctr" eaLnBrk="1" hangingPunct="1">
              <a:buClr>
                <a:srgbClr val="990000"/>
              </a:buClr>
              <a:buFont typeface="Arial" panose="020B0604020202020204" charset="-122"/>
              <a:buChar char="•"/>
            </a:pPr>
            <a:endParaRPr lang="zh-CN" altLang="en-US" dirty="0">
              <a:latin typeface="宋体" panose="02010600030101010101" pitchFamily="2" charset="-122"/>
              <a:sym typeface="宋体" panose="02010600030101010101" pitchFamily="2" charset="-122"/>
            </a:endParaRPr>
          </a:p>
        </p:txBody>
      </p:sp>
      <p:sp>
        <p:nvSpPr>
          <p:cNvPr id="35854" name="圆角矩形 151"/>
          <p:cNvSpPr/>
          <p:nvPr/>
        </p:nvSpPr>
        <p:spPr>
          <a:xfrm>
            <a:off x="3946525" y="2281238"/>
            <a:ext cx="2016125" cy="4197350"/>
          </a:xfrm>
          <a:prstGeom prst="roundRect">
            <a:avLst>
              <a:gd name="adj" fmla="val 16667"/>
            </a:avLst>
          </a:prstGeom>
          <a:blipFill rotWithShape="1">
            <a:blip r:embed="rId2"/>
          </a:blipFill>
          <a:ln w="19050" cap="flat" cmpd="sng">
            <a:solidFill>
              <a:srgbClr val="24AB9A"/>
            </a:solidFill>
            <a:prstDash val="solid"/>
            <a:headEnd type="none" w="med" len="med"/>
            <a:tailEnd type="none" w="med" len="med"/>
          </a:ln>
        </p:spPr>
        <p:txBody>
          <a:bodyPr anchor="ctr" anchorCtr="0"/>
          <a:p>
            <a:pPr algn="ctr" eaLnBrk="1" hangingPunct="1">
              <a:buClr>
                <a:srgbClr val="990000"/>
              </a:buClr>
              <a:buFont typeface="Arial" panose="020B0604020202020204" charset="-122"/>
              <a:buChar char="•"/>
            </a:pPr>
            <a:endParaRPr lang="zh-CN" altLang="en-US" dirty="0">
              <a:solidFill>
                <a:srgbClr val="FFFFFF"/>
              </a:solidFill>
              <a:latin typeface="宋体" panose="02010600030101010101" pitchFamily="2" charset="-122"/>
              <a:sym typeface="宋体" panose="02010600030101010101" pitchFamily="2" charset="-122"/>
            </a:endParaRPr>
          </a:p>
        </p:txBody>
      </p:sp>
      <p:sp>
        <p:nvSpPr>
          <p:cNvPr id="35855" name="圆角矩形 149"/>
          <p:cNvSpPr/>
          <p:nvPr/>
        </p:nvSpPr>
        <p:spPr>
          <a:xfrm>
            <a:off x="4380230" y="2482215"/>
            <a:ext cx="1149350" cy="417513"/>
          </a:xfrm>
          <a:prstGeom prst="roundRect">
            <a:avLst>
              <a:gd name="adj" fmla="val 16667"/>
            </a:avLst>
          </a:prstGeom>
          <a:solidFill>
            <a:srgbClr val="24AB9A"/>
          </a:solidFill>
          <a:ln w="25400" cap="flat" cmpd="sng">
            <a:solidFill>
              <a:schemeClr val="bg1"/>
            </a:solidFill>
            <a:prstDash val="solid"/>
            <a:headEnd type="none" w="med" len="med"/>
            <a:tailEnd type="none" w="med" len="med"/>
          </a:ln>
        </p:spPr>
        <p:txBody>
          <a:bodyPr anchor="ctr" anchorCtr="0"/>
          <a:p>
            <a:pPr algn="ctr" eaLnBrk="1" hangingPunct="1">
              <a:buClr>
                <a:srgbClr val="990000"/>
              </a:buClr>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受托人</a:t>
            </a:r>
            <a:endParaRPr lang="zh-CN" altLang="en-US" dirty="0">
              <a:latin typeface="Times New Roman" panose="02020603050405020304" pitchFamily="2"/>
            </a:endParaRPr>
          </a:p>
        </p:txBody>
      </p:sp>
      <p:sp>
        <p:nvSpPr>
          <p:cNvPr id="35856" name="矩形 70"/>
          <p:cNvSpPr/>
          <p:nvPr/>
        </p:nvSpPr>
        <p:spPr>
          <a:xfrm>
            <a:off x="4067175" y="3676650"/>
            <a:ext cx="2205038" cy="2543175"/>
          </a:xfrm>
          <a:prstGeom prst="rect">
            <a:avLst/>
          </a:prstGeom>
          <a:noFill/>
          <a:ln w="9525">
            <a:noFill/>
          </a:ln>
        </p:spPr>
        <p:txBody>
          <a:bodyPr>
            <a:spAutoFit/>
          </a:bodyPr>
          <a:p>
            <a:pPr marL="84455" indent="-84455" eaLnBrk="1" hangingPunct="1">
              <a:lnSpc>
                <a:spcPct val="150000"/>
              </a:lnSpc>
              <a:spcBef>
                <a:spcPct val="20000"/>
              </a:spcBef>
              <a:buClr>
                <a:srgbClr val="990000"/>
              </a:buClr>
              <a:buFont typeface="Arial" panose="020B0604020202020204" charset="-122"/>
              <a:buChar char="•"/>
            </a:pPr>
            <a:r>
              <a:rPr lang="en-US" altLang="zh-CN" sz="1600" dirty="0">
                <a:latin typeface="Times New Roman" panose="02020603050405020304" pitchFamily="2"/>
                <a:ea typeface="微软雅黑" panose="020B0503020204020204" charset="-122"/>
                <a:sym typeface="微软雅黑" panose="020B0503020204020204" charset="-122"/>
              </a:rPr>
              <a:t>·</a:t>
            </a:r>
            <a:r>
              <a:rPr lang="en-US" altLang="zh-CN" sz="1600" dirty="0">
                <a:latin typeface="微软雅黑" panose="020B0503020204020204" charset="-122"/>
                <a:ea typeface="微软雅黑" panose="020B0503020204020204" charset="-122"/>
                <a:sym typeface="微软雅黑" panose="020B0503020204020204" charset="-122"/>
              </a:rPr>
              <a:t> </a:t>
            </a:r>
            <a:r>
              <a:rPr lang="zh-CN" altLang="en-US" sz="1600" dirty="0">
                <a:latin typeface="微软雅黑" panose="020B0503020204020204" charset="-122"/>
                <a:ea typeface="微软雅黑" panose="020B0503020204020204" charset="-122"/>
                <a:sym typeface="微软雅黑" panose="020B0503020204020204" charset="-122"/>
              </a:rPr>
              <a:t>选择监督评估</a:t>
            </a:r>
            <a:br>
              <a:rPr lang="zh-CN" altLang="en-US" sz="1600" dirty="0">
                <a:solidFill>
                  <a:srgbClr val="000000"/>
                </a:solidFill>
                <a:latin typeface="微软雅黑" panose="020B0503020204020204" charset="-122"/>
                <a:ea typeface="微软雅黑" panose="020B0503020204020204" charset="-122"/>
                <a:sym typeface="微软雅黑" panose="020B0503020204020204" charset="-122"/>
              </a:rPr>
            </a:br>
            <a:r>
              <a:rPr lang="en-US" altLang="zh-CN" sz="1600" dirty="0">
                <a:latin typeface="微软雅黑" panose="020B0503020204020204" charset="-122"/>
                <a:ea typeface="微软雅黑" panose="020B0503020204020204" charset="-122"/>
                <a:sym typeface="微软雅黑" panose="020B0503020204020204" charset="-122"/>
              </a:rPr>
              <a:t>  </a:t>
            </a:r>
            <a:r>
              <a:rPr lang="zh-CN" altLang="en-US" sz="1600" dirty="0">
                <a:latin typeface="微软雅黑" panose="020B0503020204020204" charset="-122"/>
                <a:ea typeface="微软雅黑" panose="020B0503020204020204" charset="-122"/>
                <a:sym typeface="微软雅黑" panose="020B0503020204020204" charset="-122"/>
              </a:rPr>
              <a:t>各管理人</a:t>
            </a:r>
            <a:endParaRPr lang="zh-CN" altLang="en-US" sz="1600" dirty="0">
              <a:latin typeface="微软雅黑" panose="020B0503020204020204" charset="-122"/>
              <a:ea typeface="微软雅黑" panose="020B0503020204020204" charset="-122"/>
              <a:sym typeface="微软雅黑" panose="020B0503020204020204" charset="-122"/>
            </a:endParaRPr>
          </a:p>
          <a:p>
            <a:pPr marL="84455" indent="-84455" eaLnBrk="1" hangingPunct="1">
              <a:lnSpc>
                <a:spcPct val="150000"/>
              </a:lnSpc>
              <a:spcBef>
                <a:spcPct val="20000"/>
              </a:spcBef>
              <a:buClr>
                <a:srgbClr val="990000"/>
              </a:buClr>
              <a:buFont typeface="Arial" panose="020B0604020202020204" charset="-122"/>
              <a:buChar char="•"/>
            </a:pPr>
            <a:r>
              <a:rPr lang="en-US" altLang="zh-CN" sz="1600" dirty="0">
                <a:latin typeface="Times New Roman" panose="02020603050405020304" pitchFamily="2"/>
                <a:ea typeface="微软雅黑" panose="020B0503020204020204" charset="-122"/>
                <a:sym typeface="微软雅黑" panose="020B0503020204020204" charset="-122"/>
              </a:rPr>
              <a:t>·</a:t>
            </a:r>
            <a:r>
              <a:rPr lang="en-US" altLang="zh-CN" sz="1600" dirty="0">
                <a:latin typeface="微软雅黑" panose="020B0503020204020204" charset="-122"/>
                <a:ea typeface="微软雅黑" panose="020B0503020204020204" charset="-122"/>
                <a:sym typeface="微软雅黑" panose="020B0503020204020204" charset="-122"/>
              </a:rPr>
              <a:t> </a:t>
            </a:r>
            <a:r>
              <a:rPr lang="zh-CN" altLang="en-US" sz="1600" dirty="0">
                <a:latin typeface="微软雅黑" panose="020B0503020204020204" charset="-122"/>
                <a:ea typeface="微软雅黑" panose="020B0503020204020204" charset="-122"/>
                <a:sym typeface="微软雅黑" panose="020B0503020204020204" charset="-122"/>
              </a:rPr>
              <a:t>制定、执行年金      运营管理方案</a:t>
            </a:r>
            <a:endParaRPr lang="zh-CN" altLang="en-US" sz="1600" dirty="0">
              <a:latin typeface="微软雅黑" panose="020B0503020204020204" charset="-122"/>
              <a:ea typeface="微软雅黑" panose="020B0503020204020204" charset="-122"/>
              <a:sym typeface="微软雅黑" panose="020B0503020204020204" charset="-122"/>
            </a:endParaRPr>
          </a:p>
          <a:p>
            <a:pPr marL="84455" indent="-84455" eaLnBrk="1" hangingPunct="1">
              <a:lnSpc>
                <a:spcPct val="150000"/>
              </a:lnSpc>
              <a:spcBef>
                <a:spcPct val="20000"/>
              </a:spcBef>
              <a:buClr>
                <a:srgbClr val="990000"/>
              </a:buClr>
              <a:buFont typeface="Arial" panose="020B0604020202020204" charset="-122"/>
              <a:buChar char="•"/>
            </a:pPr>
            <a:r>
              <a:rPr lang="en-US" altLang="zh-CN" sz="1600" dirty="0">
                <a:latin typeface="Times New Roman" panose="02020603050405020304" pitchFamily="2"/>
                <a:ea typeface="微软雅黑" panose="020B0503020204020204" charset="-122"/>
                <a:sym typeface="微软雅黑" panose="020B0503020204020204" charset="-122"/>
              </a:rPr>
              <a:t>·</a:t>
            </a:r>
            <a:r>
              <a:rPr lang="en-US" altLang="zh-CN" sz="1600" dirty="0">
                <a:latin typeface="微软雅黑" panose="020B0503020204020204" charset="-122"/>
                <a:ea typeface="微软雅黑" panose="020B0503020204020204" charset="-122"/>
                <a:sym typeface="微软雅黑" panose="020B0503020204020204" charset="-122"/>
              </a:rPr>
              <a:t> </a:t>
            </a:r>
            <a:r>
              <a:rPr lang="zh-CN" altLang="en-US" sz="1600" dirty="0">
                <a:latin typeface="微软雅黑" panose="020B0503020204020204" charset="-122"/>
                <a:ea typeface="微软雅黑" panose="020B0503020204020204" charset="-122"/>
                <a:sym typeface="微软雅黑" panose="020B0503020204020204" charset="-122"/>
              </a:rPr>
              <a:t>制定投资策略</a:t>
            </a:r>
            <a:endParaRPr lang="en-US" altLang="zh-CN" sz="1600" dirty="0">
              <a:latin typeface="微软雅黑" panose="020B0503020204020204" charset="-122"/>
              <a:ea typeface="微软雅黑" panose="020B0503020204020204" charset="-122"/>
              <a:sym typeface="微软雅黑" panose="020B0503020204020204" charset="-122"/>
            </a:endParaRPr>
          </a:p>
          <a:p>
            <a:pPr marL="84455" indent="-84455" eaLnBrk="1" hangingPunct="1">
              <a:lnSpc>
                <a:spcPct val="150000"/>
              </a:lnSpc>
              <a:spcBef>
                <a:spcPct val="20000"/>
              </a:spcBef>
              <a:buClr>
                <a:srgbClr val="990000"/>
              </a:buClr>
              <a:buFont typeface="Arial" panose="020B0604020202020204" charset="-122"/>
              <a:buChar char="•"/>
            </a:pPr>
            <a:r>
              <a:rPr lang="en-US" altLang="zh-CN" sz="1600" dirty="0">
                <a:latin typeface="微软雅黑" panose="020B0503020204020204" charset="-122"/>
                <a:ea typeface="微软雅黑" panose="020B0503020204020204" charset="-122"/>
                <a:sym typeface="微软雅黑" panose="020B0503020204020204" charset="-122"/>
              </a:rPr>
              <a:t>  </a:t>
            </a:r>
            <a:r>
              <a:rPr lang="zh-CN" altLang="en-US" sz="1600" dirty="0">
                <a:latin typeface="Times New Roman" panose="02020603050405020304" pitchFamily="2"/>
                <a:ea typeface="微软雅黑" panose="020B0503020204020204" charset="-122"/>
                <a:sym typeface="微软雅黑" panose="020B0503020204020204" charset="-122"/>
              </a:rPr>
              <a:t>……</a:t>
            </a:r>
            <a:endParaRPr lang="zh-CN" altLang="en-US" dirty="0">
              <a:latin typeface="Times New Roman" panose="02020603050405020304" pitchFamily="2"/>
            </a:endParaRPr>
          </a:p>
        </p:txBody>
      </p:sp>
      <p:sp>
        <p:nvSpPr>
          <p:cNvPr id="35857" name="矩形 67"/>
          <p:cNvSpPr/>
          <p:nvPr/>
        </p:nvSpPr>
        <p:spPr>
          <a:xfrm>
            <a:off x="4095750" y="3121025"/>
            <a:ext cx="1839913" cy="334963"/>
          </a:xfrm>
          <a:prstGeom prst="rect">
            <a:avLst/>
          </a:prstGeom>
          <a:noFill/>
          <a:ln w="9525">
            <a:noFill/>
          </a:ln>
        </p:spPr>
        <p:txBody>
          <a:bodyPr>
            <a:spAutoFit/>
          </a:bodyPr>
          <a:p>
            <a:pPr algn="ctr" eaLnBrk="1" hangingPunct="1">
              <a:spcBef>
                <a:spcPct val="20000"/>
              </a:spcBef>
              <a:buClr>
                <a:srgbClr val="990000"/>
              </a:buClr>
              <a:buFont typeface="Arial" panose="020B0604020202020204" charset="-122"/>
              <a:buChar char="•"/>
            </a:pPr>
            <a:r>
              <a:rPr lang="zh-CN" altLang="en-US" sz="1600" b="1" dirty="0">
                <a:latin typeface="微软雅黑" panose="020B0503020204020204" charset="-122"/>
                <a:ea typeface="微软雅黑" panose="020B0503020204020204" charset="-122"/>
                <a:sym typeface="微软雅黑" panose="020B0503020204020204" charset="-122"/>
              </a:rPr>
              <a:t>中国工商银行</a:t>
            </a:r>
            <a:endParaRPr lang="zh-CN" altLang="en-US" sz="1600" b="1" dirty="0">
              <a:latin typeface="微软雅黑" panose="020B0503020204020204" charset="-122"/>
              <a:ea typeface="微软雅黑" panose="020B0503020204020204" charset="-122"/>
              <a:sym typeface="微软雅黑" panose="020B0503020204020204" charset="-122"/>
            </a:endParaRPr>
          </a:p>
        </p:txBody>
      </p:sp>
      <p:sp>
        <p:nvSpPr>
          <p:cNvPr id="35859" name="圆角矩形 155"/>
          <p:cNvSpPr/>
          <p:nvPr/>
        </p:nvSpPr>
        <p:spPr>
          <a:xfrm>
            <a:off x="7875588" y="1920875"/>
            <a:ext cx="2289175" cy="379413"/>
          </a:xfrm>
          <a:prstGeom prst="roundRect">
            <a:avLst>
              <a:gd name="adj" fmla="val 16667"/>
            </a:avLst>
          </a:prstGeom>
          <a:solidFill>
            <a:srgbClr val="F79646"/>
          </a:solidFill>
          <a:ln w="25400" cap="flat" cmpd="sng">
            <a:solidFill>
              <a:schemeClr val="bg1"/>
            </a:solidFill>
            <a:prstDash val="solid"/>
            <a:headEnd type="none" w="med" len="med"/>
            <a:tailEnd type="none" w="med" len="med"/>
          </a:ln>
        </p:spPr>
        <p:txBody>
          <a:bodyPr anchor="ctr" anchorCtr="0"/>
          <a:p>
            <a:pPr algn="ctr" eaLnBrk="1" hangingPunct="1">
              <a:buClr>
                <a:srgbClr val="990000"/>
              </a:buClr>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托管人：农业银行</a:t>
            </a:r>
            <a:endParaRPr lang="zh-CN" altLang="en-US" dirty="0">
              <a:latin typeface="Times New Roman" panose="02020603050405020304" pitchFamily="2"/>
            </a:endParaRPr>
          </a:p>
        </p:txBody>
      </p:sp>
      <p:sp>
        <p:nvSpPr>
          <p:cNvPr id="35860" name="矩形 72"/>
          <p:cNvSpPr/>
          <p:nvPr/>
        </p:nvSpPr>
        <p:spPr>
          <a:xfrm>
            <a:off x="7753350" y="2351088"/>
            <a:ext cx="2452688" cy="1082040"/>
          </a:xfrm>
          <a:prstGeom prst="rect">
            <a:avLst/>
          </a:prstGeom>
          <a:noFill/>
          <a:ln w="9525">
            <a:noFill/>
          </a:ln>
        </p:spPr>
        <p:txBody>
          <a:bodyPr>
            <a:spAutoFit/>
          </a:bodyPr>
          <a:p>
            <a:pPr eaLnBrk="1" hangingPunct="1">
              <a:spcBef>
                <a:spcPct val="20000"/>
              </a:spcBef>
              <a:buClr>
                <a:srgbClr val="990000"/>
              </a:buClr>
              <a:buFont typeface="Arial" panose="020B0604020202020204" charset="-122"/>
              <a:buChar char="•"/>
            </a:pPr>
            <a:r>
              <a:rPr lang="en-US" altLang="zh-CN" sz="1400" dirty="0">
                <a:latin typeface="Times New Roman" panose="02020603050405020304" pitchFamily="2"/>
                <a:ea typeface="微软雅黑" panose="020B0503020204020204" charset="-122"/>
                <a:sym typeface="微软雅黑" panose="020B0503020204020204" charset="-122"/>
              </a:rPr>
              <a:t>·</a:t>
            </a:r>
            <a:r>
              <a:rPr lang="en-US" altLang="zh-CN" sz="1400" dirty="0">
                <a:latin typeface="微软雅黑" panose="020B0503020204020204" charset="-122"/>
                <a:ea typeface="微软雅黑" panose="020B0503020204020204" charset="-122"/>
                <a:sym typeface="微软雅黑" panose="020B0503020204020204" charset="-122"/>
              </a:rPr>
              <a:t> </a:t>
            </a:r>
            <a:r>
              <a:rPr lang="zh-CN" altLang="en-US" sz="1400" dirty="0">
                <a:latin typeface="微软雅黑" panose="020B0503020204020204" charset="-122"/>
                <a:ea typeface="微软雅黑" panose="020B0503020204020204" charset="-122"/>
                <a:sym typeface="微软雅黑" panose="020B0503020204020204" charset="-122"/>
              </a:rPr>
              <a:t>开立资金和证券帐户</a:t>
            </a:r>
            <a:endParaRPr lang="zh-CN" altLang="en-US" sz="1400" dirty="0">
              <a:latin typeface="微软雅黑" panose="020B0503020204020204" charset="-122"/>
              <a:ea typeface="微软雅黑" panose="020B0503020204020204" charset="-122"/>
              <a:sym typeface="微软雅黑" panose="020B0503020204020204" charset="-122"/>
            </a:endParaRPr>
          </a:p>
          <a:p>
            <a:pPr eaLnBrk="1" hangingPunct="1">
              <a:spcBef>
                <a:spcPct val="20000"/>
              </a:spcBef>
              <a:buClr>
                <a:srgbClr val="990000"/>
              </a:buClr>
              <a:buFont typeface="Arial" panose="020B0604020202020204" charset="-122"/>
              <a:buChar char="•"/>
            </a:pPr>
            <a:r>
              <a:rPr lang="en-US" altLang="zh-CN" sz="1400" dirty="0">
                <a:latin typeface="Times New Roman" panose="02020603050405020304" pitchFamily="2"/>
                <a:ea typeface="微软雅黑" panose="020B0503020204020204" charset="-122"/>
                <a:sym typeface="微软雅黑" panose="020B0503020204020204" charset="-122"/>
              </a:rPr>
              <a:t>·</a:t>
            </a:r>
            <a:r>
              <a:rPr lang="en-US" altLang="zh-CN" sz="1400" dirty="0">
                <a:latin typeface="微软雅黑" panose="020B0503020204020204" charset="-122"/>
                <a:ea typeface="微软雅黑" panose="020B0503020204020204" charset="-122"/>
                <a:sym typeface="微软雅黑" panose="020B0503020204020204" charset="-122"/>
              </a:rPr>
              <a:t> </a:t>
            </a:r>
            <a:r>
              <a:rPr lang="zh-CN" altLang="en-US" sz="1400" dirty="0">
                <a:latin typeface="微软雅黑" panose="020B0503020204020204" charset="-122"/>
                <a:ea typeface="微软雅黑" panose="020B0503020204020204" charset="-122"/>
                <a:sym typeface="微软雅黑" panose="020B0503020204020204" charset="-122"/>
              </a:rPr>
              <a:t>向投管人分配基金财产</a:t>
            </a:r>
            <a:endParaRPr lang="zh-CN" altLang="en-US" sz="1400" dirty="0">
              <a:latin typeface="微软雅黑" panose="020B0503020204020204" charset="-122"/>
              <a:ea typeface="微软雅黑" panose="020B0503020204020204" charset="-122"/>
              <a:sym typeface="微软雅黑" panose="020B0503020204020204" charset="-122"/>
            </a:endParaRPr>
          </a:p>
          <a:p>
            <a:pPr eaLnBrk="1" hangingPunct="1">
              <a:spcBef>
                <a:spcPct val="20000"/>
              </a:spcBef>
              <a:buClr>
                <a:srgbClr val="990000"/>
              </a:buClr>
              <a:buFont typeface="Arial" panose="020B0604020202020204" charset="-122"/>
              <a:buChar char="•"/>
            </a:pPr>
            <a:r>
              <a:rPr lang="en-US" altLang="zh-CN" sz="1400" dirty="0">
                <a:latin typeface="Times New Roman" panose="02020603050405020304" pitchFamily="2"/>
                <a:ea typeface="微软雅黑" panose="020B0503020204020204" charset="-122"/>
                <a:sym typeface="微软雅黑" panose="020B0503020204020204" charset="-122"/>
              </a:rPr>
              <a:t>·</a:t>
            </a:r>
            <a:r>
              <a:rPr lang="en-US" altLang="zh-CN" sz="1400" dirty="0">
                <a:latin typeface="微软雅黑" panose="020B0503020204020204" charset="-122"/>
                <a:ea typeface="微软雅黑" panose="020B0503020204020204" charset="-122"/>
                <a:sym typeface="微软雅黑" panose="020B0503020204020204" charset="-122"/>
              </a:rPr>
              <a:t> </a:t>
            </a:r>
            <a:r>
              <a:rPr lang="zh-CN" altLang="en-US" sz="1400" dirty="0">
                <a:latin typeface="微软雅黑" panose="020B0503020204020204" charset="-122"/>
                <a:ea typeface="微软雅黑" panose="020B0503020204020204" charset="-122"/>
                <a:sym typeface="微软雅黑" panose="020B0503020204020204" charset="-122"/>
              </a:rPr>
              <a:t>清算、交割、估值</a:t>
            </a:r>
            <a:endParaRPr lang="zh-CN" altLang="en-US" sz="1400" dirty="0">
              <a:latin typeface="微软雅黑" panose="020B0503020204020204" charset="-122"/>
              <a:ea typeface="微软雅黑" panose="020B0503020204020204" charset="-122"/>
              <a:sym typeface="微软雅黑" panose="020B0503020204020204" charset="-122"/>
            </a:endParaRPr>
          </a:p>
          <a:p>
            <a:pPr eaLnBrk="1" hangingPunct="1">
              <a:spcBef>
                <a:spcPct val="20000"/>
              </a:spcBef>
              <a:buClr>
                <a:srgbClr val="990000"/>
              </a:buClr>
              <a:buFont typeface="Arial" panose="020B0604020202020204" charset="-122"/>
              <a:buChar char="•"/>
            </a:pPr>
            <a:r>
              <a:rPr lang="zh-CN" altLang="en-US" sz="1400" dirty="0">
                <a:latin typeface="微软雅黑" panose="020B0503020204020204" charset="-122"/>
                <a:ea typeface="微软雅黑" panose="020B0503020204020204" charset="-122"/>
                <a:sym typeface="微软雅黑" panose="020B0503020204020204" charset="-122"/>
              </a:rPr>
              <a:t>  代缴退休员工个人所得税</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35862" name="矩形 74"/>
          <p:cNvSpPr/>
          <p:nvPr/>
        </p:nvSpPr>
        <p:spPr>
          <a:xfrm>
            <a:off x="7751763" y="5888038"/>
            <a:ext cx="2452687" cy="814387"/>
          </a:xfrm>
          <a:prstGeom prst="rect">
            <a:avLst/>
          </a:prstGeom>
          <a:noFill/>
          <a:ln w="9525">
            <a:noFill/>
          </a:ln>
        </p:spPr>
        <p:txBody>
          <a:bodyPr>
            <a:spAutoFit/>
          </a:bodyPr>
          <a:p>
            <a:pPr eaLnBrk="1" hangingPunct="1">
              <a:spcBef>
                <a:spcPct val="20000"/>
              </a:spcBef>
              <a:buClr>
                <a:srgbClr val="990000"/>
              </a:buClr>
              <a:buFont typeface="Arial" panose="020B0604020202020204" charset="-122"/>
              <a:buChar char="•"/>
            </a:pPr>
            <a:r>
              <a:rPr lang="en-US" altLang="zh-CN" sz="1400" dirty="0">
                <a:latin typeface="Times New Roman" panose="02020603050405020304" pitchFamily="2"/>
                <a:ea typeface="微软雅黑" panose="020B0503020204020204" charset="-122"/>
                <a:sym typeface="微软雅黑" panose="020B0503020204020204" charset="-122"/>
              </a:rPr>
              <a:t>·</a:t>
            </a:r>
            <a:r>
              <a:rPr lang="en-US" altLang="zh-CN" sz="1400" dirty="0">
                <a:latin typeface="微软雅黑" panose="020B0503020204020204" charset="-122"/>
                <a:ea typeface="微软雅黑" panose="020B0503020204020204" charset="-122"/>
                <a:sym typeface="微软雅黑" panose="020B0503020204020204" charset="-122"/>
              </a:rPr>
              <a:t> </a:t>
            </a:r>
            <a:r>
              <a:rPr lang="zh-CN" altLang="en-US" sz="1400" dirty="0">
                <a:latin typeface="微软雅黑" panose="020B0503020204020204" charset="-122"/>
                <a:ea typeface="微软雅黑" panose="020B0503020204020204" charset="-122"/>
                <a:sym typeface="微软雅黑" panose="020B0503020204020204" charset="-122"/>
              </a:rPr>
              <a:t>进行投资、核对估值</a:t>
            </a:r>
            <a:endParaRPr lang="zh-CN" altLang="en-US" sz="1400" dirty="0">
              <a:latin typeface="微软雅黑" panose="020B0503020204020204" charset="-122"/>
              <a:ea typeface="微软雅黑" panose="020B0503020204020204" charset="-122"/>
              <a:sym typeface="微软雅黑" panose="020B0503020204020204" charset="-122"/>
            </a:endParaRPr>
          </a:p>
          <a:p>
            <a:pPr eaLnBrk="1" hangingPunct="1">
              <a:spcBef>
                <a:spcPct val="20000"/>
              </a:spcBef>
              <a:buClr>
                <a:srgbClr val="990000"/>
              </a:buClr>
              <a:buFont typeface="Arial" panose="020B0604020202020204" charset="-122"/>
              <a:buChar char="•"/>
            </a:pPr>
            <a:r>
              <a:rPr lang="en-US" altLang="zh-CN" sz="1400" dirty="0">
                <a:latin typeface="Times New Roman" panose="02020603050405020304" pitchFamily="2"/>
                <a:ea typeface="微软雅黑" panose="020B0503020204020204" charset="-122"/>
                <a:sym typeface="微软雅黑" panose="020B0503020204020204" charset="-122"/>
              </a:rPr>
              <a:t>·</a:t>
            </a:r>
            <a:r>
              <a:rPr lang="en-US" altLang="zh-CN" sz="1400" dirty="0">
                <a:latin typeface="微软雅黑" panose="020B0503020204020204" charset="-122"/>
                <a:ea typeface="微软雅黑" panose="020B0503020204020204" charset="-122"/>
                <a:sym typeface="微软雅黑" panose="020B0503020204020204" charset="-122"/>
              </a:rPr>
              <a:t> </a:t>
            </a:r>
            <a:r>
              <a:rPr lang="zh-CN" altLang="en-US" sz="1400" dirty="0">
                <a:latin typeface="微软雅黑" panose="020B0503020204020204" charset="-122"/>
                <a:ea typeface="微软雅黑" panose="020B0503020204020204" charset="-122"/>
                <a:sym typeface="微软雅黑" panose="020B0503020204020204" charset="-122"/>
              </a:rPr>
              <a:t>建立风险准备金</a:t>
            </a:r>
            <a:endParaRPr lang="zh-CN" altLang="en-US" sz="1400" dirty="0">
              <a:latin typeface="微软雅黑" panose="020B0503020204020204" charset="-122"/>
              <a:ea typeface="微软雅黑" panose="020B0503020204020204" charset="-122"/>
              <a:sym typeface="微软雅黑" panose="020B0503020204020204" charset="-122"/>
            </a:endParaRPr>
          </a:p>
          <a:p>
            <a:pPr eaLnBrk="1" hangingPunct="1">
              <a:spcBef>
                <a:spcPct val="20000"/>
              </a:spcBef>
              <a:buClr>
                <a:srgbClr val="990000"/>
              </a:buClr>
              <a:buFont typeface="Arial" panose="020B0604020202020204" charset="-122"/>
              <a:buChar char="•"/>
            </a:pPr>
            <a:r>
              <a:rPr lang="en-US" altLang="zh-CN" sz="1400" dirty="0">
                <a:latin typeface="Times New Roman" panose="02020603050405020304" pitchFamily="2"/>
                <a:ea typeface="微软雅黑" panose="020B0503020204020204" charset="-122"/>
                <a:sym typeface="微软雅黑" panose="020B0503020204020204" charset="-122"/>
              </a:rPr>
              <a:t>·</a:t>
            </a:r>
            <a:r>
              <a:rPr lang="en-US" altLang="zh-CN" sz="1400" dirty="0">
                <a:latin typeface="微软雅黑" panose="020B0503020204020204" charset="-122"/>
                <a:ea typeface="微软雅黑" panose="020B0503020204020204" charset="-122"/>
                <a:sym typeface="微软雅黑" panose="020B0503020204020204" charset="-122"/>
              </a:rPr>
              <a:t> </a:t>
            </a:r>
            <a:r>
              <a:rPr lang="zh-CN" altLang="en-US" sz="1400" dirty="0">
                <a:latin typeface="微软雅黑" panose="020B0503020204020204" charset="-122"/>
                <a:ea typeface="微软雅黑" panose="020B0503020204020204" charset="-122"/>
                <a:sym typeface="微软雅黑" panose="020B0503020204020204" charset="-122"/>
              </a:rPr>
              <a:t>控制投资风险</a:t>
            </a:r>
            <a:endParaRPr lang="en-US" altLang="zh-CN" sz="1400" dirty="0">
              <a:latin typeface="微软雅黑" panose="020B0503020204020204" charset="-122"/>
              <a:ea typeface="微软雅黑" panose="020B0503020204020204" charset="-122"/>
              <a:sym typeface="微软雅黑" panose="020B0503020204020204" charset="-122"/>
            </a:endParaRPr>
          </a:p>
        </p:txBody>
      </p:sp>
      <p:sp>
        <p:nvSpPr>
          <p:cNvPr id="35864" name="圆角矩形 133"/>
          <p:cNvSpPr/>
          <p:nvPr/>
        </p:nvSpPr>
        <p:spPr>
          <a:xfrm>
            <a:off x="7848600" y="5381625"/>
            <a:ext cx="2341880" cy="506095"/>
          </a:xfrm>
          <a:prstGeom prst="roundRect">
            <a:avLst>
              <a:gd name="adj" fmla="val 16667"/>
            </a:avLst>
          </a:prstGeom>
          <a:solidFill>
            <a:srgbClr val="F79646"/>
          </a:solidFill>
          <a:ln w="25400" cap="flat" cmpd="sng">
            <a:solidFill>
              <a:schemeClr val="bg1"/>
            </a:solidFill>
            <a:prstDash val="solid"/>
            <a:headEnd type="none" w="med" len="med"/>
            <a:tailEnd type="none" w="med" len="med"/>
          </a:ln>
        </p:spPr>
        <p:txBody>
          <a:bodyPr anchor="ctr" anchorCtr="0"/>
          <a:p>
            <a:pPr eaLnBrk="1" hangingPunct="1">
              <a:spcBef>
                <a:spcPct val="20000"/>
              </a:spcBef>
              <a:buClr>
                <a:srgbClr val="990000"/>
              </a:buClr>
            </a:pPr>
            <a:r>
              <a:rPr lang="zh-CN" altLang="en-US" sz="1400" b="1" dirty="0">
                <a:solidFill>
                  <a:schemeClr val="bg1"/>
                </a:solidFill>
                <a:latin typeface="微软雅黑" panose="020B0503020204020204" charset="-122"/>
                <a:ea typeface="微软雅黑" panose="020B0503020204020204" charset="-122"/>
                <a:sym typeface="微软雅黑" panose="020B0503020204020204" charset="-122"/>
              </a:rPr>
              <a:t>   投管人：共有</a:t>
            </a:r>
            <a:r>
              <a:rPr lang="en-US" altLang="zh-CN" sz="1400" b="1" dirty="0">
                <a:solidFill>
                  <a:schemeClr val="bg1"/>
                </a:solidFill>
                <a:latin typeface="微软雅黑" panose="020B0503020204020204" charset="-122"/>
                <a:ea typeface="微软雅黑" panose="020B0503020204020204" charset="-122"/>
                <a:sym typeface="微软雅黑" panose="020B0503020204020204" charset="-122"/>
              </a:rPr>
              <a:t>8</a:t>
            </a:r>
            <a:r>
              <a:rPr lang="zh-CN" altLang="en-US" sz="1400" b="1" dirty="0">
                <a:solidFill>
                  <a:schemeClr val="bg1"/>
                </a:solidFill>
                <a:latin typeface="微软雅黑" panose="020B0503020204020204" charset="-122"/>
                <a:ea typeface="微软雅黑" panose="020B0503020204020204" charset="-122"/>
                <a:sym typeface="微软雅黑" panose="020B0503020204020204" charset="-122"/>
              </a:rPr>
              <a:t>家（</a:t>
            </a:r>
            <a:r>
              <a:rPr lang="en-US" altLang="zh-CN" sz="1400" b="1" dirty="0">
                <a:solidFill>
                  <a:schemeClr val="bg1"/>
                </a:solidFill>
                <a:latin typeface="微软雅黑" panose="020B0503020204020204" charset="-122"/>
                <a:ea typeface="微软雅黑" panose="020B0503020204020204" charset="-122"/>
                <a:sym typeface="微软雅黑" panose="020B0503020204020204" charset="-122"/>
              </a:rPr>
              <a:t>4</a:t>
            </a:r>
            <a:r>
              <a:rPr lang="zh-CN" altLang="en-US" sz="1400" b="1" dirty="0">
                <a:solidFill>
                  <a:schemeClr val="bg1"/>
                </a:solidFill>
                <a:latin typeface="微软雅黑" panose="020B0503020204020204" charset="-122"/>
                <a:ea typeface="微软雅黑" panose="020B0503020204020204" charset="-122"/>
                <a:sym typeface="微软雅黑" panose="020B0503020204020204" charset="-122"/>
              </a:rPr>
              <a:t>家启动，</a:t>
            </a:r>
            <a:r>
              <a:rPr lang="en-US" altLang="zh-CN" sz="1400" b="1" dirty="0">
                <a:solidFill>
                  <a:schemeClr val="bg1"/>
                </a:solidFill>
                <a:latin typeface="微软雅黑" panose="020B0503020204020204" charset="-122"/>
                <a:ea typeface="微软雅黑" panose="020B0503020204020204" charset="-122"/>
                <a:sym typeface="微软雅黑" panose="020B0503020204020204" charset="-122"/>
              </a:rPr>
              <a:t>4</a:t>
            </a:r>
            <a:r>
              <a:rPr lang="zh-CN" altLang="en-US" sz="1400" b="1" dirty="0">
                <a:solidFill>
                  <a:schemeClr val="bg1"/>
                </a:solidFill>
                <a:latin typeface="微软雅黑" panose="020B0503020204020204" charset="-122"/>
                <a:ea typeface="微软雅黑" panose="020B0503020204020204" charset="-122"/>
                <a:sym typeface="微软雅黑" panose="020B0503020204020204" charset="-122"/>
              </a:rPr>
              <a:t>家备选）</a:t>
            </a:r>
            <a:endParaRPr lang="zh-CN" altLang="en-US" dirty="0">
              <a:latin typeface="Times New Roman" panose="02020603050405020304" pitchFamily="2"/>
            </a:endParaRPr>
          </a:p>
        </p:txBody>
      </p:sp>
      <p:sp>
        <p:nvSpPr>
          <p:cNvPr id="35866" name="圆角矩形 177"/>
          <p:cNvSpPr/>
          <p:nvPr/>
        </p:nvSpPr>
        <p:spPr>
          <a:xfrm>
            <a:off x="7832725" y="3856355"/>
            <a:ext cx="2341563" cy="457200"/>
          </a:xfrm>
          <a:prstGeom prst="roundRect">
            <a:avLst>
              <a:gd name="adj" fmla="val 16667"/>
            </a:avLst>
          </a:prstGeom>
          <a:solidFill>
            <a:srgbClr val="F79646"/>
          </a:solidFill>
          <a:ln w="25400" cap="flat" cmpd="sng">
            <a:solidFill>
              <a:schemeClr val="bg1"/>
            </a:solidFill>
            <a:prstDash val="solid"/>
            <a:headEnd type="none" w="med" len="med"/>
            <a:tailEnd type="none" w="med" len="med"/>
          </a:ln>
        </p:spPr>
        <p:txBody>
          <a:bodyPr anchor="ctr" anchorCtr="0"/>
          <a:p>
            <a:pPr algn="ctr" eaLnBrk="1" hangingPunct="1">
              <a:buClr>
                <a:srgbClr val="990000"/>
              </a:buClr>
            </a:pPr>
            <a:r>
              <a:rPr lang="zh-CN" altLang="en-US" sz="1400" b="1" dirty="0">
                <a:solidFill>
                  <a:schemeClr val="bg1"/>
                </a:solidFill>
                <a:latin typeface="微软雅黑" panose="020B0503020204020204" charset="-122"/>
                <a:ea typeface="微软雅黑" panose="020B0503020204020204" charset="-122"/>
                <a:sym typeface="微软雅黑" panose="020B0503020204020204" charset="-122"/>
              </a:rPr>
              <a:t>账管人：中国工商银行</a:t>
            </a:r>
            <a:endParaRPr lang="zh-CN" altLang="en-US" dirty="0">
              <a:latin typeface="Times New Roman" panose="02020603050405020304" pitchFamily="2"/>
            </a:endParaRPr>
          </a:p>
        </p:txBody>
      </p:sp>
      <p:sp>
        <p:nvSpPr>
          <p:cNvPr id="35867" name="矩形 72"/>
          <p:cNvSpPr/>
          <p:nvPr/>
        </p:nvSpPr>
        <p:spPr>
          <a:xfrm>
            <a:off x="7710488" y="4356418"/>
            <a:ext cx="2452687" cy="814387"/>
          </a:xfrm>
          <a:prstGeom prst="rect">
            <a:avLst/>
          </a:prstGeom>
          <a:noFill/>
          <a:ln w="9525">
            <a:noFill/>
          </a:ln>
        </p:spPr>
        <p:txBody>
          <a:bodyPr>
            <a:spAutoFit/>
          </a:bodyPr>
          <a:p>
            <a:pPr eaLnBrk="1" hangingPunct="1">
              <a:spcBef>
                <a:spcPct val="20000"/>
              </a:spcBef>
              <a:buClr>
                <a:srgbClr val="990000"/>
              </a:buClr>
              <a:buFont typeface="Arial" panose="020B0604020202020204" charset="-122"/>
              <a:buChar char="•"/>
            </a:pPr>
            <a:r>
              <a:rPr lang="en-US" altLang="zh-CN" sz="1400" dirty="0">
                <a:latin typeface="Times New Roman" panose="02020603050405020304" pitchFamily="2"/>
                <a:ea typeface="微软雅黑" panose="020B0503020204020204" charset="-122"/>
                <a:sym typeface="微软雅黑" panose="020B0503020204020204" charset="-122"/>
              </a:rPr>
              <a:t>·</a:t>
            </a:r>
            <a:r>
              <a:rPr lang="en-US" altLang="zh-CN" sz="1400" dirty="0">
                <a:latin typeface="微软雅黑" panose="020B0503020204020204" charset="-122"/>
                <a:ea typeface="微软雅黑" panose="020B0503020204020204" charset="-122"/>
                <a:sym typeface="微软雅黑" panose="020B0503020204020204" charset="-122"/>
              </a:rPr>
              <a:t> </a:t>
            </a:r>
            <a:r>
              <a:rPr lang="zh-CN" altLang="en-US" sz="1400" dirty="0">
                <a:latin typeface="微软雅黑" panose="020B0503020204020204" charset="-122"/>
                <a:ea typeface="微软雅黑" panose="020B0503020204020204" charset="-122"/>
                <a:sym typeface="微软雅黑" panose="020B0503020204020204" charset="-122"/>
              </a:rPr>
              <a:t>建立企业与个人账户</a:t>
            </a:r>
            <a:endParaRPr lang="zh-CN" altLang="en-US" sz="1400" dirty="0">
              <a:latin typeface="微软雅黑" panose="020B0503020204020204" charset="-122"/>
              <a:ea typeface="微软雅黑" panose="020B0503020204020204" charset="-122"/>
              <a:sym typeface="微软雅黑" panose="020B0503020204020204" charset="-122"/>
            </a:endParaRPr>
          </a:p>
          <a:p>
            <a:pPr eaLnBrk="1" hangingPunct="1">
              <a:spcBef>
                <a:spcPct val="20000"/>
              </a:spcBef>
              <a:buClr>
                <a:srgbClr val="990000"/>
              </a:buClr>
              <a:buFont typeface="Arial" panose="020B0604020202020204" charset="-122"/>
              <a:buChar char="•"/>
            </a:pPr>
            <a:r>
              <a:rPr lang="en-US" altLang="zh-CN" sz="1400" dirty="0">
                <a:latin typeface="Times New Roman" panose="02020603050405020304" pitchFamily="2"/>
                <a:ea typeface="微软雅黑" panose="020B0503020204020204" charset="-122"/>
                <a:sym typeface="微软雅黑" panose="020B0503020204020204" charset="-122"/>
              </a:rPr>
              <a:t>·</a:t>
            </a:r>
            <a:r>
              <a:rPr lang="en-US" altLang="zh-CN" sz="1400" dirty="0">
                <a:latin typeface="微软雅黑" panose="020B0503020204020204" charset="-122"/>
                <a:ea typeface="微软雅黑" panose="020B0503020204020204" charset="-122"/>
                <a:sym typeface="微软雅黑" panose="020B0503020204020204" charset="-122"/>
              </a:rPr>
              <a:t> </a:t>
            </a:r>
            <a:r>
              <a:rPr lang="zh-CN" altLang="en-US" sz="1400" dirty="0">
                <a:latin typeface="微软雅黑" panose="020B0503020204020204" charset="-122"/>
                <a:ea typeface="微软雅黑" panose="020B0503020204020204" charset="-122"/>
                <a:sym typeface="微软雅黑" panose="020B0503020204020204" charset="-122"/>
              </a:rPr>
              <a:t>记录缴费及收益</a:t>
            </a:r>
            <a:endParaRPr lang="zh-CN" altLang="en-US" sz="1400" dirty="0">
              <a:latin typeface="微软雅黑" panose="020B0503020204020204" charset="-122"/>
              <a:ea typeface="微软雅黑" panose="020B0503020204020204" charset="-122"/>
              <a:sym typeface="微软雅黑" panose="020B0503020204020204" charset="-122"/>
            </a:endParaRPr>
          </a:p>
          <a:p>
            <a:pPr eaLnBrk="1" hangingPunct="1">
              <a:spcBef>
                <a:spcPct val="20000"/>
              </a:spcBef>
              <a:buClr>
                <a:srgbClr val="990000"/>
              </a:buClr>
              <a:buFont typeface="Arial" panose="020B0604020202020204" charset="-122"/>
              <a:buChar char="•"/>
            </a:pPr>
            <a:r>
              <a:rPr lang="en-US" altLang="zh-CN" sz="1400" dirty="0">
                <a:latin typeface="Times New Roman" panose="02020603050405020304" pitchFamily="2"/>
                <a:ea typeface="微软雅黑" panose="020B0503020204020204" charset="-122"/>
                <a:sym typeface="微软雅黑" panose="020B0503020204020204" charset="-122"/>
              </a:rPr>
              <a:t>·</a:t>
            </a:r>
            <a:r>
              <a:rPr lang="en-US" altLang="zh-CN" sz="1400" dirty="0">
                <a:latin typeface="微软雅黑" panose="020B0503020204020204" charset="-122"/>
                <a:ea typeface="微软雅黑" panose="020B0503020204020204" charset="-122"/>
                <a:sym typeface="微软雅黑" panose="020B0503020204020204" charset="-122"/>
              </a:rPr>
              <a:t> </a:t>
            </a:r>
            <a:r>
              <a:rPr lang="zh-CN" altLang="en-US" sz="1400" dirty="0">
                <a:latin typeface="微软雅黑" panose="020B0503020204020204" charset="-122"/>
                <a:ea typeface="微软雅黑" panose="020B0503020204020204" charset="-122"/>
                <a:sym typeface="微软雅黑" panose="020B0503020204020204" charset="-122"/>
              </a:rPr>
              <a:t>计算年金待遇等</a:t>
            </a:r>
            <a:endParaRPr lang="zh-CN" altLang="en-US" dirty="0">
              <a:latin typeface="Times New Roman" panose="02020603050405020304" pitchFamily="2"/>
            </a:endParaRPr>
          </a:p>
        </p:txBody>
      </p:sp>
      <p:sp>
        <p:nvSpPr>
          <p:cNvPr id="35868" name="右箭头 179"/>
          <p:cNvSpPr/>
          <p:nvPr/>
        </p:nvSpPr>
        <p:spPr>
          <a:xfrm>
            <a:off x="6524625" y="4175125"/>
            <a:ext cx="673100" cy="554038"/>
          </a:xfrm>
          <a:prstGeom prst="rightArrow">
            <a:avLst>
              <a:gd name="adj1" fmla="val 50000"/>
              <a:gd name="adj2" fmla="val 27717"/>
            </a:avLst>
          </a:prstGeom>
          <a:solidFill>
            <a:schemeClr val="bg1"/>
          </a:solidFill>
          <a:ln w="12700" cap="flat" cmpd="sng">
            <a:solidFill>
              <a:schemeClr val="tx1"/>
            </a:solidFill>
            <a:prstDash val="solid"/>
            <a:miter/>
            <a:headEnd type="none" w="med" len="med"/>
            <a:tailEnd type="none" w="med" len="med"/>
          </a:ln>
        </p:spPr>
        <p:txBody>
          <a:bodyPr anchor="ctr" anchorCtr="0"/>
          <a:p>
            <a:pPr algn="ctr" eaLnBrk="1" hangingPunct="1">
              <a:buClr>
                <a:srgbClr val="990000"/>
              </a:buClr>
              <a:buFont typeface="Arial" panose="020B0604020202020204" charset="-122"/>
              <a:buChar char="•"/>
            </a:pPr>
            <a:r>
              <a:rPr lang="zh-CN" altLang="en-US" sz="1200" b="1" dirty="0">
                <a:latin typeface="微软雅黑" panose="020B0503020204020204" charset="-122"/>
                <a:ea typeface="微软雅黑" panose="020B0503020204020204" charset="-122"/>
                <a:sym typeface="微软雅黑" panose="020B0503020204020204" charset="-122"/>
              </a:rPr>
              <a:t>委托</a:t>
            </a:r>
            <a:endParaRPr lang="zh-CN" altLang="en-US" dirty="0">
              <a:latin typeface="Times New Roman" panose="02020603050405020304" pitchFamily="2"/>
            </a:endParaRPr>
          </a:p>
        </p:txBody>
      </p:sp>
      <p:sp>
        <p:nvSpPr>
          <p:cNvPr id="35869" name="左弧形箭头 181"/>
          <p:cNvSpPr/>
          <p:nvPr/>
        </p:nvSpPr>
        <p:spPr>
          <a:xfrm rot="3997507">
            <a:off x="6445250" y="3392488"/>
            <a:ext cx="374650" cy="1027112"/>
          </a:xfrm>
          <a:prstGeom prst="curvedRightArrow">
            <a:avLst>
              <a:gd name="adj1" fmla="val 23593"/>
              <a:gd name="adj2" fmla="val 71520"/>
              <a:gd name="adj3" fmla="val 25000"/>
            </a:avLst>
          </a:prstGeom>
          <a:solidFill>
            <a:srgbClr val="7F7F7F"/>
          </a:solidFill>
          <a:ln w="25400" cap="flat" cmpd="sng">
            <a:solidFill>
              <a:srgbClr val="7F7F7F"/>
            </a:solidFill>
            <a:prstDash val="solid"/>
            <a:miter/>
            <a:headEnd type="none" w="med" len="med"/>
            <a:tailEnd type="none" w="med" len="med"/>
          </a:ln>
        </p:spPr>
        <p:txBody>
          <a:bodyPr anchor="ctr" anchorCtr="0"/>
          <a:p>
            <a:pPr algn="ctr" eaLnBrk="1" hangingPunct="1">
              <a:buClr>
                <a:srgbClr val="990000"/>
              </a:buClr>
              <a:buFont typeface="Arial" panose="020B0604020202020204" charset="-122"/>
              <a:buChar char="•"/>
            </a:pPr>
            <a:endParaRPr lang="zh-CN" altLang="en-US" dirty="0">
              <a:latin typeface="宋体" panose="02010600030101010101" pitchFamily="2" charset="-122"/>
              <a:sym typeface="宋体" panose="02010600030101010101" pitchFamily="2" charset="-122"/>
            </a:endParaRPr>
          </a:p>
        </p:txBody>
      </p:sp>
      <p:pic>
        <p:nvPicPr>
          <p:cNvPr id="35871" name="矩形 34"/>
          <p:cNvPicPr/>
          <p:nvPr/>
        </p:nvPicPr>
        <p:blipFill>
          <a:blip r:embed="rId5"/>
          <a:stretch>
            <a:fillRect/>
          </a:stretch>
        </p:blipFill>
        <p:spPr>
          <a:xfrm>
            <a:off x="2711133" y="2732405"/>
            <a:ext cx="1524000" cy="1549400"/>
          </a:xfrm>
          <a:prstGeom prst="rect">
            <a:avLst/>
          </a:prstGeom>
          <a:noFill/>
          <a:ln w="9525">
            <a:noFill/>
          </a:ln>
        </p:spPr>
      </p:pic>
      <p:pic>
        <p:nvPicPr>
          <p:cNvPr id="35874" name="矩形 37"/>
          <p:cNvPicPr/>
          <p:nvPr/>
        </p:nvPicPr>
        <p:blipFill>
          <a:blip r:embed="rId6"/>
          <a:stretch>
            <a:fillRect/>
          </a:stretch>
        </p:blipFill>
        <p:spPr>
          <a:xfrm>
            <a:off x="6181725" y="5772150"/>
            <a:ext cx="1193800" cy="920750"/>
          </a:xfrm>
          <a:prstGeom prst="rect">
            <a:avLst/>
          </a:prstGeom>
          <a:noFill/>
          <a:ln w="9525">
            <a:noFill/>
          </a:ln>
        </p:spPr>
      </p:pic>
      <p:sp>
        <p:nvSpPr>
          <p:cNvPr id="6" name="矩形 67"/>
          <p:cNvSpPr/>
          <p:nvPr/>
        </p:nvSpPr>
        <p:spPr>
          <a:xfrm>
            <a:off x="839470" y="3134995"/>
            <a:ext cx="1839913" cy="337185"/>
          </a:xfrm>
          <a:prstGeom prst="rect">
            <a:avLst/>
          </a:prstGeom>
          <a:noFill/>
          <a:ln w="9525">
            <a:noFill/>
          </a:ln>
        </p:spPr>
        <p:txBody>
          <a:bodyPr>
            <a:spAutoFit/>
          </a:bodyPr>
          <a:p>
            <a:pPr algn="ctr" eaLnBrk="1" hangingPunct="1">
              <a:spcBef>
                <a:spcPct val="20000"/>
              </a:spcBef>
              <a:buClr>
                <a:srgbClr val="990000"/>
              </a:buClr>
              <a:buFont typeface="Arial" panose="020B0604020202020204" charset="-122"/>
              <a:buChar char="•"/>
            </a:pPr>
            <a:r>
              <a:rPr lang="zh-CN" altLang="en-US" sz="1600" b="1" dirty="0">
                <a:latin typeface="微软雅黑" panose="020B0503020204020204" charset="-122"/>
                <a:ea typeface="微软雅黑" panose="020B0503020204020204" charset="-122"/>
                <a:sym typeface="微软雅黑" panose="020B0503020204020204" charset="-122"/>
              </a:rPr>
              <a:t>蜀道集团</a:t>
            </a:r>
            <a:endParaRPr lang="zh-CN" altLang="en-US" sz="1600" b="1" dirty="0">
              <a:latin typeface="微软雅黑" panose="020B0503020204020204" charset="-122"/>
              <a:ea typeface="微软雅黑" panose="020B0503020204020204" charset="-122"/>
              <a:sym typeface="微软雅黑" panose="020B0503020204020204" charset="-122"/>
            </a:endParaRPr>
          </a:p>
        </p:txBody>
      </p:sp>
      <p:pic>
        <p:nvPicPr>
          <p:cNvPr id="35872" name="矩形 35"/>
          <p:cNvPicPr/>
          <p:nvPr/>
        </p:nvPicPr>
        <p:blipFill>
          <a:blip r:embed="rId7"/>
          <a:stretch>
            <a:fillRect/>
          </a:stretch>
        </p:blipFill>
        <p:spPr>
          <a:xfrm>
            <a:off x="5972810" y="1524635"/>
            <a:ext cx="1481138" cy="1530350"/>
          </a:xfrm>
          <a:prstGeom prst="rect">
            <a:avLst/>
          </a:prstGeom>
          <a:noFill/>
          <a:ln w="9525">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补充养老保险（年金）</a:t>
            </a:r>
            <a:endParaRPr lang="zh-CN" sz="3000" b="1" i="0">
              <a:solidFill>
                <a:srgbClr val="FFFFFF"/>
              </a:solidFill>
              <a:latin typeface="微软雅黑" panose="020B0503020204020204" charset="-122"/>
            </a:endParaRPr>
          </a:p>
        </p:txBody>
      </p:sp>
      <p:sp>
        <p:nvSpPr>
          <p:cNvPr id="5" name="New shape"/>
          <p:cNvSpPr/>
          <p:nvPr/>
        </p:nvSpPr>
        <p:spPr>
          <a:xfrm>
            <a:off x="876935" y="948055"/>
            <a:ext cx="10422890" cy="117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sz="2100" b="1" i="0">
                <a:solidFill>
                  <a:srgbClr val="FFB6B6"/>
                </a:solidFill>
                <a:latin typeface="微软雅黑" panose="020B0503020204020204" charset="-122"/>
              </a:rPr>
              <a:t>十一、年金待遇领取</a:t>
            </a:r>
            <a:endParaRPr sz="1800">
              <a:latin typeface="微软雅黑" panose="020B0503020204020204" charset="-122"/>
            </a:endParaRPr>
          </a:p>
          <a:p>
            <a:pPr algn="l">
              <a:lnSpc>
                <a:spcPct val="150000"/>
              </a:lnSpc>
            </a:pPr>
            <a:r>
              <a:rPr lang="zh-CN" altLang="en-US" sz="1575" dirty="0">
                <a:latin typeface="微软雅黑" panose="020B0503020204020204" charset="-122"/>
                <a:ea typeface="微软雅黑" panose="020B0503020204020204" charset="-122"/>
                <a:sym typeface="微软雅黑" panose="020B0503020204020204" charset="-122"/>
              </a:rPr>
              <a:t>（一）领取材料</a:t>
            </a:r>
            <a:endParaRPr lang="zh-CN" altLang="en-US" sz="1575" b="0" i="0" dirty="0">
              <a:latin typeface="微软雅黑" panose="020B0503020204020204" charset="-122"/>
              <a:ea typeface="微软雅黑" panose="020B0503020204020204" charset="-122"/>
            </a:endParaRPr>
          </a:p>
        </p:txBody>
      </p:sp>
      <p:graphicFrame>
        <p:nvGraphicFramePr>
          <p:cNvPr id="104452" name="表格 104451"/>
          <p:cNvGraphicFramePr/>
          <p:nvPr/>
        </p:nvGraphicFramePr>
        <p:xfrm>
          <a:off x="767080" y="2348548"/>
          <a:ext cx="9970135" cy="1656080"/>
        </p:xfrm>
        <a:graphic>
          <a:graphicData uri="http://schemas.openxmlformats.org/drawingml/2006/table">
            <a:tbl>
              <a:tblPr/>
              <a:tblGrid>
                <a:gridCol w="1016000"/>
                <a:gridCol w="3773170"/>
                <a:gridCol w="1376680"/>
                <a:gridCol w="3804285"/>
              </a:tblGrid>
              <a:tr h="249238">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序号</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资料名称</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提交形式</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备注</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422275">
                <a:tc>
                  <a:txBody>
                    <a:bodyPr wrap="squar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1</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dirty="0">
                          <a:solidFill>
                            <a:srgbClr val="000000"/>
                          </a:solidFill>
                          <a:latin typeface="微软雅黑" panose="020B0503020204020204" charset="-122"/>
                          <a:ea typeface="微软雅黑" panose="020B0503020204020204" charset="-122"/>
                          <a:sym typeface="微软雅黑" panose="020B0503020204020204" charset="-122"/>
                        </a:rPr>
                        <a:t>《待遇支付申请批量表》</a:t>
                      </a:r>
                      <a:endParaRPr lang="en-US" altLang="zh-CN" sz="1200" dirty="0">
                        <a:solidFill>
                          <a:srgbClr val="000000"/>
                        </a:solidFill>
                        <a:latin typeface="微软雅黑" panose="020B0503020204020204" charset="-122"/>
                        <a:ea typeface="微软雅黑" panose="020B0503020204020204" charset="-122"/>
                        <a:sym typeface="微软雅黑" panose="020B0503020204020204" charset="-122"/>
                      </a:endParaRPr>
                    </a:p>
                    <a:p>
                      <a:pPr marL="0" lvl="0" indent="0" algn="ctr" defTabSz="1008380" latinLnBrk="1">
                        <a:spcBef>
                          <a:spcPct val="0"/>
                        </a:spcBef>
                        <a:buClr>
                          <a:srgbClr val="C00000"/>
                        </a:buClr>
                        <a:buSzPct val="100000"/>
                        <a:buFont typeface="Arial" panose="020B0604020202020204" charset="-122"/>
                        <a:buNone/>
                      </a:pPr>
                      <a:r>
                        <a:rPr lang="zh-CN" altLang="en-US" sz="1200" dirty="0">
                          <a:solidFill>
                            <a:srgbClr val="000000"/>
                          </a:solidFill>
                          <a:latin typeface="微软雅黑" panose="020B0503020204020204" charset="-122"/>
                          <a:ea typeface="微软雅黑" panose="020B0503020204020204" charset="-122"/>
                          <a:sym typeface="微软雅黑" panose="020B0503020204020204" charset="-122"/>
                        </a:rPr>
                        <a:t>《受益人信息采集批量表》</a:t>
                      </a:r>
                      <a:endParaRPr lang="zh-CN" altLang="en-US" sz="1200" dirty="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盖章扫描件</a:t>
                      </a:r>
                      <a:r>
                        <a:rPr lang="en-US" altLang="zh-CN" sz="1200">
                          <a:solidFill>
                            <a:srgbClr val="000000"/>
                          </a:solidFill>
                          <a:latin typeface="微软雅黑" panose="020B0503020204020204" charset="-122"/>
                          <a:ea typeface="微软雅黑" panose="020B0503020204020204" charset="-122"/>
                          <a:sym typeface="微软雅黑" panose="020B0503020204020204" charset="-122"/>
                        </a:rPr>
                        <a:t>+excel</a:t>
                      </a:r>
                      <a:r>
                        <a:rPr lang="zh-CN" altLang="en-US" sz="1200">
                          <a:solidFill>
                            <a:srgbClr val="000000"/>
                          </a:solidFill>
                          <a:latin typeface="微软雅黑" panose="020B0503020204020204" charset="-122"/>
                          <a:ea typeface="微软雅黑" panose="020B0503020204020204" charset="-122"/>
                          <a:sym typeface="微软雅黑" panose="020B0503020204020204" charset="-122"/>
                        </a:rPr>
                        <a:t>电子表</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企业盖章</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249237">
                <a:tc>
                  <a:txBody>
                    <a:bodyPr wrap="squar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2</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领取人银行卡复印件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退休人员本人的银行卡</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r h="311150">
                <a:tc>
                  <a:txBody>
                    <a:bodyPr wrap="squar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3</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领取人身份证复印件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身份证正反面复印件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423863">
                <a:tc>
                  <a:txBody>
                    <a:bodyPr wrap="squar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4</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退休证复印件或劳动能力鉴定机构出具的完全丧失劳动能力证明复印件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p>
                      <a:pPr marL="0" lvl="0" indent="0" algn="ctr" defTabSz="1008380" latinLnBrk="1">
                        <a:spcBef>
                          <a:spcPct val="0"/>
                        </a:spcBef>
                        <a:buClr>
                          <a:srgbClr val="C00000"/>
                        </a:buClr>
                        <a:buSzPct val="100000"/>
                        <a:buFont typeface="Arial" panose="020B0604020202020204" charset="-122"/>
                        <a:buNone/>
                      </a:pPr>
                      <a:r>
                        <a:rPr lang="en-US" altLang="zh-CN" sz="1200" dirty="0">
                          <a:solidFill>
                            <a:srgbClr val="000000"/>
                          </a:solidFill>
                          <a:latin typeface="Arial" panose="020B0604020202020204" charset="-122"/>
                          <a:ea typeface="微软雅黑" panose="020B0503020204020204" charset="-122"/>
                          <a:sym typeface="微软雅黑" panose="020B0503020204020204" charset="-122"/>
                        </a:rPr>
                        <a:t> </a:t>
                      </a:r>
                      <a:endParaRPr lang="zh-CN" altLang="en-US" sz="1200" dirty="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bl>
          </a:graphicData>
        </a:graphic>
      </p:graphicFrame>
      <p:sp>
        <p:nvSpPr>
          <p:cNvPr id="104517" name="Rectangle 2"/>
          <p:cNvSpPr/>
          <p:nvPr/>
        </p:nvSpPr>
        <p:spPr>
          <a:xfrm>
            <a:off x="839470" y="4136232"/>
            <a:ext cx="1992630" cy="398780"/>
          </a:xfrm>
          <a:prstGeom prst="rect">
            <a:avLst/>
          </a:prstGeom>
          <a:noFill/>
          <a:ln w="9525">
            <a:noFill/>
          </a:ln>
        </p:spPr>
        <p:txBody>
          <a:bodyPr wrap="none" anchor="ctr" anchorCtr="0">
            <a:spAutoFit/>
          </a:bodyPr>
          <a:p>
            <a:pPr marL="285750" indent="-285750" algn="l" eaLnBrk="1" hangingPunct="1">
              <a:spcBef>
                <a:spcPct val="20000"/>
              </a:spcBef>
              <a:buClr>
                <a:srgbClr val="990000"/>
              </a:buClr>
              <a:buSzTx/>
              <a:buFont typeface="Wingdings" panose="05000000000000000000" pitchFamily="2" charset="2"/>
              <a:buChar char="u"/>
            </a:pPr>
            <a:r>
              <a:rPr lang="zh-CN" altLang="en-US" sz="2000" b="1" dirty="0">
                <a:solidFill>
                  <a:schemeClr val="bg1"/>
                </a:solidFill>
                <a:latin typeface="微软雅黑" panose="020B0503020204020204" charset="-122"/>
                <a:ea typeface="微软雅黑" panose="020B0503020204020204" charset="-122"/>
                <a:sym typeface="Times New Roman" panose="02020603050405020304" pitchFamily="2"/>
              </a:rPr>
              <a:t>出境定居领取</a:t>
            </a:r>
            <a:endParaRPr lang="zh-CN" altLang="en-US" sz="2000" b="1"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104518" name="TextBox 3"/>
          <p:cNvSpPr/>
          <p:nvPr/>
        </p:nvSpPr>
        <p:spPr>
          <a:xfrm>
            <a:off x="767080" y="1917065"/>
            <a:ext cx="4378325" cy="398780"/>
          </a:xfrm>
          <a:prstGeom prst="rect">
            <a:avLst/>
          </a:prstGeom>
          <a:noFill/>
          <a:ln w="9525">
            <a:noFill/>
          </a:ln>
        </p:spPr>
        <p:txBody>
          <a:bodyPr>
            <a:spAutoFit/>
          </a:bodyPr>
          <a:p>
            <a:pPr marL="285750" indent="-285750" eaLnBrk="1" hangingPunct="1">
              <a:spcBef>
                <a:spcPct val="20000"/>
              </a:spcBef>
              <a:buClr>
                <a:srgbClr val="990000"/>
              </a:buClr>
              <a:buFont typeface="Wingdings" panose="05000000000000000000" pitchFamily="2" charset="2"/>
              <a:buChar char="u"/>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退休、完全丧失劳动能力领取</a:t>
            </a:r>
            <a:endParaRPr lang="zh-CN" altLang="en-US" sz="2000" b="1" dirty="0">
              <a:solidFill>
                <a:schemeClr val="bg1"/>
              </a:solidFill>
              <a:latin typeface="微软雅黑" panose="020B0503020204020204" charset="-122"/>
              <a:ea typeface="微软雅黑" panose="020B0503020204020204" charset="-122"/>
              <a:sym typeface="微软雅黑" panose="020B0503020204020204" charset="-122"/>
            </a:endParaRPr>
          </a:p>
        </p:txBody>
      </p:sp>
      <p:graphicFrame>
        <p:nvGraphicFramePr>
          <p:cNvPr id="104485" name="表格 104484"/>
          <p:cNvGraphicFramePr/>
          <p:nvPr/>
        </p:nvGraphicFramePr>
        <p:xfrm>
          <a:off x="767080" y="4580573"/>
          <a:ext cx="9949815" cy="1677671"/>
        </p:xfrm>
        <a:graphic>
          <a:graphicData uri="http://schemas.openxmlformats.org/drawingml/2006/table">
            <a:tbl>
              <a:tblPr/>
              <a:tblGrid>
                <a:gridCol w="1028700"/>
                <a:gridCol w="3812540"/>
                <a:gridCol w="1402398"/>
                <a:gridCol w="3705860"/>
              </a:tblGrid>
              <a:tr h="246063">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序号</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资料名称</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提交形式</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备注</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447675">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1</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dirty="0">
                          <a:solidFill>
                            <a:srgbClr val="000000"/>
                          </a:solidFill>
                          <a:latin typeface="微软雅黑" panose="020B0503020204020204" charset="-122"/>
                          <a:ea typeface="微软雅黑" panose="020B0503020204020204" charset="-122"/>
                          <a:sym typeface="微软雅黑" panose="020B0503020204020204" charset="-122"/>
                        </a:rPr>
                        <a:t>《待遇支付申请批量表》</a:t>
                      </a:r>
                      <a:endParaRPr lang="en-US" altLang="zh-CN" sz="1200" dirty="0">
                        <a:solidFill>
                          <a:srgbClr val="000000"/>
                        </a:solidFill>
                        <a:latin typeface="微软雅黑" panose="020B0503020204020204" charset="-122"/>
                        <a:ea typeface="微软雅黑" panose="020B0503020204020204" charset="-122"/>
                        <a:sym typeface="微软雅黑" panose="020B0503020204020204" charset="-122"/>
                      </a:endParaRPr>
                    </a:p>
                    <a:p>
                      <a:pPr marL="0" lvl="0" indent="0" algn="ctr" defTabSz="1008380" latinLnBrk="1">
                        <a:spcBef>
                          <a:spcPct val="0"/>
                        </a:spcBef>
                        <a:buClr>
                          <a:srgbClr val="C00000"/>
                        </a:buClr>
                        <a:buSzPct val="100000"/>
                        <a:buFont typeface="Arial" panose="020B0604020202020204" charset="-122"/>
                        <a:buNone/>
                      </a:pPr>
                      <a:r>
                        <a:rPr lang="zh-CN" altLang="en-US" sz="1200" dirty="0">
                          <a:solidFill>
                            <a:srgbClr val="000000"/>
                          </a:solidFill>
                          <a:latin typeface="微软雅黑" panose="020B0503020204020204" charset="-122"/>
                          <a:ea typeface="微软雅黑" panose="020B0503020204020204" charset="-122"/>
                          <a:sym typeface="微软雅黑" panose="020B0503020204020204" charset="-122"/>
                        </a:rPr>
                        <a:t>《受益人信息采集批量表》</a:t>
                      </a:r>
                      <a:endParaRPr lang="zh-CN" altLang="en-US" sz="1200" dirty="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盖章扫描件</a:t>
                      </a:r>
                      <a:r>
                        <a:rPr lang="en-US" altLang="zh-CN" sz="1200">
                          <a:solidFill>
                            <a:srgbClr val="000000"/>
                          </a:solidFill>
                          <a:latin typeface="微软雅黑" panose="020B0503020204020204" charset="-122"/>
                          <a:ea typeface="微软雅黑" panose="020B0503020204020204" charset="-122"/>
                          <a:sym typeface="微软雅黑" panose="020B0503020204020204" charset="-122"/>
                        </a:rPr>
                        <a:t>+excel</a:t>
                      </a:r>
                      <a:r>
                        <a:rPr lang="zh-CN" altLang="en-US" sz="1200">
                          <a:solidFill>
                            <a:srgbClr val="000000"/>
                          </a:solidFill>
                          <a:latin typeface="微软雅黑" panose="020B0503020204020204" charset="-122"/>
                          <a:ea typeface="微软雅黑" panose="020B0503020204020204" charset="-122"/>
                          <a:sym typeface="微软雅黑" panose="020B0503020204020204" charset="-122"/>
                        </a:rPr>
                        <a:t>电子表</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企业盖章</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245745">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2</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领取人银行卡复印件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领取人本人的银行卡</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r h="246063">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3</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领取人身份证复印件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身份证正反面复印件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492125">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4</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dirty="0">
                          <a:solidFill>
                            <a:srgbClr val="000000"/>
                          </a:solidFill>
                          <a:latin typeface="微软雅黑" panose="020B0503020204020204" charset="-122"/>
                          <a:ea typeface="微软雅黑" panose="020B0503020204020204" charset="-122"/>
                          <a:sym typeface="微软雅黑" panose="020B0503020204020204" charset="-122"/>
                        </a:rPr>
                        <a:t>出境定居证明资料</a:t>
                      </a:r>
                      <a:endParaRPr lang="en-US" altLang="zh-CN" sz="1200" dirty="0">
                        <a:solidFill>
                          <a:srgbClr val="000000"/>
                        </a:solidFill>
                        <a:latin typeface="微软雅黑" panose="020B0503020204020204" charset="-122"/>
                        <a:ea typeface="微软雅黑" panose="020B0503020204020204" charset="-122"/>
                        <a:sym typeface="微软雅黑" panose="020B0503020204020204" charset="-122"/>
                      </a:endParaRPr>
                    </a:p>
                    <a:p>
                      <a:pPr marL="0" lvl="0" indent="0" algn="ctr" defTabSz="1008380" latinLnBrk="1">
                        <a:spcBef>
                          <a:spcPct val="0"/>
                        </a:spcBef>
                        <a:buClr>
                          <a:srgbClr val="C00000"/>
                        </a:buClr>
                        <a:buSzPct val="100000"/>
                        <a:buFont typeface="Arial" panose="020B0604020202020204" charset="-122"/>
                        <a:buNone/>
                      </a:pPr>
                      <a:r>
                        <a:rPr lang="zh-CN" altLang="en-US" sz="1200" dirty="0">
                          <a:solidFill>
                            <a:srgbClr val="000000"/>
                          </a:solidFill>
                          <a:latin typeface="微软雅黑" panose="020B0503020204020204" charset="-122"/>
                          <a:ea typeface="微软雅黑" panose="020B0503020204020204" charset="-122"/>
                          <a:sym typeface="微软雅黑" panose="020B0503020204020204" charset="-122"/>
                        </a:rPr>
                        <a:t>（如移民签证、国外居住身份证等）</a:t>
                      </a:r>
                      <a:endParaRPr lang="zh-CN" altLang="en-US" sz="1200" dirty="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补充养老保险（年金）</a:t>
            </a:r>
            <a:endParaRPr lang="zh-CN" sz="3000" b="1" i="0">
              <a:solidFill>
                <a:srgbClr val="FFFFFF"/>
              </a:solidFill>
              <a:latin typeface="微软雅黑" panose="020B0503020204020204" charset="-122"/>
            </a:endParaRPr>
          </a:p>
        </p:txBody>
      </p:sp>
      <p:sp>
        <p:nvSpPr>
          <p:cNvPr id="5" name="New shape"/>
          <p:cNvSpPr/>
          <p:nvPr/>
        </p:nvSpPr>
        <p:spPr>
          <a:xfrm>
            <a:off x="876935" y="948055"/>
            <a:ext cx="10422890" cy="117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sz="2100" b="1" i="0">
                <a:solidFill>
                  <a:srgbClr val="FFB6B6"/>
                </a:solidFill>
                <a:latin typeface="微软雅黑" panose="020B0503020204020204" charset="-122"/>
              </a:rPr>
              <a:t>十一、年金待遇领取</a:t>
            </a:r>
            <a:endParaRPr sz="1800">
              <a:latin typeface="微软雅黑" panose="020B0503020204020204" charset="-122"/>
            </a:endParaRPr>
          </a:p>
          <a:p>
            <a:pPr algn="l">
              <a:lnSpc>
                <a:spcPct val="150000"/>
              </a:lnSpc>
            </a:pPr>
            <a:r>
              <a:rPr lang="zh-CN" altLang="en-US" sz="1575" dirty="0">
                <a:latin typeface="微软雅黑" panose="020B0503020204020204" charset="-122"/>
                <a:ea typeface="微软雅黑" panose="020B0503020204020204" charset="-122"/>
                <a:sym typeface="微软雅黑" panose="020B0503020204020204" charset="-122"/>
              </a:rPr>
              <a:t>（一）领取材料</a:t>
            </a:r>
            <a:endParaRPr lang="zh-CN" altLang="en-US" sz="1575" b="0" i="0" dirty="0">
              <a:latin typeface="微软雅黑" panose="020B0503020204020204" charset="-122"/>
              <a:ea typeface="微软雅黑" panose="020B0503020204020204" charset="-122"/>
            </a:endParaRPr>
          </a:p>
        </p:txBody>
      </p:sp>
      <p:sp>
        <p:nvSpPr>
          <p:cNvPr id="104518" name="TextBox 3"/>
          <p:cNvSpPr/>
          <p:nvPr/>
        </p:nvSpPr>
        <p:spPr>
          <a:xfrm>
            <a:off x="767080" y="1917065"/>
            <a:ext cx="4378325" cy="398780"/>
          </a:xfrm>
          <a:prstGeom prst="rect">
            <a:avLst/>
          </a:prstGeom>
          <a:noFill/>
          <a:ln w="9525">
            <a:noFill/>
          </a:ln>
        </p:spPr>
        <p:txBody>
          <a:bodyPr>
            <a:spAutoFit/>
          </a:bodyPr>
          <a:p>
            <a:pPr marL="285750" indent="-285750" eaLnBrk="1" hangingPunct="1">
              <a:spcBef>
                <a:spcPct val="20000"/>
              </a:spcBef>
              <a:buClr>
                <a:srgbClr val="990000"/>
              </a:buClr>
              <a:buFont typeface="Wingdings" panose="05000000000000000000" pitchFamily="2" charset="2"/>
              <a:buChar char="u"/>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死亡领取（生前没有指定受益人）</a:t>
            </a:r>
            <a:endParaRPr lang="zh-CN" altLang="en-US" sz="2000" b="1" dirty="0">
              <a:solidFill>
                <a:schemeClr val="bg1"/>
              </a:solidFill>
              <a:latin typeface="微软雅黑" panose="020B0503020204020204" charset="-122"/>
              <a:ea typeface="微软雅黑" panose="020B0503020204020204" charset="-122"/>
              <a:sym typeface="微软雅黑" panose="020B0503020204020204" charset="-122"/>
            </a:endParaRPr>
          </a:p>
        </p:txBody>
      </p:sp>
      <p:graphicFrame>
        <p:nvGraphicFramePr>
          <p:cNvPr id="105479" name="表格 105478"/>
          <p:cNvGraphicFramePr/>
          <p:nvPr/>
        </p:nvGraphicFramePr>
        <p:xfrm>
          <a:off x="911225" y="2420303"/>
          <a:ext cx="9813925" cy="4154171"/>
        </p:xfrm>
        <a:graphic>
          <a:graphicData uri="http://schemas.openxmlformats.org/drawingml/2006/table">
            <a:tbl>
              <a:tblPr/>
              <a:tblGrid>
                <a:gridCol w="1181100"/>
                <a:gridCol w="3670300"/>
                <a:gridCol w="2317750"/>
                <a:gridCol w="2644775"/>
              </a:tblGrid>
              <a:tr h="363538">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序号</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资料名称</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提交形式</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备注</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521970">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1</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dirty="0">
                          <a:solidFill>
                            <a:srgbClr val="000000"/>
                          </a:solidFill>
                          <a:latin typeface="微软雅黑" panose="020B0503020204020204" charset="-122"/>
                          <a:ea typeface="微软雅黑" panose="020B0503020204020204" charset="-122"/>
                          <a:sym typeface="微软雅黑" panose="020B0503020204020204" charset="-122"/>
                        </a:rPr>
                        <a:t>《待遇支付申请批量表》</a:t>
                      </a:r>
                      <a:endParaRPr lang="en-US" altLang="zh-CN" sz="1200" dirty="0">
                        <a:solidFill>
                          <a:srgbClr val="000000"/>
                        </a:solidFill>
                        <a:latin typeface="微软雅黑" panose="020B0503020204020204" charset="-122"/>
                        <a:ea typeface="微软雅黑" panose="020B0503020204020204" charset="-122"/>
                        <a:sym typeface="微软雅黑" panose="020B0503020204020204" charset="-122"/>
                      </a:endParaRPr>
                    </a:p>
                    <a:p>
                      <a:pPr marL="0" lvl="0" indent="0" algn="ctr" defTabSz="1008380" latinLnBrk="1">
                        <a:spcBef>
                          <a:spcPct val="0"/>
                        </a:spcBef>
                        <a:buClr>
                          <a:srgbClr val="C00000"/>
                        </a:buClr>
                        <a:buSzPct val="100000"/>
                        <a:buFont typeface="Arial" panose="020B0604020202020204" charset="-122"/>
                        <a:buNone/>
                      </a:pPr>
                      <a:r>
                        <a:rPr lang="zh-CN" altLang="en-US" sz="1200" dirty="0">
                          <a:solidFill>
                            <a:srgbClr val="000000"/>
                          </a:solidFill>
                          <a:latin typeface="微软雅黑" panose="020B0503020204020204" charset="-122"/>
                          <a:ea typeface="微软雅黑" panose="020B0503020204020204" charset="-122"/>
                          <a:sym typeface="微软雅黑" panose="020B0503020204020204" charset="-122"/>
                        </a:rPr>
                        <a:t>《受益人信息采集批量表》</a:t>
                      </a:r>
                      <a:endParaRPr lang="zh-CN" altLang="en-US" sz="1200" dirty="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盖章扫描件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企业盖章</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525463">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2</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受益人银行卡复印件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受益人本人的银行卡（不得为死亡员工的银行卡）</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r h="369887">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3</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医学死亡证明或火化证、户籍注销证明、法院宣告身故证明</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727075">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4</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受益人身份证复印件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受益人为多人时，所有人均需提供</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r h="739775">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5</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公证处出具的企业年金继承权证明书或人民法院的判决书、裁定书、调解书等</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如果法律文书中没有证明关系，还需提供户籍证明等表明继承人与身故职工间的关系证明或相关声明扫描件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906463">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6</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权益支付确认书</a:t>
                      </a:r>
                      <a:r>
                        <a:rPr lang="en-US" altLang="zh-CN" sz="1200">
                          <a:solidFill>
                            <a:srgbClr val="000000"/>
                          </a:solidFill>
                          <a:latin typeface="微软雅黑" panose="020B0503020204020204" charset="-122"/>
                          <a:ea typeface="微软雅黑" panose="020B0503020204020204" charset="-122"/>
                          <a:sym typeface="微软雅黑" panose="020B0503020204020204" charset="-122"/>
                        </a:rPr>
                        <a:t>》</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如果法律文书中没有注明多名受益人的领取比例，还需提供所有受益人亲笔签字同意的</a:t>
                      </a:r>
                      <a:r>
                        <a:rPr lang="en-US" altLang="zh-CN" sz="120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权益支付确认书</a:t>
                      </a:r>
                      <a:r>
                        <a:rPr lang="en-US" altLang="zh-CN" sz="1200">
                          <a:solidFill>
                            <a:srgbClr val="000000"/>
                          </a:solidFill>
                          <a:latin typeface="微软雅黑" panose="020B0503020204020204" charset="-122"/>
                          <a:ea typeface="微软雅黑" panose="020B0503020204020204" charset="-122"/>
                          <a:sym typeface="微软雅黑" panose="020B0503020204020204" charset="-122"/>
                        </a:rPr>
                        <a:t>》</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79" marR="68579"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补充养老保险（年金）</a:t>
            </a:r>
            <a:endParaRPr lang="zh-CN" sz="3000" b="1" i="0">
              <a:solidFill>
                <a:srgbClr val="FFFFFF"/>
              </a:solidFill>
              <a:latin typeface="微软雅黑" panose="020B0503020204020204" charset="-122"/>
            </a:endParaRPr>
          </a:p>
        </p:txBody>
      </p:sp>
      <p:sp>
        <p:nvSpPr>
          <p:cNvPr id="5" name="New shape"/>
          <p:cNvSpPr/>
          <p:nvPr/>
        </p:nvSpPr>
        <p:spPr>
          <a:xfrm>
            <a:off x="876935" y="948055"/>
            <a:ext cx="10422890" cy="117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sz="2100" b="1" i="0">
                <a:solidFill>
                  <a:srgbClr val="FFB6B6"/>
                </a:solidFill>
                <a:latin typeface="微软雅黑" panose="020B0503020204020204" charset="-122"/>
              </a:rPr>
              <a:t>十一、年金待遇领取</a:t>
            </a:r>
            <a:endParaRPr sz="1800">
              <a:latin typeface="微软雅黑" panose="020B0503020204020204" charset="-122"/>
            </a:endParaRPr>
          </a:p>
          <a:p>
            <a:pPr algn="l">
              <a:lnSpc>
                <a:spcPct val="150000"/>
              </a:lnSpc>
            </a:pPr>
            <a:r>
              <a:rPr lang="zh-CN" altLang="en-US" sz="1575" dirty="0">
                <a:latin typeface="微软雅黑" panose="020B0503020204020204" charset="-122"/>
                <a:ea typeface="微软雅黑" panose="020B0503020204020204" charset="-122"/>
                <a:sym typeface="微软雅黑" panose="020B0503020204020204" charset="-122"/>
              </a:rPr>
              <a:t>（一）领取材料</a:t>
            </a:r>
            <a:endParaRPr lang="zh-CN" altLang="en-US" sz="1575" b="0" i="0" dirty="0">
              <a:latin typeface="微软雅黑" panose="020B0503020204020204" charset="-122"/>
              <a:ea typeface="微软雅黑" panose="020B0503020204020204" charset="-122"/>
            </a:endParaRPr>
          </a:p>
        </p:txBody>
      </p:sp>
      <p:sp>
        <p:nvSpPr>
          <p:cNvPr id="104518" name="TextBox 3"/>
          <p:cNvSpPr/>
          <p:nvPr/>
        </p:nvSpPr>
        <p:spPr>
          <a:xfrm>
            <a:off x="767080" y="1917065"/>
            <a:ext cx="4378325" cy="398780"/>
          </a:xfrm>
          <a:prstGeom prst="rect">
            <a:avLst/>
          </a:prstGeom>
          <a:noFill/>
          <a:ln w="9525">
            <a:noFill/>
          </a:ln>
        </p:spPr>
        <p:txBody>
          <a:bodyPr>
            <a:spAutoFit/>
          </a:bodyPr>
          <a:p>
            <a:pPr marL="285750" indent="-285750" eaLnBrk="1" hangingPunct="1">
              <a:spcBef>
                <a:spcPct val="20000"/>
              </a:spcBef>
              <a:buClr>
                <a:srgbClr val="990000"/>
              </a:buClr>
              <a:buFont typeface="Wingdings" panose="05000000000000000000" pitchFamily="2" charset="2"/>
              <a:buChar char="u"/>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死亡领取（生前指定受益人）</a:t>
            </a:r>
            <a:endParaRPr lang="zh-CN" altLang="en-US" sz="2000" b="1" dirty="0">
              <a:solidFill>
                <a:schemeClr val="bg1"/>
              </a:solidFill>
              <a:latin typeface="微软雅黑" panose="020B0503020204020204" charset="-122"/>
              <a:ea typeface="微软雅黑" panose="020B0503020204020204" charset="-122"/>
              <a:sym typeface="微软雅黑" panose="020B0503020204020204" charset="-122"/>
            </a:endParaRPr>
          </a:p>
        </p:txBody>
      </p:sp>
      <p:graphicFrame>
        <p:nvGraphicFramePr>
          <p:cNvPr id="106503" name="表格 106502"/>
          <p:cNvGraphicFramePr/>
          <p:nvPr/>
        </p:nvGraphicFramePr>
        <p:xfrm>
          <a:off x="1486853" y="2708910"/>
          <a:ext cx="8751888" cy="3149600"/>
        </p:xfrm>
        <a:graphic>
          <a:graphicData uri="http://schemas.openxmlformats.org/drawingml/2006/table">
            <a:tbl>
              <a:tblPr/>
              <a:tblGrid>
                <a:gridCol w="1052513"/>
                <a:gridCol w="3273425"/>
                <a:gridCol w="2066925"/>
                <a:gridCol w="2359025"/>
              </a:tblGrid>
              <a:tr h="574675">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序号</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资料名称</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提交形式</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备注</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581025">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1</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dirty="0">
                          <a:solidFill>
                            <a:srgbClr val="000000"/>
                          </a:solidFill>
                          <a:latin typeface="微软雅黑" panose="020B0503020204020204" charset="-122"/>
                          <a:ea typeface="微软雅黑" panose="020B0503020204020204" charset="-122"/>
                          <a:sym typeface="微软雅黑" panose="020B0503020204020204" charset="-122"/>
                        </a:rPr>
                        <a:t>《待遇支付申请批量表》</a:t>
                      </a:r>
                      <a:endParaRPr lang="en-US" altLang="zh-CN" sz="1200" dirty="0">
                        <a:solidFill>
                          <a:srgbClr val="000000"/>
                        </a:solidFill>
                        <a:latin typeface="微软雅黑" panose="020B0503020204020204" charset="-122"/>
                        <a:ea typeface="微软雅黑" panose="020B0503020204020204" charset="-122"/>
                        <a:sym typeface="微软雅黑" panose="020B0503020204020204" charset="-122"/>
                      </a:endParaRPr>
                    </a:p>
                    <a:p>
                      <a:pPr marL="0" lvl="0" indent="0" algn="ctr" defTabSz="1008380" latinLnBrk="1">
                        <a:spcBef>
                          <a:spcPct val="0"/>
                        </a:spcBef>
                        <a:buClr>
                          <a:srgbClr val="C00000"/>
                        </a:buClr>
                        <a:buSzPct val="100000"/>
                        <a:buFont typeface="Arial" panose="020B0604020202020204" charset="-122"/>
                        <a:buNone/>
                      </a:pPr>
                      <a:r>
                        <a:rPr lang="zh-CN" altLang="en-US" sz="1200" dirty="0">
                          <a:solidFill>
                            <a:srgbClr val="000000"/>
                          </a:solidFill>
                          <a:latin typeface="微软雅黑" panose="020B0503020204020204" charset="-122"/>
                          <a:ea typeface="微软雅黑" panose="020B0503020204020204" charset="-122"/>
                          <a:sym typeface="微软雅黑" panose="020B0503020204020204" charset="-122"/>
                        </a:rPr>
                        <a:t>《受益人信息采集批量表》</a:t>
                      </a:r>
                      <a:endParaRPr lang="zh-CN" altLang="en-US" sz="1200" dirty="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盖章扫描件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企业盖章</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830263">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2</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受益人银行卡复印件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受益人本人的银行卡（不得为死亡员工的银行卡）</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r h="581025">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b="1" dirty="0">
                          <a:solidFill>
                            <a:srgbClr val="FFFFFF"/>
                          </a:solidFill>
                          <a:latin typeface="微软雅黑" panose="020B0503020204020204" charset="-122"/>
                          <a:ea typeface="微软雅黑" panose="020B0503020204020204" charset="-122"/>
                          <a:sym typeface="微软雅黑" panose="020B0503020204020204" charset="-122"/>
                        </a:rPr>
                        <a:t>3</a:t>
                      </a:r>
                      <a:endParaRPr lang="zh-CN" altLang="en-US" sz="1200" b="1" dirty="0">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受益人身份证复印件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受益人为多人时，所有人均需提供　</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582612">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b="1">
                          <a:solidFill>
                            <a:srgbClr val="FFFFFF"/>
                          </a:solidFill>
                          <a:latin typeface="微软雅黑" panose="020B0503020204020204" charset="-122"/>
                          <a:ea typeface="微软雅黑" panose="020B0503020204020204" charset="-122"/>
                          <a:sym typeface="微软雅黑" panose="020B0503020204020204" charset="-122"/>
                        </a:rPr>
                        <a:t>4</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医学死亡证明或火化证、户籍注销证明、法院宣告身故证明</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扫描件</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marL="68580" marR="68580" marT="0" marB="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补充养老保险（年金）</a:t>
            </a:r>
            <a:endParaRPr lang="zh-CN" sz="3000" b="1" i="0">
              <a:solidFill>
                <a:srgbClr val="FFFFFF"/>
              </a:solidFill>
              <a:latin typeface="微软雅黑" panose="020B0503020204020204" charset="-122"/>
            </a:endParaRPr>
          </a:p>
        </p:txBody>
      </p:sp>
      <p:sp>
        <p:nvSpPr>
          <p:cNvPr id="5" name="New shape"/>
          <p:cNvSpPr/>
          <p:nvPr/>
        </p:nvSpPr>
        <p:spPr>
          <a:xfrm>
            <a:off x="876935" y="948055"/>
            <a:ext cx="10422890" cy="117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sz="2100" b="1" i="0">
                <a:solidFill>
                  <a:srgbClr val="FFB6B6"/>
                </a:solidFill>
                <a:latin typeface="微软雅黑" panose="020B0503020204020204" charset="-122"/>
              </a:rPr>
              <a:t>十一、年金待遇领取</a:t>
            </a:r>
            <a:endParaRPr sz="1800">
              <a:latin typeface="微软雅黑" panose="020B0503020204020204" charset="-122"/>
            </a:endParaRPr>
          </a:p>
          <a:p>
            <a:pPr algn="l">
              <a:lnSpc>
                <a:spcPct val="150000"/>
              </a:lnSpc>
            </a:pPr>
            <a:r>
              <a:rPr lang="zh-CN" altLang="en-US" sz="1575" dirty="0">
                <a:latin typeface="微软雅黑" panose="020B0503020204020204" charset="-122"/>
                <a:ea typeface="微软雅黑" panose="020B0503020204020204" charset="-122"/>
                <a:sym typeface="微软雅黑" panose="020B0503020204020204" charset="-122"/>
              </a:rPr>
              <a:t>（二）领取期数测算</a:t>
            </a:r>
            <a:endParaRPr lang="zh-CN" altLang="en-US" sz="1575" b="0" i="0" dirty="0">
              <a:latin typeface="微软雅黑" panose="020B0503020204020204" charset="-122"/>
              <a:ea typeface="微软雅黑" panose="020B0503020204020204" charset="-122"/>
            </a:endParaRPr>
          </a:p>
        </p:txBody>
      </p:sp>
      <p:graphicFrame>
        <p:nvGraphicFramePr>
          <p:cNvPr id="107526" name="表格 107525"/>
          <p:cNvGraphicFramePr/>
          <p:nvPr>
            <p:custDataLst>
              <p:tags r:id="rId3"/>
            </p:custDataLst>
          </p:nvPr>
        </p:nvGraphicFramePr>
        <p:xfrm>
          <a:off x="424498" y="2060258"/>
          <a:ext cx="5494655" cy="2772410"/>
        </p:xfrm>
        <a:graphic>
          <a:graphicData uri="http://schemas.openxmlformats.org/drawingml/2006/table">
            <a:tbl>
              <a:tblPr/>
              <a:tblGrid>
                <a:gridCol w="587375"/>
                <a:gridCol w="1249363"/>
                <a:gridCol w="3657600"/>
              </a:tblGrid>
              <a:tr h="581660">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序号</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领取类型</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b="1">
                          <a:solidFill>
                            <a:srgbClr val="FFFFFF"/>
                          </a:solidFill>
                          <a:latin typeface="微软雅黑" panose="020B0503020204020204" charset="-122"/>
                          <a:ea typeface="微软雅黑" panose="020B0503020204020204" charset="-122"/>
                          <a:sym typeface="微软雅黑" panose="020B0503020204020204" charset="-122"/>
                        </a:rPr>
                        <a:t>年金领取个税测算</a:t>
                      </a:r>
                      <a:endParaRPr lang="zh-CN" altLang="en-US" sz="1200" b="1">
                        <a:solidFill>
                          <a:srgbClr val="FFFFFF"/>
                        </a:solidFill>
                        <a:latin typeface="微软雅黑" panose="020B0503020204020204" charset="-122"/>
                        <a:ea typeface="微软雅黑" panose="020B0503020204020204" charset="-122"/>
                        <a:sym typeface="微软雅黑" panose="020B0503020204020204" charset="-122"/>
                      </a:endParaRPr>
                    </a:p>
                  </a:txBody>
                  <a:tcPr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379412">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dirty="0">
                          <a:solidFill>
                            <a:srgbClr val="000000"/>
                          </a:solidFill>
                          <a:latin typeface="微软雅黑" panose="020B0503020204020204" charset="-122"/>
                          <a:ea typeface="微软雅黑" panose="020B0503020204020204" charset="-122"/>
                          <a:sym typeface="微软雅黑" panose="020B0503020204020204" charset="-122"/>
                        </a:rPr>
                        <a:t>1</a:t>
                      </a:r>
                      <a:endParaRPr lang="en-US" altLang="zh-CN" sz="1200" dirty="0">
                        <a:solidFill>
                          <a:srgbClr val="000000"/>
                        </a:solidFill>
                        <a:latin typeface="微软雅黑" panose="020B0503020204020204" charset="-122"/>
                        <a:ea typeface="微软雅黑" panose="020B0503020204020204" charset="-122"/>
                        <a:sym typeface="微软雅黑" panose="020B0503020204020204" charset="-122"/>
                      </a:endParaRPr>
                    </a:p>
                  </a:txBody>
                  <a:tcPr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退休</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rowSpan="2">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endParaRPr lang="en-US" altLang="zh-CN" sz="1200">
                        <a:solidFill>
                          <a:srgbClr val="000000"/>
                        </a:solidFill>
                        <a:latin typeface="微软雅黑" panose="020B0503020204020204" charset="-122"/>
                        <a:ea typeface="微软雅黑" panose="020B0503020204020204" charset="-122"/>
                        <a:sym typeface="微软雅黑" panose="020B0503020204020204" charset="-122"/>
                      </a:endParaRPr>
                    </a:p>
                    <a:p>
                      <a:pPr marL="0" lvl="0" indent="0"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企业经办人在工行系统</a:t>
                      </a:r>
                      <a:r>
                        <a:rPr lang="zh-CN" altLang="en-US" sz="1200">
                          <a:solidFill>
                            <a:srgbClr val="000000"/>
                          </a:solidFill>
                          <a:latin typeface="Arial" panose="020B0604020202020204" charset="-122"/>
                          <a:ea typeface="微软雅黑" panose="020B0503020204020204" charset="-122"/>
                          <a:sym typeface="微软雅黑" panose="020B0503020204020204" charset="-122"/>
                        </a:rPr>
                        <a:t>“</a:t>
                      </a: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待遇支付测算</a:t>
                      </a:r>
                      <a:r>
                        <a:rPr lang="zh-CN" altLang="en-US" sz="1200">
                          <a:solidFill>
                            <a:srgbClr val="000000"/>
                          </a:solidFill>
                          <a:latin typeface="Arial" panose="020B0604020202020204" charset="-122"/>
                          <a:ea typeface="微软雅黑" panose="020B0503020204020204" charset="-122"/>
                          <a:sym typeface="微软雅黑" panose="020B0503020204020204" charset="-122"/>
                        </a:rPr>
                        <a:t>”</a:t>
                      </a: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，测算员工不同个人所得税率对应的领取期数或金额，由员工确定领取期数或金额</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603250">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dirty="0">
                          <a:solidFill>
                            <a:srgbClr val="000000"/>
                          </a:solidFill>
                          <a:latin typeface="微软雅黑" panose="020B0503020204020204" charset="-122"/>
                          <a:ea typeface="微软雅黑" panose="020B0503020204020204" charset="-122"/>
                          <a:sym typeface="微软雅黑" panose="020B0503020204020204" charset="-122"/>
                        </a:rPr>
                        <a:t>2</a:t>
                      </a:r>
                      <a:endParaRPr lang="en-US" altLang="zh-CN" sz="1200" dirty="0">
                        <a:solidFill>
                          <a:srgbClr val="000000"/>
                        </a:solidFill>
                        <a:latin typeface="微软雅黑" panose="020B0503020204020204" charset="-122"/>
                        <a:ea typeface="微软雅黑" panose="020B0503020204020204" charset="-122"/>
                        <a:sym typeface="微软雅黑" panose="020B0503020204020204" charset="-122"/>
                      </a:endParaRPr>
                    </a:p>
                  </a:txBody>
                  <a:tcPr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完全丧失劳动能力</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r>
              <a:tr h="603250">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dirty="0">
                          <a:solidFill>
                            <a:srgbClr val="000000"/>
                          </a:solidFill>
                          <a:latin typeface="微软雅黑" panose="020B0503020204020204" charset="-122"/>
                          <a:ea typeface="微软雅黑" panose="020B0503020204020204" charset="-122"/>
                          <a:sym typeface="微软雅黑" panose="020B0503020204020204" charset="-122"/>
                        </a:rPr>
                        <a:t>3</a:t>
                      </a:r>
                      <a:endParaRPr lang="en-US" altLang="zh-CN" sz="1200" dirty="0">
                        <a:solidFill>
                          <a:srgbClr val="000000"/>
                        </a:solidFill>
                        <a:latin typeface="微软雅黑" panose="020B0503020204020204" charset="-122"/>
                        <a:ea typeface="微软雅黑" panose="020B0503020204020204" charset="-122"/>
                        <a:sym typeface="微软雅黑" panose="020B0503020204020204" charset="-122"/>
                      </a:endParaRPr>
                    </a:p>
                  </a:txBody>
                  <a:tcPr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出境定居</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1200" dirty="0">
                          <a:solidFill>
                            <a:srgbClr val="000000"/>
                          </a:solidFill>
                          <a:latin typeface="微软雅黑" panose="020B0503020204020204" charset="-122"/>
                          <a:ea typeface="微软雅黑" panose="020B0503020204020204" charset="-122"/>
                          <a:sym typeface="微软雅黑" panose="020B0503020204020204" charset="-122"/>
                        </a:rPr>
                        <a:t>  政策规定只能一次性领取，分摊</a:t>
                      </a:r>
                      <a:r>
                        <a:rPr lang="en-US" altLang="zh-CN" sz="1200" dirty="0">
                          <a:solidFill>
                            <a:srgbClr val="000000"/>
                          </a:solidFill>
                          <a:latin typeface="微软雅黑" panose="020B0503020204020204" charset="-122"/>
                          <a:ea typeface="微软雅黑" panose="020B0503020204020204" charset="-122"/>
                          <a:sym typeface="微软雅黑" panose="020B0503020204020204" charset="-122"/>
                        </a:rPr>
                        <a:t>12</a:t>
                      </a:r>
                      <a:r>
                        <a:rPr lang="zh-CN" altLang="en-US" sz="1200" dirty="0">
                          <a:solidFill>
                            <a:srgbClr val="000000"/>
                          </a:solidFill>
                          <a:latin typeface="微软雅黑" panose="020B0503020204020204" charset="-122"/>
                          <a:ea typeface="微软雅黑" panose="020B0503020204020204" charset="-122"/>
                          <a:sym typeface="微软雅黑" panose="020B0503020204020204" charset="-122"/>
                        </a:rPr>
                        <a:t>个月计算个税</a:t>
                      </a:r>
                      <a:endParaRPr lang="zh-CN" altLang="en-US" sz="1200" dirty="0">
                        <a:solidFill>
                          <a:srgbClr val="000000"/>
                        </a:solidFill>
                        <a:latin typeface="微软雅黑" panose="020B0503020204020204" charset="-122"/>
                        <a:ea typeface="微软雅黑" panose="020B0503020204020204" charset="-122"/>
                        <a:sym typeface="微软雅黑" panose="020B0503020204020204" charset="-122"/>
                      </a:endParaRPr>
                    </a:p>
                  </a:txBody>
                  <a:tcPr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604838">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en-US" altLang="zh-CN" sz="1200" dirty="0">
                          <a:solidFill>
                            <a:srgbClr val="000000"/>
                          </a:solidFill>
                          <a:latin typeface="微软雅黑" panose="020B0503020204020204" charset="-122"/>
                          <a:ea typeface="微软雅黑" panose="020B0503020204020204" charset="-122"/>
                          <a:sym typeface="微软雅黑" panose="020B0503020204020204" charset="-122"/>
                        </a:rPr>
                        <a:t>4</a:t>
                      </a:r>
                      <a:endParaRPr lang="en-US" altLang="zh-CN" sz="1200" dirty="0">
                        <a:solidFill>
                          <a:srgbClr val="000000"/>
                        </a:solidFill>
                        <a:latin typeface="微软雅黑" panose="020B0503020204020204" charset="-122"/>
                        <a:ea typeface="微软雅黑" panose="020B0503020204020204" charset="-122"/>
                        <a:sym typeface="微软雅黑" panose="020B0503020204020204" charset="-122"/>
                      </a:endParaRPr>
                    </a:p>
                  </a:txBody>
                  <a:tcPr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0"/>
                        </a:spcBef>
                        <a:buClr>
                          <a:srgbClr val="C00000"/>
                        </a:buClr>
                        <a:buSzPct val="100000"/>
                        <a:buFont typeface="Arial" panose="020B0604020202020204" charset="-122"/>
                        <a:buNone/>
                      </a:pPr>
                      <a:r>
                        <a:rPr lang="zh-CN" altLang="en-US" sz="1200">
                          <a:solidFill>
                            <a:srgbClr val="000000"/>
                          </a:solidFill>
                          <a:latin typeface="微软雅黑" panose="020B0503020204020204" charset="-122"/>
                          <a:ea typeface="微软雅黑" panose="020B0503020204020204" charset="-122"/>
                          <a:sym typeface="微软雅黑" panose="020B0503020204020204" charset="-122"/>
                        </a:rPr>
                        <a:t>死亡</a:t>
                      </a:r>
                      <a:endParaRPr lang="zh-CN" altLang="en-US" sz="1200">
                        <a:solidFill>
                          <a:srgbClr val="000000"/>
                        </a:solidFill>
                        <a:latin typeface="微软雅黑" panose="020B0503020204020204" charset="-122"/>
                        <a:ea typeface="微软雅黑" panose="020B0503020204020204" charset="-122"/>
                        <a:sym typeface="微软雅黑" panose="020B0503020204020204" charset="-122"/>
                      </a:endParaRPr>
                    </a:p>
                  </a:txBody>
                  <a:tcPr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eaLnBrk="1" latinLnBrk="0" hangingPunct="1">
                        <a:spcBef>
                          <a:spcPct val="0"/>
                        </a:spcBef>
                        <a:buClr>
                          <a:srgbClr val="C00000"/>
                        </a:buClr>
                        <a:buSzPct val="100000"/>
                        <a:buFont typeface="Arial" panose="020B0604020202020204" charset="-122"/>
                        <a:buNone/>
                      </a:pPr>
                      <a:r>
                        <a:rPr lang="zh-CN" altLang="en-US" sz="1200" dirty="0">
                          <a:solidFill>
                            <a:srgbClr val="000000"/>
                          </a:solidFill>
                          <a:latin typeface="微软雅黑" panose="020B0503020204020204" charset="-122"/>
                          <a:ea typeface="微软雅黑" panose="020B0503020204020204" charset="-122"/>
                          <a:sym typeface="微软雅黑" panose="020B0503020204020204" charset="-122"/>
                        </a:rPr>
                        <a:t>   政策规定只能一次性领取，分摊</a:t>
                      </a:r>
                      <a:r>
                        <a:rPr lang="en-US" altLang="zh-CN" sz="1200" dirty="0">
                          <a:solidFill>
                            <a:srgbClr val="000000"/>
                          </a:solidFill>
                          <a:latin typeface="微软雅黑" panose="020B0503020204020204" charset="-122"/>
                          <a:ea typeface="微软雅黑" panose="020B0503020204020204" charset="-122"/>
                          <a:sym typeface="微软雅黑" panose="020B0503020204020204" charset="-122"/>
                        </a:rPr>
                        <a:t>12</a:t>
                      </a:r>
                      <a:r>
                        <a:rPr lang="zh-CN" altLang="en-US" sz="1200" dirty="0">
                          <a:solidFill>
                            <a:srgbClr val="000000"/>
                          </a:solidFill>
                          <a:latin typeface="微软雅黑" panose="020B0503020204020204" charset="-122"/>
                          <a:ea typeface="微软雅黑" panose="020B0503020204020204" charset="-122"/>
                          <a:sym typeface="微软雅黑" panose="020B0503020204020204" charset="-122"/>
                        </a:rPr>
                        <a:t>个月计算个税</a:t>
                      </a:r>
                      <a:endParaRPr lang="zh-CN" altLang="en-US" sz="1200" dirty="0">
                        <a:solidFill>
                          <a:srgbClr val="000000"/>
                        </a:solidFill>
                        <a:latin typeface="微软雅黑" panose="020B0503020204020204" charset="-122"/>
                        <a:ea typeface="微软雅黑" panose="020B0503020204020204" charset="-122"/>
                        <a:sym typeface="微软雅黑" panose="020B0503020204020204" charset="-122"/>
                      </a:endParaRPr>
                    </a:p>
                  </a:txBody>
                  <a:tcPr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bl>
          </a:graphicData>
        </a:graphic>
      </p:graphicFrame>
      <p:graphicFrame>
        <p:nvGraphicFramePr>
          <p:cNvPr id="107552" name="表格 107551"/>
          <p:cNvGraphicFramePr/>
          <p:nvPr/>
        </p:nvGraphicFramePr>
        <p:xfrm>
          <a:off x="6096000" y="2036445"/>
          <a:ext cx="5299075" cy="2720340"/>
        </p:xfrm>
        <a:graphic>
          <a:graphicData uri="http://schemas.openxmlformats.org/drawingml/2006/table">
            <a:tbl>
              <a:tblPr/>
              <a:tblGrid>
                <a:gridCol w="650240"/>
                <a:gridCol w="2967355"/>
                <a:gridCol w="610235"/>
                <a:gridCol w="1071245"/>
              </a:tblGrid>
              <a:tr h="298450">
                <a:tc gridSpan="4">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algn="ctr" defTabSz="1008380" latinLnBrk="1">
                        <a:spcBef>
                          <a:spcPct val="22000"/>
                        </a:spcBef>
                        <a:buClr>
                          <a:srgbClr val="C00000"/>
                        </a:buClr>
                        <a:buSzPct val="100000"/>
                        <a:buFont typeface="Wingdings" panose="05000000000000000000" pitchFamily="2" charset="2"/>
                        <a:buNone/>
                      </a:pPr>
                      <a:r>
                        <a:rPr lang="zh-CN" altLang="en-US" sz="1000" b="1">
                          <a:solidFill>
                            <a:srgbClr val="FFFFFF"/>
                          </a:solidFill>
                          <a:latin typeface="Calibri" panose="020F0502020204030204" pitchFamily="2" charset="-122"/>
                          <a:ea typeface="宋体" panose="02010600030101010101" pitchFamily="2" charset="-122"/>
                        </a:rPr>
                        <a:t>现行的</a:t>
                      </a:r>
                      <a:r>
                        <a:rPr lang="en-US" altLang="zh-CN" sz="1000" b="1">
                          <a:solidFill>
                            <a:srgbClr val="FFFFFF"/>
                          </a:solidFill>
                          <a:latin typeface="Calibri" panose="020F0502020204030204" pitchFamily="2" charset="-122"/>
                          <a:ea typeface="宋体" panose="02010600030101010101" pitchFamily="2" charset="-122"/>
                        </a:rPr>
                        <a:t>7</a:t>
                      </a:r>
                      <a:r>
                        <a:rPr lang="zh-CN" altLang="en-US" sz="1000" b="1">
                          <a:solidFill>
                            <a:srgbClr val="FFFFFF"/>
                          </a:solidFill>
                          <a:latin typeface="Calibri" panose="020F0502020204030204" pitchFamily="2" charset="-122"/>
                          <a:ea typeface="宋体" panose="02010600030101010101" pitchFamily="2" charset="-122"/>
                        </a:rPr>
                        <a:t>级超额累进个人所得税税率表</a:t>
                      </a:r>
                      <a:endParaRPr lang="zh-CN" altLang="en-US" sz="1000" b="1">
                        <a:solidFill>
                          <a:srgbClr val="FFFFFF"/>
                        </a:solidFill>
                        <a:latin typeface="Calibri" panose="020F0502020204030204"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hMerge="1">
                  <a:tcP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tcPr>
                </a:tc>
                <a:tc hMerge="1">
                  <a:tcP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tcPr>
                </a:tc>
                <a:tc hMerge="1">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tcPr>
                </a:tc>
              </a:tr>
              <a:tr h="296863">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zh-CN" altLang="en-US" sz="1200">
                          <a:solidFill>
                            <a:srgbClr val="000000"/>
                          </a:solidFill>
                          <a:latin typeface="Calibri" panose="020F0502020204030204" pitchFamily="2" charset="-122"/>
                          <a:ea typeface="宋体" panose="02010600030101010101" pitchFamily="2" charset="-122"/>
                        </a:rPr>
                        <a:t>级数</a:t>
                      </a:r>
                      <a:endParaRPr lang="zh-CN" altLang="en-US"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zh-CN" altLang="en-US" sz="1200">
                          <a:solidFill>
                            <a:srgbClr val="000000"/>
                          </a:solidFill>
                          <a:latin typeface="Calibri" panose="020F0502020204030204" pitchFamily="2" charset="-122"/>
                          <a:ea typeface="宋体" panose="02010600030101010101" pitchFamily="2" charset="-122"/>
                        </a:rPr>
                        <a:t>全月应纳税所得额（含税级距）</a:t>
                      </a:r>
                      <a:endParaRPr lang="zh-CN" altLang="en-US"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zh-CN" altLang="en-US" sz="1200">
                          <a:solidFill>
                            <a:srgbClr val="000000"/>
                          </a:solidFill>
                          <a:latin typeface="Calibri" panose="020F0502020204030204" pitchFamily="2" charset="-122"/>
                          <a:ea typeface="宋体" panose="02010600030101010101" pitchFamily="2" charset="-122"/>
                        </a:rPr>
                        <a:t>税率（</a:t>
                      </a:r>
                      <a:r>
                        <a:rPr lang="en-US" altLang="zh-CN" sz="1200">
                          <a:solidFill>
                            <a:srgbClr val="000000"/>
                          </a:solidFill>
                          <a:latin typeface="Calibri" panose="020F0502020204030204" pitchFamily="2" charset="-122"/>
                          <a:ea typeface="宋体" panose="02010600030101010101" pitchFamily="2" charset="-122"/>
                        </a:rPr>
                        <a:t>%</a:t>
                      </a:r>
                      <a:r>
                        <a:rPr lang="zh-CN" altLang="en-US" sz="1200">
                          <a:solidFill>
                            <a:srgbClr val="000000"/>
                          </a:solidFill>
                          <a:latin typeface="Calibri" panose="020F0502020204030204" pitchFamily="2" charset="-122"/>
                          <a:ea typeface="宋体" panose="02010600030101010101" pitchFamily="2" charset="-122"/>
                        </a:rPr>
                        <a:t>）</a:t>
                      </a:r>
                      <a:endParaRPr lang="zh-CN" altLang="en-US"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zh-CN" altLang="en-US" sz="1200">
                          <a:solidFill>
                            <a:srgbClr val="000000"/>
                          </a:solidFill>
                          <a:latin typeface="Calibri" panose="020F0502020204030204" pitchFamily="2" charset="-122"/>
                          <a:ea typeface="宋体" panose="02010600030101010101" pitchFamily="2" charset="-122"/>
                        </a:rPr>
                        <a:t>速算扣除数</a:t>
                      </a:r>
                      <a:endParaRPr lang="zh-CN" altLang="en-US"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296862">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1</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   </a:t>
                      </a:r>
                      <a:r>
                        <a:rPr lang="zh-CN" altLang="en-US" sz="1200">
                          <a:solidFill>
                            <a:srgbClr val="000000"/>
                          </a:solidFill>
                          <a:latin typeface="Calibri" panose="020F0502020204030204" pitchFamily="2" charset="-122"/>
                          <a:ea typeface="宋体" panose="02010600030101010101" pitchFamily="2" charset="-122"/>
                        </a:rPr>
                        <a:t>不超过</a:t>
                      </a:r>
                      <a:r>
                        <a:rPr lang="en-US" altLang="zh-CN" sz="1200">
                          <a:solidFill>
                            <a:srgbClr val="000000"/>
                          </a:solidFill>
                          <a:latin typeface="Calibri" panose="020F0502020204030204" pitchFamily="2" charset="-122"/>
                          <a:ea typeface="宋体" panose="02010600030101010101" pitchFamily="2" charset="-122"/>
                        </a:rPr>
                        <a:t>3000</a:t>
                      </a:r>
                      <a:r>
                        <a:rPr lang="zh-CN" altLang="en-US" sz="1200">
                          <a:solidFill>
                            <a:srgbClr val="000000"/>
                          </a:solidFill>
                          <a:latin typeface="Calibri" panose="020F0502020204030204" pitchFamily="2" charset="-122"/>
                          <a:ea typeface="宋体" panose="02010600030101010101" pitchFamily="2" charset="-122"/>
                        </a:rPr>
                        <a:t>元</a:t>
                      </a:r>
                      <a:endParaRPr lang="zh-CN" altLang="en-US"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3</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0</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295275">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2</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   </a:t>
                      </a:r>
                      <a:r>
                        <a:rPr lang="zh-CN" altLang="en-US" sz="1200">
                          <a:solidFill>
                            <a:srgbClr val="000000"/>
                          </a:solidFill>
                          <a:latin typeface="Calibri" panose="020F0502020204030204" pitchFamily="2" charset="-122"/>
                          <a:ea typeface="宋体" panose="02010600030101010101" pitchFamily="2" charset="-122"/>
                        </a:rPr>
                        <a:t>超过</a:t>
                      </a:r>
                      <a:r>
                        <a:rPr lang="en-US" altLang="zh-CN" sz="1200">
                          <a:solidFill>
                            <a:srgbClr val="000000"/>
                          </a:solidFill>
                          <a:latin typeface="Calibri" panose="020F0502020204030204" pitchFamily="2" charset="-122"/>
                          <a:ea typeface="宋体" panose="02010600030101010101" pitchFamily="2" charset="-122"/>
                        </a:rPr>
                        <a:t>3000</a:t>
                      </a:r>
                      <a:r>
                        <a:rPr lang="zh-CN" altLang="en-US" sz="1200">
                          <a:solidFill>
                            <a:srgbClr val="000000"/>
                          </a:solidFill>
                          <a:latin typeface="Calibri" panose="020F0502020204030204" pitchFamily="2" charset="-122"/>
                          <a:ea typeface="宋体" panose="02010600030101010101" pitchFamily="2" charset="-122"/>
                        </a:rPr>
                        <a:t>元至</a:t>
                      </a:r>
                      <a:r>
                        <a:rPr lang="en-US" altLang="zh-CN" sz="1200">
                          <a:solidFill>
                            <a:srgbClr val="000000"/>
                          </a:solidFill>
                          <a:latin typeface="Calibri" panose="020F0502020204030204" pitchFamily="2" charset="-122"/>
                          <a:ea typeface="宋体" panose="02010600030101010101" pitchFamily="2" charset="-122"/>
                        </a:rPr>
                        <a:t>12000</a:t>
                      </a:r>
                      <a:r>
                        <a:rPr lang="zh-CN" altLang="en-US" sz="1200">
                          <a:solidFill>
                            <a:srgbClr val="000000"/>
                          </a:solidFill>
                          <a:latin typeface="Calibri" panose="020F0502020204030204" pitchFamily="2" charset="-122"/>
                          <a:ea typeface="宋体" panose="02010600030101010101" pitchFamily="2" charset="-122"/>
                        </a:rPr>
                        <a:t>元的部分</a:t>
                      </a:r>
                      <a:endParaRPr lang="zh-CN" altLang="en-US"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10</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210</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298450">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3</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   </a:t>
                      </a:r>
                      <a:r>
                        <a:rPr lang="zh-CN" altLang="en-US" sz="1200">
                          <a:solidFill>
                            <a:srgbClr val="000000"/>
                          </a:solidFill>
                          <a:latin typeface="Calibri" panose="020F0502020204030204" pitchFamily="2" charset="-122"/>
                          <a:ea typeface="宋体" panose="02010600030101010101" pitchFamily="2" charset="-122"/>
                        </a:rPr>
                        <a:t>超过</a:t>
                      </a:r>
                      <a:r>
                        <a:rPr lang="en-US" altLang="zh-CN" sz="1200">
                          <a:solidFill>
                            <a:srgbClr val="000000"/>
                          </a:solidFill>
                          <a:latin typeface="Calibri" panose="020F0502020204030204" pitchFamily="2" charset="-122"/>
                          <a:ea typeface="宋体" panose="02010600030101010101" pitchFamily="2" charset="-122"/>
                        </a:rPr>
                        <a:t>12000</a:t>
                      </a:r>
                      <a:r>
                        <a:rPr lang="zh-CN" altLang="en-US" sz="1200">
                          <a:solidFill>
                            <a:srgbClr val="000000"/>
                          </a:solidFill>
                          <a:latin typeface="Calibri" panose="020F0502020204030204" pitchFamily="2" charset="-122"/>
                          <a:ea typeface="宋体" panose="02010600030101010101" pitchFamily="2" charset="-122"/>
                        </a:rPr>
                        <a:t>元至</a:t>
                      </a:r>
                      <a:r>
                        <a:rPr lang="en-US" altLang="zh-CN" sz="1200">
                          <a:solidFill>
                            <a:srgbClr val="000000"/>
                          </a:solidFill>
                          <a:latin typeface="Calibri" panose="020F0502020204030204" pitchFamily="2" charset="-122"/>
                          <a:ea typeface="宋体" panose="02010600030101010101" pitchFamily="2" charset="-122"/>
                        </a:rPr>
                        <a:t>25000</a:t>
                      </a:r>
                      <a:r>
                        <a:rPr lang="zh-CN" altLang="en-US" sz="1200">
                          <a:solidFill>
                            <a:srgbClr val="000000"/>
                          </a:solidFill>
                          <a:latin typeface="Calibri" panose="020F0502020204030204" pitchFamily="2" charset="-122"/>
                          <a:ea typeface="宋体" panose="02010600030101010101" pitchFamily="2" charset="-122"/>
                        </a:rPr>
                        <a:t>元的部分</a:t>
                      </a:r>
                      <a:endParaRPr lang="zh-CN" altLang="en-US"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20</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1410</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296863">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4</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   </a:t>
                      </a:r>
                      <a:r>
                        <a:rPr lang="zh-CN" altLang="en-US" sz="1200">
                          <a:solidFill>
                            <a:srgbClr val="000000"/>
                          </a:solidFill>
                          <a:latin typeface="Calibri" panose="020F0502020204030204" pitchFamily="2" charset="-122"/>
                          <a:ea typeface="宋体" panose="02010600030101010101" pitchFamily="2" charset="-122"/>
                        </a:rPr>
                        <a:t>超过</a:t>
                      </a:r>
                      <a:r>
                        <a:rPr lang="en-US" altLang="zh-CN" sz="1200">
                          <a:solidFill>
                            <a:srgbClr val="000000"/>
                          </a:solidFill>
                          <a:latin typeface="Calibri" panose="020F0502020204030204" pitchFamily="2" charset="-122"/>
                          <a:ea typeface="宋体" panose="02010600030101010101" pitchFamily="2" charset="-122"/>
                        </a:rPr>
                        <a:t>25000</a:t>
                      </a:r>
                      <a:r>
                        <a:rPr lang="zh-CN" altLang="en-US" sz="1200">
                          <a:solidFill>
                            <a:srgbClr val="000000"/>
                          </a:solidFill>
                          <a:latin typeface="Calibri" panose="020F0502020204030204" pitchFamily="2" charset="-122"/>
                          <a:ea typeface="宋体" panose="02010600030101010101" pitchFamily="2" charset="-122"/>
                        </a:rPr>
                        <a:t>元至</a:t>
                      </a:r>
                      <a:r>
                        <a:rPr lang="en-US" altLang="zh-CN" sz="1200">
                          <a:solidFill>
                            <a:srgbClr val="000000"/>
                          </a:solidFill>
                          <a:latin typeface="Calibri" panose="020F0502020204030204" pitchFamily="2" charset="-122"/>
                          <a:ea typeface="宋体" panose="02010600030101010101" pitchFamily="2" charset="-122"/>
                        </a:rPr>
                        <a:t>35,000</a:t>
                      </a:r>
                      <a:r>
                        <a:rPr lang="zh-CN" altLang="en-US" sz="1200">
                          <a:solidFill>
                            <a:srgbClr val="000000"/>
                          </a:solidFill>
                          <a:latin typeface="Calibri" panose="020F0502020204030204" pitchFamily="2" charset="-122"/>
                          <a:ea typeface="宋体" panose="02010600030101010101" pitchFamily="2" charset="-122"/>
                        </a:rPr>
                        <a:t>元的部分</a:t>
                      </a:r>
                      <a:endParaRPr lang="zh-CN" altLang="en-US"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25</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2660</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296862">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5</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   </a:t>
                      </a:r>
                      <a:r>
                        <a:rPr lang="zh-CN" altLang="en-US" sz="1200">
                          <a:solidFill>
                            <a:srgbClr val="000000"/>
                          </a:solidFill>
                          <a:latin typeface="Calibri" panose="020F0502020204030204" pitchFamily="2" charset="-122"/>
                          <a:ea typeface="宋体" panose="02010600030101010101" pitchFamily="2" charset="-122"/>
                        </a:rPr>
                        <a:t>超过</a:t>
                      </a:r>
                      <a:r>
                        <a:rPr lang="en-US" altLang="zh-CN" sz="1200">
                          <a:solidFill>
                            <a:srgbClr val="000000"/>
                          </a:solidFill>
                          <a:latin typeface="Calibri" panose="020F0502020204030204" pitchFamily="2" charset="-122"/>
                          <a:ea typeface="宋体" panose="02010600030101010101" pitchFamily="2" charset="-122"/>
                        </a:rPr>
                        <a:t>35,000</a:t>
                      </a:r>
                      <a:r>
                        <a:rPr lang="zh-CN" altLang="en-US" sz="1200">
                          <a:solidFill>
                            <a:srgbClr val="000000"/>
                          </a:solidFill>
                          <a:latin typeface="Calibri" panose="020F0502020204030204" pitchFamily="2" charset="-122"/>
                          <a:ea typeface="宋体" panose="02010600030101010101" pitchFamily="2" charset="-122"/>
                        </a:rPr>
                        <a:t>元至</a:t>
                      </a:r>
                      <a:r>
                        <a:rPr lang="en-US" altLang="zh-CN" sz="1200">
                          <a:solidFill>
                            <a:srgbClr val="000000"/>
                          </a:solidFill>
                          <a:latin typeface="Calibri" panose="020F0502020204030204" pitchFamily="2" charset="-122"/>
                          <a:ea typeface="宋体" panose="02010600030101010101" pitchFamily="2" charset="-122"/>
                        </a:rPr>
                        <a:t>55,000</a:t>
                      </a:r>
                      <a:r>
                        <a:rPr lang="zh-CN" altLang="en-US" sz="1200">
                          <a:solidFill>
                            <a:srgbClr val="000000"/>
                          </a:solidFill>
                          <a:latin typeface="Calibri" panose="020F0502020204030204" pitchFamily="2" charset="-122"/>
                          <a:ea typeface="宋体" panose="02010600030101010101" pitchFamily="2" charset="-122"/>
                        </a:rPr>
                        <a:t>元的部分</a:t>
                      </a:r>
                      <a:endParaRPr lang="zh-CN" altLang="en-US"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30</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4410</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296863">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6</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   </a:t>
                      </a:r>
                      <a:r>
                        <a:rPr lang="zh-CN" altLang="en-US" sz="1200">
                          <a:solidFill>
                            <a:srgbClr val="000000"/>
                          </a:solidFill>
                          <a:latin typeface="Calibri" panose="020F0502020204030204" pitchFamily="2" charset="-122"/>
                          <a:ea typeface="宋体" panose="02010600030101010101" pitchFamily="2" charset="-122"/>
                        </a:rPr>
                        <a:t>超过</a:t>
                      </a:r>
                      <a:r>
                        <a:rPr lang="en-US" altLang="zh-CN" sz="1200">
                          <a:solidFill>
                            <a:srgbClr val="000000"/>
                          </a:solidFill>
                          <a:latin typeface="Calibri" panose="020F0502020204030204" pitchFamily="2" charset="-122"/>
                          <a:ea typeface="宋体" panose="02010600030101010101" pitchFamily="2" charset="-122"/>
                        </a:rPr>
                        <a:t>55,000</a:t>
                      </a:r>
                      <a:r>
                        <a:rPr lang="zh-CN" altLang="en-US" sz="1200">
                          <a:solidFill>
                            <a:srgbClr val="000000"/>
                          </a:solidFill>
                          <a:latin typeface="Calibri" panose="020F0502020204030204" pitchFamily="2" charset="-122"/>
                          <a:ea typeface="宋体" panose="02010600030101010101" pitchFamily="2" charset="-122"/>
                        </a:rPr>
                        <a:t>元至</a:t>
                      </a:r>
                      <a:r>
                        <a:rPr lang="en-US" altLang="zh-CN" sz="1200">
                          <a:solidFill>
                            <a:srgbClr val="000000"/>
                          </a:solidFill>
                          <a:latin typeface="Calibri" panose="020F0502020204030204" pitchFamily="2" charset="-122"/>
                          <a:ea typeface="宋体" panose="02010600030101010101" pitchFamily="2" charset="-122"/>
                        </a:rPr>
                        <a:t>80,000</a:t>
                      </a:r>
                      <a:r>
                        <a:rPr lang="zh-CN" altLang="en-US" sz="1200">
                          <a:solidFill>
                            <a:srgbClr val="000000"/>
                          </a:solidFill>
                          <a:latin typeface="Calibri" panose="020F0502020204030204" pitchFamily="2" charset="-122"/>
                          <a:ea typeface="宋体" panose="02010600030101010101" pitchFamily="2" charset="-122"/>
                        </a:rPr>
                        <a:t>元的部分</a:t>
                      </a:r>
                      <a:endParaRPr lang="zh-CN" altLang="en-US"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35</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7160</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244475">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7</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   </a:t>
                      </a:r>
                      <a:r>
                        <a:rPr lang="zh-CN" altLang="en-US" sz="1200">
                          <a:solidFill>
                            <a:srgbClr val="000000"/>
                          </a:solidFill>
                          <a:latin typeface="Calibri" panose="020F0502020204030204" pitchFamily="2" charset="-122"/>
                          <a:ea typeface="宋体" panose="02010600030101010101" pitchFamily="2" charset="-122"/>
                        </a:rPr>
                        <a:t>超过</a:t>
                      </a:r>
                      <a:r>
                        <a:rPr lang="en-US" altLang="zh-CN" sz="1200">
                          <a:solidFill>
                            <a:srgbClr val="000000"/>
                          </a:solidFill>
                          <a:latin typeface="Calibri" panose="020F0502020204030204" pitchFamily="2" charset="-122"/>
                          <a:ea typeface="宋体" panose="02010600030101010101" pitchFamily="2" charset="-122"/>
                        </a:rPr>
                        <a:t>80,000</a:t>
                      </a:r>
                      <a:r>
                        <a:rPr lang="zh-CN" altLang="en-US" sz="1200">
                          <a:solidFill>
                            <a:srgbClr val="000000"/>
                          </a:solidFill>
                          <a:latin typeface="Calibri" panose="020F0502020204030204" pitchFamily="2" charset="-122"/>
                          <a:ea typeface="宋体" panose="02010600030101010101" pitchFamily="2" charset="-122"/>
                        </a:rPr>
                        <a:t>元的部分</a:t>
                      </a:r>
                      <a:endParaRPr lang="zh-CN" altLang="en-US"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45</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100838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u="none" kern="1200" baseline="0">
                          <a:solidFill>
                            <a:schemeClr val="tx1"/>
                          </a:solidFill>
                          <a:latin typeface="Arial" panose="020B0604020202020204" charset="-122"/>
                        </a:defRPr>
                      </a:lvl1pPr>
                      <a:lvl2pPr marL="342900" lvl="1" indent="800100" algn="l" defTabSz="1008380" eaLnBrk="0" fontAlgn="b"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2pPr>
                      <a:lvl3pPr marL="342900" lvl="2" indent="1257300" algn="l" defTabSz="100838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3pPr>
                      <a:lvl4pPr marL="342900" lvl="3" indent="1714500" algn="l" defTabSz="0" eaLnBrk="0" fontAlgn="ctr"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4pPr>
                      <a:lvl5pPr marL="342900" lvl="4" indent="1828800" algn="l" defTabSz="0" eaLnBrk="0" fontAlgn="base" latinLnBrk="1" hangingPunct="0">
                        <a:lnSpc>
                          <a:spcPct val="100000"/>
                        </a:lnSpc>
                        <a:spcBef>
                          <a:spcPct val="22000"/>
                        </a:spcBef>
                        <a:spcAft>
                          <a:spcPct val="0"/>
                        </a:spcAft>
                        <a:buClr>
                          <a:srgbClr val="C00000"/>
                        </a:buClr>
                        <a:buSzPct val="100000"/>
                        <a:buFont typeface="Wingdings" panose="05000000000000000000" pitchFamily="2" charset="2"/>
                        <a:buChar char="p"/>
                        <a:defRPr sz="2800" b="0" i="0" u="none" kern="1200" baseline="0">
                          <a:solidFill>
                            <a:schemeClr val="tx1"/>
                          </a:solidFill>
                          <a:latin typeface="Arial" panose="020B0604020202020204" charset="-122"/>
                        </a:defRPr>
                      </a:lvl5pPr>
                    </a:lstStyle>
                    <a:p>
                      <a:pPr marL="0" lvl="0" indent="0" defTabSz="1008380" latinLnBrk="1">
                        <a:spcBef>
                          <a:spcPct val="22000"/>
                        </a:spcBef>
                        <a:buClr>
                          <a:srgbClr val="C00000"/>
                        </a:buClr>
                        <a:buSzPct val="100000"/>
                        <a:buFont typeface="Wingdings" panose="05000000000000000000" pitchFamily="2" charset="2"/>
                        <a:buNone/>
                      </a:pPr>
                      <a:r>
                        <a:rPr lang="en-US" altLang="zh-CN" sz="1200">
                          <a:solidFill>
                            <a:srgbClr val="000000"/>
                          </a:solidFill>
                          <a:latin typeface="Calibri" panose="020F0502020204030204" pitchFamily="2" charset="-122"/>
                          <a:ea typeface="宋体" panose="02010600030101010101" pitchFamily="2" charset="-122"/>
                        </a:rPr>
                        <a:t>15160</a:t>
                      </a:r>
                      <a:endParaRPr lang="en-US" altLang="zh-CN" sz="1200">
                        <a:solidFill>
                          <a:srgbClr val="000000"/>
                        </a:solidFill>
                        <a:latin typeface="Calibri" panose="020F0502020204030204" pitchFamily="2" charset="-122"/>
                        <a:ea typeface="宋体" panose="02010600030101010101" pitchFamily="2" charset="-122"/>
                      </a:endParaRPr>
                    </a:p>
                  </a:txBody>
                  <a:tcPr vert="horz" anchor="t"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bl>
          </a:graphicData>
        </a:graphic>
      </p:graphicFrame>
      <p:sp>
        <p:nvSpPr>
          <p:cNvPr id="107551" name="Text Box 30"/>
          <p:cNvSpPr txBox="1"/>
          <p:nvPr/>
        </p:nvSpPr>
        <p:spPr>
          <a:xfrm>
            <a:off x="744855" y="5085080"/>
            <a:ext cx="10421620" cy="1291590"/>
          </a:xfrm>
          <a:prstGeom prst="rect">
            <a:avLst/>
          </a:prstGeom>
          <a:noFill/>
          <a:ln w="9525">
            <a:noFill/>
          </a:ln>
        </p:spPr>
        <p:txBody>
          <a:bodyPr wrap="square">
            <a:spAutoFit/>
          </a:bodyPr>
          <a:p>
            <a:pPr eaLnBrk="1" hangingPunct="1">
              <a:spcBef>
                <a:spcPct val="20000"/>
              </a:spcBef>
              <a:buClr>
                <a:srgbClr val="990000"/>
              </a:buClr>
            </a:pPr>
            <a:r>
              <a:rPr lang="zh-CN" altLang="en-US" sz="1800" dirty="0">
                <a:solidFill>
                  <a:schemeClr val="bg1"/>
                </a:solidFill>
                <a:latin typeface="Times New Roman" panose="02020603050405020304" pitchFamily="2"/>
              </a:rPr>
              <a:t>分摊12个月计算个税举例：</a:t>
            </a:r>
            <a:endParaRPr lang="en-US" altLang="zh-CN" sz="1800" dirty="0">
              <a:solidFill>
                <a:schemeClr val="bg1"/>
              </a:solidFill>
              <a:latin typeface="Times New Roman" panose="02020603050405020304" pitchFamily="2"/>
            </a:endParaRPr>
          </a:p>
          <a:p>
            <a:pPr eaLnBrk="1" hangingPunct="1">
              <a:spcBef>
                <a:spcPct val="20000"/>
              </a:spcBef>
              <a:buClr>
                <a:srgbClr val="990000"/>
              </a:buClr>
            </a:pPr>
            <a:r>
              <a:rPr lang="zh-CN" altLang="en-US" sz="1800" dirty="0">
                <a:solidFill>
                  <a:schemeClr val="bg1"/>
                </a:solidFill>
                <a:latin typeface="Times New Roman" panose="02020603050405020304" pitchFamily="2"/>
              </a:rPr>
              <a:t>张三出境定居/死亡，年金个人账户余额为</a:t>
            </a:r>
            <a:r>
              <a:rPr lang="zh-CN" altLang="en-US" sz="2000" b="1" dirty="0">
                <a:solidFill>
                  <a:schemeClr val="bg1"/>
                </a:solidFill>
                <a:latin typeface="Times New Roman" panose="02020603050405020304" pitchFamily="2"/>
              </a:rPr>
              <a:t>1</a:t>
            </a:r>
            <a:r>
              <a:rPr lang="en-US" altLang="zh-CN" sz="2000" b="1" dirty="0">
                <a:solidFill>
                  <a:schemeClr val="bg1"/>
                </a:solidFill>
                <a:latin typeface="Times New Roman" panose="02020603050405020304" pitchFamily="2"/>
              </a:rPr>
              <a:t>2</a:t>
            </a:r>
            <a:r>
              <a:rPr lang="zh-CN" altLang="en-US" sz="2000" b="1" dirty="0">
                <a:solidFill>
                  <a:schemeClr val="bg1"/>
                </a:solidFill>
                <a:latin typeface="Times New Roman" panose="02020603050405020304" pitchFamily="2"/>
              </a:rPr>
              <a:t>万元</a:t>
            </a:r>
            <a:r>
              <a:rPr lang="zh-CN" altLang="en-US" sz="1800" dirty="0">
                <a:solidFill>
                  <a:schemeClr val="bg1"/>
                </a:solidFill>
                <a:latin typeface="Times New Roman" panose="02020603050405020304" pitchFamily="2"/>
              </a:rPr>
              <a:t>，假设全部为税前金额全额纳税，分摊12个月计税金额：1</a:t>
            </a:r>
            <a:r>
              <a:rPr lang="en-US" altLang="zh-CN" sz="1800" dirty="0">
                <a:solidFill>
                  <a:schemeClr val="bg1"/>
                </a:solidFill>
                <a:latin typeface="Times New Roman" panose="02020603050405020304" pitchFamily="2"/>
              </a:rPr>
              <a:t>20000</a:t>
            </a:r>
            <a:r>
              <a:rPr lang="zh-CN" altLang="en-US" sz="1800" dirty="0">
                <a:solidFill>
                  <a:schemeClr val="bg1"/>
                </a:solidFill>
                <a:latin typeface="Times New Roman" panose="02020603050405020304" pitchFamily="2"/>
              </a:rPr>
              <a:t>/12=</a:t>
            </a:r>
            <a:r>
              <a:rPr lang="en-US" altLang="zh-CN" sz="1800" dirty="0">
                <a:solidFill>
                  <a:schemeClr val="bg1"/>
                </a:solidFill>
                <a:latin typeface="Times New Roman" panose="02020603050405020304" pitchFamily="2"/>
              </a:rPr>
              <a:t>10000</a:t>
            </a:r>
            <a:r>
              <a:rPr lang="zh-CN" altLang="en-US" sz="1800" dirty="0">
                <a:solidFill>
                  <a:schemeClr val="bg1"/>
                </a:solidFill>
                <a:latin typeface="Times New Roman" panose="02020603050405020304" pitchFamily="2"/>
              </a:rPr>
              <a:t>元（对应的个人所得税七级累进税率为10%，速算扣除数为210元），应纳税额：（</a:t>
            </a:r>
            <a:r>
              <a:rPr lang="en-US" altLang="zh-CN" sz="1800" dirty="0">
                <a:solidFill>
                  <a:schemeClr val="bg1"/>
                </a:solidFill>
                <a:latin typeface="Times New Roman" panose="02020603050405020304" pitchFamily="2"/>
              </a:rPr>
              <a:t>10000</a:t>
            </a:r>
            <a:r>
              <a:rPr lang="zh-CN" altLang="en-US" sz="1800" dirty="0">
                <a:solidFill>
                  <a:schemeClr val="bg1"/>
                </a:solidFill>
                <a:latin typeface="Times New Roman" panose="02020603050405020304" pitchFamily="2"/>
              </a:rPr>
              <a:t>*10%-210）*12=</a:t>
            </a:r>
            <a:r>
              <a:rPr lang="en-US" altLang="zh-CN" sz="1800" dirty="0">
                <a:solidFill>
                  <a:schemeClr val="bg1"/>
                </a:solidFill>
                <a:latin typeface="Times New Roman" panose="02020603050405020304" pitchFamily="2"/>
              </a:rPr>
              <a:t>9480</a:t>
            </a:r>
            <a:r>
              <a:rPr lang="zh-CN" altLang="en-US" sz="1800" dirty="0">
                <a:solidFill>
                  <a:schemeClr val="bg1"/>
                </a:solidFill>
                <a:latin typeface="Times New Roman" panose="02020603050405020304" pitchFamily="2"/>
              </a:rPr>
              <a:t>元。</a:t>
            </a:r>
            <a:endParaRPr lang="zh-CN" altLang="en-US" sz="1800" dirty="0">
              <a:solidFill>
                <a:schemeClr val="bg1"/>
              </a:solidFill>
              <a:latin typeface="Times New Roman" panose="02020603050405020304" pitchFamily="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71313"/>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26960"/>
            <a:ext cx="5776571"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6B6"/>
                </a:solidFill>
                <a:latin typeface="微软雅黑" panose="020B0503020204020204" charset="-122"/>
              </a:rPr>
              <a:t>0</a:t>
            </a:r>
            <a:r>
              <a:rPr lang="en-US" sz="4800" b="1" i="0">
                <a:solidFill>
                  <a:srgbClr val="FFB6B6"/>
                </a:solidFill>
                <a:latin typeface="微软雅黑" panose="020B0503020204020204" charset="-122"/>
              </a:rPr>
              <a:t>5</a:t>
            </a:r>
            <a:endParaRPr lang="en-US" sz="4800" b="1" i="0">
              <a:solidFill>
                <a:srgbClr val="FFB6B6"/>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D9B63"/>
                </a:solidFill>
                <a:latin typeface="微软雅黑" panose="020B0503020204020204" charset="-122"/>
              </a:rPr>
              <a:t>个人所得税概述</a:t>
            </a:r>
            <a:endParaRPr sz="4800" b="1" i="0">
              <a:solidFill>
                <a:srgbClr val="CD9B6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个人所得税的定义及其法律依据</a:t>
            </a:r>
            <a:endParaRPr sz="3000" b="1" i="0">
              <a:solidFill>
                <a:srgbClr val="FFFFFF"/>
              </a:solidFill>
              <a:latin typeface="微软雅黑" panose="020B0503020204020204" charset="-122"/>
            </a:endParaRPr>
          </a:p>
        </p:txBody>
      </p:sp>
      <p:sp>
        <p:nvSpPr>
          <p:cNvPr id="4" name="New shape"/>
          <p:cNvSpPr/>
          <p:nvPr/>
        </p:nvSpPr>
        <p:spPr>
          <a:xfrm>
            <a:off x="1558800" y="1627201"/>
            <a:ext cx="3040532" cy="4667981"/>
          </a:xfrm>
          <a:prstGeom prst="roundRect">
            <a:avLst>
              <a:gd name="adj" fmla="val 9999"/>
            </a:avLst>
          </a:prstGeom>
          <a:solidFill>
            <a:srgbClr val="922323"/>
          </a:solidFill>
          <a:ln w="6350">
            <a:solidFill>
              <a:srgbClr val="FF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20000"/>
          </a:bodyPr>
          <a:lstStyle/>
          <a:p>
            <a:br>
              <a:rPr sz="1800">
                <a:latin typeface="微软雅黑" panose="020B0503020204020204" charset="-122"/>
              </a:rPr>
            </a:br>
            <a:endParaRPr sz="1800">
              <a:latin typeface="微软雅黑" panose="020B0503020204020204" charset="-122"/>
            </a:endParaRPr>
          </a:p>
          <a:p>
            <a:pPr algn="l"/>
            <a:r>
              <a:rPr sz="2100" b="1" i="0">
                <a:solidFill>
                  <a:srgbClr val="FFB6B6"/>
                </a:solidFill>
                <a:latin typeface="微软雅黑" panose="020B0503020204020204" charset="-122"/>
              </a:rPr>
              <a:t>个人所得税的定义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个人所得税（Personal income tax）是调整征税机关与自然人之间，在个人所得税的征纳与管理过程中所发生的社会关系的法律规范的总称，是国家对本国公民、居住在本国境内的个人的所得和境外个人来源于本国的所得征收的一种所得税。</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2"/>
            <a:ext cx="3040571" cy="4667981"/>
          </a:xfrm>
          <a:prstGeom prst="roundRect">
            <a:avLst>
              <a:gd name="adj" fmla="val 10000"/>
            </a:avLst>
          </a:prstGeom>
          <a:solidFill>
            <a:srgbClr val="922323"/>
          </a:solidFill>
          <a:ln w="6350">
            <a:solidFill>
              <a:srgbClr val="FF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r>
              <a:rPr sz="2100" b="1" i="0">
                <a:solidFill>
                  <a:srgbClr val="FFB6B6"/>
                </a:solidFill>
                <a:latin typeface="微软雅黑" panose="020B0503020204020204" charset="-122"/>
              </a:rPr>
              <a:t>个人所得税的法律依据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个人所得税的法律依据主要来自《中华人民共和国个人所得税法》，该法律规定了个人所得税的征收范围、税率、扣除项目等内容，保障了税收征管的公平性和合法性。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904" y="1627202"/>
            <a:ext cx="3040591" cy="4667981"/>
          </a:xfrm>
          <a:prstGeom prst="roundRect">
            <a:avLst>
              <a:gd name="adj" fmla="val 10000"/>
            </a:avLst>
          </a:prstGeom>
          <a:solidFill>
            <a:srgbClr val="922323"/>
          </a:solidFill>
          <a:ln w="6350">
            <a:solidFill>
              <a:srgbClr val="FF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6B6"/>
                </a:solidFill>
                <a:latin typeface="微软雅黑" panose="020B0503020204020204" charset="-122"/>
              </a:rPr>
              <a:t>个人所得税的纳税义务人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个人所得税的纳税义务人包括在中国境内有住所或者无住所但在境内居住满一年的个人，以及在中国境内无住所又不居住，但有来源于中国境内的所得的个人，都有依法纳税的义务。</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个税征收范围和申报缴纳流程</a:t>
            </a:r>
            <a:endParaRPr sz="3000" b="1" i="0">
              <a:solidFill>
                <a:srgbClr val="FFFFFF"/>
              </a:solidFill>
              <a:latin typeface="微软雅黑" panose="020B0503020204020204" charset="-122"/>
            </a:endParaRPr>
          </a:p>
        </p:txBody>
      </p:sp>
      <p:sp>
        <p:nvSpPr>
          <p:cNvPr id="4" name="New shape"/>
          <p:cNvSpPr/>
          <p:nvPr/>
        </p:nvSpPr>
        <p:spPr>
          <a:xfrm>
            <a:off x="1559435" y="1340216"/>
            <a:ext cx="2744215" cy="3241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6B6"/>
                </a:solidFill>
                <a:latin typeface="微软雅黑" panose="020B0503020204020204" charset="-122"/>
              </a:rPr>
              <a:t>个税征收对象和标准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个人所得税是对</a:t>
            </a:r>
            <a:r>
              <a:rPr sz="1575">
                <a:solidFill>
                  <a:srgbClr val="FFFFFF"/>
                </a:solidFill>
                <a:latin typeface="微软雅黑" panose="020B0503020204020204" charset="-122"/>
                <a:sym typeface="+mn-ea"/>
              </a:rPr>
              <a:t>工资收入、</a:t>
            </a:r>
            <a:r>
              <a:rPr lang="zh-CN" sz="1575">
                <a:solidFill>
                  <a:srgbClr val="FFFFFF"/>
                </a:solidFill>
                <a:latin typeface="微软雅黑" panose="020B0503020204020204" charset="-122"/>
                <a:sym typeface="+mn-ea"/>
              </a:rPr>
              <a:t>劳务报酬、稿酬、特许权使用费、经营所得、</a:t>
            </a:r>
            <a:r>
              <a:rPr sz="1575">
                <a:solidFill>
                  <a:srgbClr val="FFFFFF"/>
                </a:solidFill>
                <a:latin typeface="微软雅黑" panose="020B0503020204020204" charset="-122"/>
                <a:sym typeface="+mn-ea"/>
              </a:rPr>
              <a:t>财产租赁</a:t>
            </a:r>
            <a:r>
              <a:rPr lang="en-US" sz="1575">
                <a:solidFill>
                  <a:srgbClr val="FFFFFF"/>
                </a:solidFill>
                <a:latin typeface="微软雅黑" panose="020B0503020204020204" charset="-122"/>
                <a:sym typeface="+mn-ea"/>
              </a:rPr>
              <a:t>/</a:t>
            </a:r>
            <a:r>
              <a:rPr lang="zh-CN" altLang="en-US" sz="1575">
                <a:solidFill>
                  <a:srgbClr val="FFFFFF"/>
                </a:solidFill>
                <a:latin typeface="微软雅黑" panose="020B0503020204020204" charset="-122"/>
                <a:sym typeface="+mn-ea"/>
              </a:rPr>
              <a:t>转让</a:t>
            </a:r>
            <a:r>
              <a:rPr sz="1575">
                <a:solidFill>
                  <a:srgbClr val="FFFFFF"/>
                </a:solidFill>
                <a:latin typeface="微软雅黑" panose="020B0503020204020204" charset="-122"/>
                <a:sym typeface="+mn-ea"/>
              </a:rPr>
              <a:t>收入、利息、股息</a:t>
            </a:r>
            <a:r>
              <a:rPr lang="zh-CN" sz="1575">
                <a:solidFill>
                  <a:srgbClr val="FFFFFF"/>
                </a:solidFill>
                <a:latin typeface="微软雅黑" panose="020B0503020204020204" charset="-122"/>
                <a:sym typeface="+mn-ea"/>
              </a:rPr>
              <a:t>、偶然所得</a:t>
            </a:r>
            <a:r>
              <a:rPr sz="1575" b="0" i="0">
                <a:solidFill>
                  <a:srgbClr val="FFFFFF"/>
                </a:solidFill>
                <a:latin typeface="微软雅黑" panose="020B0503020204020204" charset="-122"/>
              </a:rPr>
              <a:t>等各项收入的征收，根据不同的收入类型和金额，采用不同的税率进行计算。</a:t>
            </a:r>
            <a:endParaRPr sz="1575" b="0" i="0">
              <a:solidFill>
                <a:srgbClr val="FFFFFF"/>
              </a:solidFill>
              <a:latin typeface="微软雅黑" panose="020B0503020204020204" charset="-122"/>
            </a:endParaRPr>
          </a:p>
        </p:txBody>
      </p:sp>
      <p:sp>
        <p:nvSpPr>
          <p:cNvPr id="5" name="New shape"/>
          <p:cNvSpPr/>
          <p:nvPr/>
        </p:nvSpPr>
        <p:spPr>
          <a:xfrm>
            <a:off x="4367785" y="1340215"/>
            <a:ext cx="2744215" cy="287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6B6"/>
                </a:solidFill>
                <a:latin typeface="微软雅黑" panose="020B0503020204020204" charset="-122"/>
              </a:rPr>
              <a:t>个税申报方式和期限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个人所得税可以通过网上申报、邮寄申报等方式进行，同时需要按照规定的时间进行申报和缴纳，避免逾期产生的罚款。</a:t>
            </a:r>
            <a:r>
              <a:rPr lang="zh-CN" sz="1575" b="0" i="0">
                <a:solidFill>
                  <a:srgbClr val="FFFFFF"/>
                </a:solidFill>
                <a:latin typeface="微软雅黑" panose="020B0503020204020204" charset="-122"/>
              </a:rPr>
              <a:t>目前由分公司代扣代缴个税。</a:t>
            </a:r>
            <a:endParaRPr lang="zh-CN" sz="1575" b="0" i="0">
              <a:solidFill>
                <a:srgbClr val="FFFFFF"/>
              </a:solidFill>
              <a:latin typeface="微软雅黑" panose="020B0503020204020204" charset="-122"/>
            </a:endParaRPr>
          </a:p>
        </p:txBody>
      </p:sp>
      <p:sp>
        <p:nvSpPr>
          <p:cNvPr id="6" name="New shape"/>
          <p:cNvSpPr/>
          <p:nvPr/>
        </p:nvSpPr>
        <p:spPr>
          <a:xfrm>
            <a:off x="7197090" y="1340485"/>
            <a:ext cx="3155315" cy="2512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l"/>
            <a:r>
              <a:rPr sz="2100" b="1" i="0">
                <a:solidFill>
                  <a:srgbClr val="FFB6B6"/>
                </a:solidFill>
                <a:latin typeface="微软雅黑" panose="020B0503020204020204" charset="-122"/>
              </a:rPr>
              <a:t>个税缴纳流程和注意事项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个人所得税的缴纳流程包括填写申报表、核对信息、缴纳税款等步骤，同时在缴纳过程中需要注意保存相关</a:t>
            </a:r>
            <a:r>
              <a:rPr lang="zh-CN" sz="1575" b="0" i="0">
                <a:solidFill>
                  <a:srgbClr val="FFFFFF"/>
                </a:solidFill>
                <a:latin typeface="微软雅黑" panose="020B0503020204020204" charset="-122"/>
              </a:rPr>
              <a:t>资料</a:t>
            </a:r>
            <a:r>
              <a:rPr sz="1575" b="0" i="0">
                <a:solidFill>
                  <a:srgbClr val="FFFFFF"/>
                </a:solidFill>
                <a:latin typeface="微软雅黑" panose="020B0503020204020204" charset="-122"/>
              </a:rPr>
              <a:t>，以备后续的税务核查。</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税率、起征点及扣除项目概览</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6B6"/>
                </a:solidFill>
                <a:latin typeface="微软雅黑" panose="020B0503020204020204" charset="-122"/>
              </a:rPr>
              <a:t>个人所得税税率解析</a:t>
            </a:r>
            <a:endParaRPr sz="2100" b="1" i="0">
              <a:solidFill>
                <a:srgbClr val="FFB6B6"/>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个人所得税率根据收入水平的不同，分为7个等级，从3%到45%，体现了税收的递进性和公平性。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B6B6"/>
                </a:solidFill>
                <a:latin typeface="微软雅黑" panose="020B0503020204020204" charset="-122"/>
              </a:rPr>
              <a:t>个人所得税起征点概述</a:t>
            </a:r>
            <a:endParaRPr sz="2100" b="1" i="0">
              <a:solidFill>
                <a:srgbClr val="FFB6B6"/>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个人所得税起征点为每月5000元，超过此标准的部分才需要缴纳个人所得税，这是我国对低收入者的一种保护。</a:t>
            </a:r>
            <a:endParaRPr sz="1575" b="0" i="0">
              <a:solidFill>
                <a:srgbClr val="FFFFFF"/>
              </a:solidFill>
              <a:latin typeface="微软雅黑" panose="020B0503020204020204" charset="-122"/>
            </a:endParaRPr>
          </a:p>
        </p:txBody>
      </p:sp>
      <p:sp>
        <p:nvSpPr>
          <p:cNvPr id="6" name="New shape"/>
          <p:cNvSpPr/>
          <p:nvPr/>
        </p:nvSpPr>
        <p:spPr>
          <a:xfrm>
            <a:off x="6458401" y="3176688"/>
            <a:ext cx="4554174" cy="1871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6B6"/>
                </a:solidFill>
                <a:latin typeface="微软雅黑" panose="020B0503020204020204" charset="-122"/>
              </a:rPr>
              <a:t>个人所得税</a:t>
            </a:r>
            <a:r>
              <a:rPr sz="2100" b="1">
                <a:solidFill>
                  <a:srgbClr val="FFB6B6"/>
                </a:solidFill>
                <a:latin typeface="微软雅黑" panose="020B0503020204020204" charset="-122"/>
                <a:sym typeface="+mn-ea"/>
              </a:rPr>
              <a:t>专项附加</a:t>
            </a:r>
            <a:r>
              <a:rPr sz="2100" b="1" i="0">
                <a:solidFill>
                  <a:srgbClr val="FFB6B6"/>
                </a:solidFill>
                <a:latin typeface="微软雅黑" panose="020B0503020204020204" charset="-122"/>
              </a:rPr>
              <a:t>扣除项目介绍</a:t>
            </a:r>
            <a:endParaRPr sz="2100" b="1" i="0">
              <a:solidFill>
                <a:srgbClr val="FFB6B6"/>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个人所得税</a:t>
            </a:r>
            <a:r>
              <a:rPr lang="zh-CN" sz="1575" b="0" i="0">
                <a:solidFill>
                  <a:srgbClr val="FFFFFF"/>
                </a:solidFill>
                <a:latin typeface="微软雅黑" panose="020B0503020204020204" charset="-122"/>
              </a:rPr>
              <a:t>专项附加扣除</a:t>
            </a:r>
            <a:r>
              <a:rPr sz="1575" b="0" i="0">
                <a:solidFill>
                  <a:srgbClr val="FFFFFF"/>
                </a:solidFill>
                <a:latin typeface="微软雅黑" panose="020B0503020204020204" charset="-122"/>
              </a:rPr>
              <a:t>项目包括</a:t>
            </a:r>
            <a:r>
              <a:rPr lang="zh-CN" sz="1575" b="0" i="0">
                <a:solidFill>
                  <a:srgbClr val="FFFFFF"/>
                </a:solidFill>
                <a:latin typeface="微软雅黑" panose="020B0503020204020204" charset="-122"/>
              </a:rPr>
              <a:t>住房租金</a:t>
            </a:r>
            <a:r>
              <a:rPr sz="1575">
                <a:solidFill>
                  <a:srgbClr val="FFFFFF"/>
                </a:solidFill>
                <a:latin typeface="微软雅黑" panose="020B0503020204020204" charset="-122"/>
                <a:sym typeface="+mn-ea"/>
              </a:rPr>
              <a:t>、住房贷款利息、继续教育</a:t>
            </a:r>
            <a:r>
              <a:rPr lang="zh-CN" sz="1575" b="0" i="0">
                <a:solidFill>
                  <a:srgbClr val="FFFFFF"/>
                </a:solidFill>
                <a:latin typeface="微软雅黑" panose="020B0503020204020204" charset="-122"/>
              </a:rPr>
              <a:t>、赡养老人、</a:t>
            </a:r>
            <a:r>
              <a:rPr lang="en-US" altLang="zh-CN" sz="1575" b="0" i="0">
                <a:solidFill>
                  <a:srgbClr val="FFFFFF"/>
                </a:solidFill>
                <a:latin typeface="微软雅黑" panose="020B0503020204020204" charset="-122"/>
              </a:rPr>
              <a:t>3</a:t>
            </a:r>
            <a:r>
              <a:rPr lang="zh-CN" altLang="en-US" sz="1575" b="0" i="0">
                <a:solidFill>
                  <a:srgbClr val="FFFFFF"/>
                </a:solidFill>
                <a:latin typeface="微软雅黑" panose="020B0503020204020204" charset="-122"/>
              </a:rPr>
              <a:t>岁以下婴幼儿照护、</a:t>
            </a:r>
            <a:r>
              <a:rPr sz="1575" b="0" i="0">
                <a:solidFill>
                  <a:srgbClr val="FFFFFF"/>
                </a:solidFill>
                <a:latin typeface="微软雅黑" panose="020B0503020204020204" charset="-122"/>
              </a:rPr>
              <a:t>子女教育</a:t>
            </a:r>
            <a:r>
              <a:rPr lang="zh-CN" sz="1575" b="0" i="0">
                <a:solidFill>
                  <a:srgbClr val="FFFFFF"/>
                </a:solidFill>
                <a:latin typeface="微软雅黑" panose="020B0503020204020204" charset="-122"/>
              </a:rPr>
              <a:t>、大病医疗</a:t>
            </a:r>
            <a:r>
              <a:rPr sz="1575" b="0" i="0">
                <a:solidFill>
                  <a:srgbClr val="FFFFFF"/>
                </a:solidFill>
                <a:latin typeface="微软雅黑" panose="020B0503020204020204" charset="-122"/>
              </a:rPr>
              <a:t>等，这些扣除项目旨在减轻纳税人的经济负担，提高生活质量。</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CD9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CD9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4" name="New shape"/>
          <p:cNvSpPr/>
          <p:nvPr/>
        </p:nvSpPr>
        <p:spPr>
          <a:xfrm>
            <a:off x="6152400" y="3546347"/>
            <a:ext cx="309600" cy="396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787115" y="3356917"/>
            <a:ext cx="360000" cy="370800"/>
          </a:xfrm>
          <a:prstGeom prst="roundRect">
            <a:avLst>
              <a:gd name="adj" fmla="val 8819"/>
            </a:avLst>
          </a:prstGeom>
          <a:solidFill>
            <a:srgbClr val="CD9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
        <p:nvSpPr>
          <p:cNvPr id="17" name="New shape"/>
          <p:cNvSpPr/>
          <p:nvPr/>
        </p:nvSpPr>
        <p:spPr>
          <a:xfrm>
            <a:off x="5972820" y="3720051"/>
            <a:ext cx="39600" cy="604606"/>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 name="New shape"/>
          <p:cNvSpPr/>
          <p:nvPr/>
        </p:nvSpPr>
        <p:spPr>
          <a:xfrm>
            <a:off x="5514860" y="5355462"/>
            <a:ext cx="309600" cy="396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 name="New shape"/>
          <p:cNvSpPr/>
          <p:nvPr/>
        </p:nvSpPr>
        <p:spPr>
          <a:xfrm>
            <a:off x="968826" y="5156714"/>
            <a:ext cx="4545078"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p>
            <a:pPr algn="r"/>
            <a:r>
              <a:rPr sz="2100" b="1" i="0">
                <a:solidFill>
                  <a:srgbClr val="FFB6B6"/>
                </a:solidFill>
                <a:latin typeface="微软雅黑" panose="020B0503020204020204" charset="-122"/>
              </a:rPr>
              <a:t>个人</a:t>
            </a:r>
            <a:r>
              <a:rPr lang="zh-CN" sz="2100" b="1" i="0">
                <a:solidFill>
                  <a:srgbClr val="FFB6B6"/>
                </a:solidFill>
                <a:latin typeface="微软雅黑" panose="020B0503020204020204" charset="-122"/>
              </a:rPr>
              <a:t>养老金抵扣</a:t>
            </a:r>
            <a:endParaRPr sz="2100" b="1" i="0">
              <a:solidFill>
                <a:srgbClr val="FFB6B6"/>
              </a:solidFill>
              <a:latin typeface="微软雅黑" panose="020B0503020204020204" charset="-122"/>
            </a:endParaRPr>
          </a:p>
          <a:p>
            <a:pPr algn="l">
              <a:lnSpc>
                <a:spcPct val="150000"/>
              </a:lnSpc>
            </a:pPr>
            <a:r>
              <a:rPr lang="zh-CN" sz="1575" b="0" i="0">
                <a:solidFill>
                  <a:srgbClr val="FFFFFF"/>
                </a:solidFill>
                <a:latin typeface="微软雅黑" panose="020B0503020204020204" charset="-122"/>
              </a:rPr>
              <a:t>个人每年可自行缴纳个人养老金，享受个人所得税抵扣，年度缴纳上限为</a:t>
            </a:r>
            <a:r>
              <a:rPr lang="en-US" altLang="zh-CN" sz="1575" b="0" i="0">
                <a:solidFill>
                  <a:srgbClr val="FFFFFF"/>
                </a:solidFill>
                <a:latin typeface="微软雅黑" panose="020B0503020204020204" charset="-122"/>
              </a:rPr>
              <a:t>12000</a:t>
            </a:r>
            <a:r>
              <a:rPr lang="zh-CN" altLang="en-US" sz="1575" b="0" i="0">
                <a:solidFill>
                  <a:srgbClr val="FFFFFF"/>
                </a:solidFill>
                <a:latin typeface="微软雅黑" panose="020B0503020204020204" charset="-122"/>
              </a:rPr>
              <a:t>元</a:t>
            </a:r>
            <a:r>
              <a:rPr sz="1575" b="0" i="0">
                <a:solidFill>
                  <a:srgbClr val="FFFFFF"/>
                </a:solidFill>
                <a:latin typeface="微软雅黑" panose="020B0503020204020204" charset="-122"/>
              </a:rPr>
              <a:t>。</a:t>
            </a:r>
            <a:endParaRPr sz="1575" b="0" i="0">
              <a:solidFill>
                <a:srgbClr val="FFFFFF"/>
              </a:solidFill>
              <a:latin typeface="微软雅黑" panose="020B0503020204020204" charset="-122"/>
            </a:endParaRPr>
          </a:p>
        </p:txBody>
      </p:sp>
      <p:sp>
        <p:nvSpPr>
          <p:cNvPr id="16" name="New shape"/>
          <p:cNvSpPr/>
          <p:nvPr/>
        </p:nvSpPr>
        <p:spPr>
          <a:xfrm>
            <a:off x="5972820" y="4323301"/>
            <a:ext cx="39600" cy="604606"/>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New shape"/>
          <p:cNvSpPr/>
          <p:nvPr/>
        </p:nvSpPr>
        <p:spPr>
          <a:xfrm>
            <a:off x="5972820" y="4797011"/>
            <a:ext cx="39600" cy="604606"/>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New shape"/>
          <p:cNvSpPr/>
          <p:nvPr/>
        </p:nvSpPr>
        <p:spPr>
          <a:xfrm>
            <a:off x="5824580" y="5157142"/>
            <a:ext cx="360000" cy="370800"/>
          </a:xfrm>
          <a:prstGeom prst="roundRect">
            <a:avLst>
              <a:gd name="adj" fmla="val 8819"/>
            </a:avLst>
          </a:prstGeom>
          <a:solidFill>
            <a:srgbClr val="CD9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solidFill>
                  <a:srgbClr val="FFFFFF"/>
                </a:solidFill>
              </a:rPr>
              <a:t>4</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71313"/>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6B6"/>
                </a:solidFill>
                <a:latin typeface="微软雅黑" panose="020B0503020204020204" charset="-122"/>
              </a:rPr>
              <a:t>01</a:t>
            </a:r>
            <a:endParaRPr sz="4800" b="1" i="0">
              <a:solidFill>
                <a:srgbClr val="FFB6B6"/>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D9B63"/>
                </a:solidFill>
                <a:latin typeface="微软雅黑" panose="020B0503020204020204" charset="-122"/>
              </a:rPr>
              <a:t>薪酬体系概述</a:t>
            </a:r>
            <a:endParaRPr sz="4800" b="1" i="0">
              <a:solidFill>
                <a:srgbClr val="CD9B6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a:solidFill>
                  <a:srgbClr val="FFFFFF"/>
                </a:solidFill>
                <a:latin typeface="微软雅黑" panose="020B0503020204020204" charset="-122"/>
                <a:sym typeface="+mn-ea"/>
              </a:rPr>
              <a:t>税率</a:t>
            </a:r>
            <a:r>
              <a:rPr lang="zh-CN" sz="3000" b="1">
                <a:solidFill>
                  <a:srgbClr val="FFFFFF"/>
                </a:solidFill>
                <a:latin typeface="微软雅黑" panose="020B0503020204020204" charset="-122"/>
                <a:sym typeface="+mn-ea"/>
              </a:rPr>
              <a:t>和速算扣除数</a:t>
            </a:r>
            <a:endParaRPr lang="zh-CN" sz="3000" b="1" i="0">
              <a:solidFill>
                <a:srgbClr val="FFFFFF"/>
              </a:solidFill>
              <a:latin typeface="微软雅黑" panose="020B0503020204020204" charset="-122"/>
              <a:sym typeface="+mn-ea"/>
            </a:endParaRPr>
          </a:p>
        </p:txBody>
      </p:sp>
      <p:sp>
        <p:nvSpPr>
          <p:cNvPr id="4" name="New shape"/>
          <p:cNvSpPr/>
          <p:nvPr/>
        </p:nvSpPr>
        <p:spPr>
          <a:xfrm>
            <a:off x="1043940" y="1005205"/>
            <a:ext cx="2674620"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l"/>
            <a:r>
              <a:rPr lang="zh-CN" b="1">
                <a:solidFill>
                  <a:srgbClr val="FFB6B6"/>
                </a:solidFill>
                <a:latin typeface="微软雅黑" panose="020B0503020204020204" charset="-122"/>
                <a:sym typeface="+mn-ea"/>
              </a:rPr>
              <a:t>综合所得适用税率表</a:t>
            </a:r>
            <a:endParaRPr sz="1575" b="0" i="0">
              <a:solidFill>
                <a:srgbClr val="FFFFFF"/>
              </a:solidFill>
              <a:latin typeface="微软雅黑" panose="020B0503020204020204" charset="-122"/>
            </a:endParaRPr>
          </a:p>
        </p:txBody>
      </p:sp>
      <p:pic>
        <p:nvPicPr>
          <p:cNvPr id="101" name="图片 100"/>
          <p:cNvPicPr/>
          <p:nvPr/>
        </p:nvPicPr>
        <p:blipFill>
          <a:blip r:embed="rId3"/>
          <a:srcRect l="15217" r="14958"/>
          <a:stretch>
            <a:fillRect/>
          </a:stretch>
        </p:blipFill>
        <p:spPr>
          <a:xfrm>
            <a:off x="6102985" y="1541780"/>
            <a:ext cx="5320665" cy="4761865"/>
          </a:xfrm>
          <a:prstGeom prst="rect">
            <a:avLst/>
          </a:prstGeom>
          <a:noFill/>
          <a:ln w="9525">
            <a:noFill/>
          </a:ln>
        </p:spPr>
      </p:pic>
      <p:pic>
        <p:nvPicPr>
          <p:cNvPr id="100" name="图片 99"/>
          <p:cNvPicPr/>
          <p:nvPr/>
        </p:nvPicPr>
        <p:blipFill>
          <a:blip r:embed="rId4"/>
          <a:stretch>
            <a:fillRect/>
          </a:stretch>
        </p:blipFill>
        <p:spPr>
          <a:xfrm>
            <a:off x="551180" y="1557020"/>
            <a:ext cx="5271135" cy="4771390"/>
          </a:xfrm>
          <a:prstGeom prst="rect">
            <a:avLst/>
          </a:prstGeom>
          <a:noFill/>
          <a:ln w="9525">
            <a:noFill/>
          </a:ln>
        </p:spPr>
      </p:pic>
      <p:sp>
        <p:nvSpPr>
          <p:cNvPr id="7" name="New shape"/>
          <p:cNvSpPr/>
          <p:nvPr/>
        </p:nvSpPr>
        <p:spPr>
          <a:xfrm>
            <a:off x="6017895" y="830580"/>
            <a:ext cx="5485130"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l"/>
            <a:r>
              <a:rPr lang="zh-CN" sz="1800" b="1" i="0">
                <a:solidFill>
                  <a:srgbClr val="FFB6B6"/>
                </a:solidFill>
                <a:latin typeface="微软雅黑" panose="020B0503020204020204" charset="-122"/>
              </a:rPr>
              <a:t>免征额：</a:t>
            </a:r>
            <a:r>
              <a:rPr lang="zh-CN" sz="1600" i="0">
                <a:solidFill>
                  <a:schemeClr val="bg1"/>
                </a:solidFill>
                <a:latin typeface="微软雅黑" panose="020B0503020204020204" charset="-122"/>
              </a:rPr>
              <a:t>是在征税对象总额中免予征税的数额。它是按照一定标准从征税对象总额中预先减除的数额。免征额部分不征税，只对超过免征额部分征税。</a:t>
            </a:r>
            <a:endParaRPr lang="zh-CN" sz="1600" i="0">
              <a:solidFill>
                <a:schemeClr val="bg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a:solidFill>
                  <a:srgbClr val="FFFFFF"/>
                </a:solidFill>
                <a:latin typeface="微软雅黑" panose="020B0503020204020204" charset="-122"/>
                <a:sym typeface="+mn-ea"/>
              </a:rPr>
              <a:t>专项扣除</a:t>
            </a:r>
            <a:r>
              <a:rPr lang="zh-CN" sz="3000" b="1">
                <a:solidFill>
                  <a:srgbClr val="FFFFFF"/>
                </a:solidFill>
                <a:latin typeface="微软雅黑" panose="020B0503020204020204" charset="-122"/>
                <a:sym typeface="+mn-ea"/>
              </a:rPr>
              <a:t>及专项附加</a:t>
            </a:r>
            <a:r>
              <a:rPr sz="3000" b="1">
                <a:solidFill>
                  <a:srgbClr val="FFFFFF"/>
                </a:solidFill>
                <a:latin typeface="微软雅黑" panose="020B0503020204020204" charset="-122"/>
                <a:sym typeface="+mn-ea"/>
              </a:rPr>
              <a:t>扣除项目概览</a:t>
            </a:r>
            <a:endParaRPr sz="3000" b="1" i="0">
              <a:solidFill>
                <a:srgbClr val="FFFFFF"/>
              </a:solidFill>
              <a:latin typeface="微软雅黑" panose="020B0503020204020204" charset="-122"/>
            </a:endParaRPr>
          </a:p>
        </p:txBody>
      </p:sp>
      <p:sp>
        <p:nvSpPr>
          <p:cNvPr id="4" name="New shape"/>
          <p:cNvSpPr/>
          <p:nvPr/>
        </p:nvSpPr>
        <p:spPr>
          <a:xfrm>
            <a:off x="536575" y="1005205"/>
            <a:ext cx="11090275" cy="5497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b="1">
                <a:solidFill>
                  <a:srgbClr val="FFB6B6"/>
                </a:solidFill>
                <a:latin typeface="微软雅黑" panose="020B0503020204020204" charset="-122"/>
                <a:sym typeface="+mn-ea"/>
              </a:rPr>
              <a:t>专项扣除：养老、失业、医疗个人部分，公积金免税上限</a:t>
            </a:r>
            <a:r>
              <a:rPr lang="en-US" altLang="zh-CN" b="1">
                <a:solidFill>
                  <a:srgbClr val="FFB6B6"/>
                </a:solidFill>
                <a:latin typeface="微软雅黑" panose="020B0503020204020204" charset="-122"/>
                <a:sym typeface="+mn-ea"/>
              </a:rPr>
              <a:t>3763.44</a:t>
            </a:r>
            <a:r>
              <a:rPr lang="zh-CN" altLang="en-US" b="1">
                <a:solidFill>
                  <a:srgbClr val="FFB6B6"/>
                </a:solidFill>
                <a:latin typeface="微软雅黑" panose="020B0503020204020204" charset="-122"/>
                <a:sym typeface="+mn-ea"/>
              </a:rPr>
              <a:t>元，年金免税上限</a:t>
            </a:r>
            <a:r>
              <a:rPr lang="en-US" altLang="zh-CN" b="1">
                <a:solidFill>
                  <a:srgbClr val="FFB6B6"/>
                </a:solidFill>
                <a:latin typeface="微软雅黑" panose="020B0503020204020204" charset="-122"/>
                <a:sym typeface="+mn-ea"/>
              </a:rPr>
              <a:t>1254.48</a:t>
            </a:r>
            <a:r>
              <a:rPr lang="zh-CN" altLang="en-US" b="1">
                <a:solidFill>
                  <a:srgbClr val="FFB6B6"/>
                </a:solidFill>
                <a:latin typeface="微软雅黑" panose="020B0503020204020204" charset="-122"/>
                <a:sym typeface="+mn-ea"/>
              </a:rPr>
              <a:t>元（数据为</a:t>
            </a:r>
            <a:r>
              <a:rPr lang="en-US" altLang="zh-CN" b="1">
                <a:solidFill>
                  <a:srgbClr val="FFB6B6"/>
                </a:solidFill>
                <a:latin typeface="微软雅黑" panose="020B0503020204020204" charset="-122"/>
                <a:sym typeface="+mn-ea"/>
              </a:rPr>
              <a:t>2024</a:t>
            </a:r>
            <a:r>
              <a:rPr lang="zh-CN" altLang="en-US" b="1">
                <a:solidFill>
                  <a:srgbClr val="FFB6B6"/>
                </a:solidFill>
                <a:latin typeface="微软雅黑" panose="020B0503020204020204" charset="-122"/>
                <a:sym typeface="+mn-ea"/>
              </a:rPr>
              <a:t>年，每年更新）。</a:t>
            </a:r>
            <a:endParaRPr lang="zh-CN" b="1">
              <a:solidFill>
                <a:srgbClr val="FFB6B6"/>
              </a:solidFill>
              <a:latin typeface="微软雅黑" panose="020B0503020204020204" charset="-122"/>
              <a:sym typeface="+mn-ea"/>
            </a:endParaRPr>
          </a:p>
          <a:p>
            <a:pPr algn="l"/>
            <a:endParaRPr lang="zh-CN" b="1">
              <a:solidFill>
                <a:srgbClr val="FFB6B6"/>
              </a:solidFill>
              <a:latin typeface="微软雅黑" panose="020B0503020204020204" charset="-122"/>
              <a:sym typeface="+mn-ea"/>
            </a:endParaRPr>
          </a:p>
          <a:p>
            <a:pPr algn="l"/>
            <a:r>
              <a:rPr lang="zh-CN" b="1">
                <a:solidFill>
                  <a:srgbClr val="FFB6B6"/>
                </a:solidFill>
                <a:latin typeface="微软雅黑" panose="020B0503020204020204" charset="-122"/>
                <a:sym typeface="+mn-ea"/>
              </a:rPr>
              <a:t>专项附加扣除：</a:t>
            </a:r>
            <a:endParaRPr lang="zh-CN" b="1">
              <a:solidFill>
                <a:srgbClr val="FFB6B6"/>
              </a:solidFill>
              <a:latin typeface="微软雅黑" panose="020B0503020204020204" charset="-122"/>
              <a:sym typeface="+mn-ea"/>
            </a:endParaRPr>
          </a:p>
          <a:p>
            <a:pPr algn="l"/>
            <a:endParaRPr lang="zh-CN" b="1">
              <a:solidFill>
                <a:srgbClr val="FFB6B6"/>
              </a:solidFill>
              <a:latin typeface="微软雅黑" panose="020B0503020204020204" charset="-122"/>
              <a:sym typeface="+mn-ea"/>
            </a:endParaRPr>
          </a:p>
          <a:p>
            <a:pPr algn="l"/>
            <a:r>
              <a:rPr sz="1575" b="1">
                <a:solidFill>
                  <a:srgbClr val="FFFFFF"/>
                </a:solidFill>
                <a:latin typeface="微软雅黑" panose="020B0503020204020204" charset="-122"/>
                <a:sym typeface="+mn-ea"/>
              </a:rPr>
              <a:t>住房租金：</a:t>
            </a:r>
            <a:r>
              <a:rPr sz="1575">
                <a:solidFill>
                  <a:srgbClr val="FFFFFF"/>
                </a:solidFill>
                <a:latin typeface="微软雅黑" panose="020B0503020204020204" charset="-122"/>
                <a:sym typeface="+mn-ea"/>
              </a:rPr>
              <a:t>纳税人在主要工作城市没有自有住房而发生的住房租金支出，可以按照以下标准定额扣除：</a:t>
            </a:r>
            <a:endParaRPr sz="1575">
              <a:solidFill>
                <a:srgbClr val="FFFFFF"/>
              </a:solidFill>
              <a:latin typeface="微软雅黑" panose="020B0503020204020204" charset="-122"/>
              <a:sym typeface="+mn-ea"/>
            </a:endParaRPr>
          </a:p>
          <a:p>
            <a:pPr algn="l"/>
            <a:r>
              <a:rPr sz="1575">
                <a:solidFill>
                  <a:srgbClr val="FFFFFF"/>
                </a:solidFill>
                <a:latin typeface="微软雅黑" panose="020B0503020204020204" charset="-122"/>
                <a:sym typeface="+mn-ea"/>
              </a:rPr>
              <a:t>（一）直辖市、省会（首府）城市、计划单列市以及国务院确定的其他城市，扣除标准为每月1500元；</a:t>
            </a:r>
            <a:endParaRPr sz="1575">
              <a:solidFill>
                <a:srgbClr val="FFFFFF"/>
              </a:solidFill>
              <a:latin typeface="微软雅黑" panose="020B0503020204020204" charset="-122"/>
              <a:sym typeface="+mn-ea"/>
            </a:endParaRPr>
          </a:p>
          <a:p>
            <a:pPr algn="l"/>
            <a:r>
              <a:rPr sz="1575">
                <a:solidFill>
                  <a:srgbClr val="FFFFFF"/>
                </a:solidFill>
                <a:latin typeface="微软雅黑" panose="020B0503020204020204" charset="-122"/>
                <a:sym typeface="+mn-ea"/>
              </a:rPr>
              <a:t>（二）除第一项所列城市以外，市辖区户籍人口超过100万的城市，扣除标准为每月1100元；市辖区户籍人口不超过100万的城市，扣除标准为每月800元。</a:t>
            </a:r>
            <a:endParaRPr sz="1575">
              <a:solidFill>
                <a:srgbClr val="FFFFFF"/>
              </a:solidFill>
              <a:latin typeface="微软雅黑" panose="020B0503020204020204" charset="-122"/>
              <a:sym typeface="+mn-ea"/>
            </a:endParaRPr>
          </a:p>
          <a:p>
            <a:pPr algn="l"/>
            <a:endParaRPr sz="1575">
              <a:solidFill>
                <a:srgbClr val="FFFFFF"/>
              </a:solidFill>
              <a:latin typeface="微软雅黑" panose="020B0503020204020204" charset="-122"/>
              <a:sym typeface="+mn-ea"/>
            </a:endParaRPr>
          </a:p>
          <a:p>
            <a:pPr algn="l"/>
            <a:r>
              <a:rPr sz="1575" b="1">
                <a:solidFill>
                  <a:srgbClr val="FFFFFF"/>
                </a:solidFill>
                <a:latin typeface="微软雅黑" panose="020B0503020204020204" charset="-122"/>
                <a:sym typeface="+mn-ea"/>
              </a:rPr>
              <a:t>住房贷款利息：</a:t>
            </a:r>
            <a:r>
              <a:rPr sz="1575">
                <a:solidFill>
                  <a:srgbClr val="FFFFFF"/>
                </a:solidFill>
                <a:latin typeface="微软雅黑" panose="020B0503020204020204" charset="-122"/>
                <a:sym typeface="+mn-ea"/>
              </a:rPr>
              <a:t>纳税人本人或者配偶单独或者共同使用商业银行或者住房公积金个人住房贷款为本人或者其配偶购买中国境内住房，发生的首套住房贷款利息支出，在实际发生贷款利息的年度，按照每月1000元的标准定额扣除，扣除期限最长不超过240个月。纳税人只能享受一次首套住房贷款的利息扣除。</a:t>
            </a:r>
            <a:endParaRPr sz="1575">
              <a:solidFill>
                <a:srgbClr val="FFFFFF"/>
              </a:solidFill>
              <a:latin typeface="微软雅黑" panose="020B0503020204020204" charset="-122"/>
              <a:sym typeface="+mn-ea"/>
            </a:endParaRPr>
          </a:p>
          <a:p>
            <a:pPr algn="l"/>
            <a:endParaRPr sz="1575" b="0" i="0">
              <a:solidFill>
                <a:srgbClr val="FFFFFF"/>
              </a:solidFill>
              <a:latin typeface="微软雅黑" panose="020B0503020204020204" charset="-122"/>
            </a:endParaRPr>
          </a:p>
          <a:p>
            <a:pPr algn="l"/>
            <a:r>
              <a:rPr sz="1575" b="1">
                <a:solidFill>
                  <a:srgbClr val="FFFFFF"/>
                </a:solidFill>
                <a:latin typeface="微软雅黑" panose="020B0503020204020204" charset="-122"/>
                <a:sym typeface="+mn-ea"/>
              </a:rPr>
              <a:t>继续教育：</a:t>
            </a:r>
            <a:r>
              <a:rPr sz="1575">
                <a:solidFill>
                  <a:srgbClr val="FFFFFF"/>
                </a:solidFill>
                <a:latin typeface="微软雅黑" panose="020B0503020204020204" charset="-122"/>
                <a:sym typeface="+mn-ea"/>
              </a:rPr>
              <a:t>纳税人在中国境内接受学历（学位）继续教育的支出，在学历（学位）教育期间按照每月400元定额扣除。同一学历（学位）继续教育的扣除期限不能超过48个月。纳税人接受技能人员职业资格继续教育、专业技术人员职业资格继续教育的支出，在取得相关证书的当年，按照3600元定额扣除。</a:t>
            </a:r>
            <a:endParaRPr sz="1575">
              <a:solidFill>
                <a:srgbClr val="FFFFFF"/>
              </a:solidFill>
              <a:latin typeface="微软雅黑" panose="020B0503020204020204" charset="-122"/>
              <a:sym typeface="+mn-ea"/>
            </a:endParaRPr>
          </a:p>
          <a:p>
            <a:pPr algn="l"/>
            <a:endParaRPr sz="1575" b="0" i="0">
              <a:solidFill>
                <a:srgbClr val="FFFFFF"/>
              </a:solidFill>
              <a:latin typeface="微软雅黑" panose="020B0503020204020204" charset="-122"/>
            </a:endParaRPr>
          </a:p>
          <a:p>
            <a:pPr algn="l"/>
            <a:endParaRPr sz="1575" b="0" i="0">
              <a:solidFill>
                <a:srgbClr val="FFFFFF"/>
              </a:solidFill>
              <a:latin typeface="微软雅黑" panose="020B0503020204020204" charset="-122"/>
            </a:endParaRPr>
          </a:p>
          <a:p>
            <a:pPr algn="l"/>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a:solidFill>
                  <a:srgbClr val="FFFFFF"/>
                </a:solidFill>
                <a:latin typeface="微软雅黑" panose="020B0503020204020204" charset="-122"/>
                <a:sym typeface="+mn-ea"/>
              </a:rPr>
              <a:t>专项附加</a:t>
            </a:r>
            <a:r>
              <a:rPr sz="3000" b="1">
                <a:solidFill>
                  <a:srgbClr val="FFFFFF"/>
                </a:solidFill>
                <a:latin typeface="微软雅黑" panose="020B0503020204020204" charset="-122"/>
                <a:sym typeface="+mn-ea"/>
              </a:rPr>
              <a:t>扣除项目概览</a:t>
            </a:r>
            <a:endParaRPr sz="3000" b="1" i="0">
              <a:solidFill>
                <a:srgbClr val="FFFFFF"/>
              </a:solidFill>
              <a:latin typeface="微软雅黑" panose="020B0503020204020204" charset="-122"/>
            </a:endParaRPr>
          </a:p>
        </p:txBody>
      </p:sp>
      <p:sp>
        <p:nvSpPr>
          <p:cNvPr id="4" name="New shape"/>
          <p:cNvSpPr/>
          <p:nvPr/>
        </p:nvSpPr>
        <p:spPr>
          <a:xfrm>
            <a:off x="536575" y="1005205"/>
            <a:ext cx="11090275" cy="5497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b="1">
                <a:solidFill>
                  <a:srgbClr val="FFB6B6"/>
                </a:solidFill>
                <a:latin typeface="微软雅黑" panose="020B0503020204020204" charset="-122"/>
                <a:sym typeface="+mn-ea"/>
              </a:rPr>
              <a:t>专项附加扣除：</a:t>
            </a:r>
            <a:endParaRPr lang="zh-CN" b="1">
              <a:solidFill>
                <a:srgbClr val="FFB6B6"/>
              </a:solidFill>
              <a:latin typeface="微软雅黑" panose="020B0503020204020204" charset="-122"/>
              <a:sym typeface="+mn-ea"/>
            </a:endParaRPr>
          </a:p>
          <a:p>
            <a:pPr algn="l"/>
            <a:endParaRPr sz="1575" b="0" i="0">
              <a:solidFill>
                <a:srgbClr val="FFFFFF"/>
              </a:solidFill>
              <a:latin typeface="微软雅黑" panose="020B0503020204020204" charset="-122"/>
            </a:endParaRPr>
          </a:p>
          <a:p>
            <a:pPr algn="l"/>
            <a:r>
              <a:rPr sz="1575" b="1">
                <a:solidFill>
                  <a:srgbClr val="FFFFFF"/>
                </a:solidFill>
                <a:latin typeface="微软雅黑" panose="020B0503020204020204" charset="-122"/>
                <a:sym typeface="+mn-ea"/>
              </a:rPr>
              <a:t>赡养老人：</a:t>
            </a:r>
            <a:r>
              <a:rPr sz="1575">
                <a:solidFill>
                  <a:srgbClr val="FFFFFF"/>
                </a:solidFill>
                <a:latin typeface="微软雅黑" panose="020B0503020204020204" charset="-122"/>
                <a:sym typeface="+mn-ea"/>
              </a:rPr>
              <a:t>纳税人赡养一位及以上被赡养人的赡养支出，统一按照以下标准定额扣除：</a:t>
            </a:r>
            <a:endParaRPr sz="1575">
              <a:solidFill>
                <a:srgbClr val="FFFFFF"/>
              </a:solidFill>
              <a:latin typeface="微软雅黑" panose="020B0503020204020204" charset="-122"/>
              <a:sym typeface="+mn-ea"/>
            </a:endParaRPr>
          </a:p>
          <a:p>
            <a:pPr algn="l"/>
            <a:r>
              <a:rPr sz="1575">
                <a:solidFill>
                  <a:srgbClr val="FFFFFF"/>
                </a:solidFill>
                <a:latin typeface="微软雅黑" panose="020B0503020204020204" charset="-122"/>
                <a:sym typeface="+mn-ea"/>
              </a:rPr>
              <a:t>（一）纳税人为独生子女的，按照每月</a:t>
            </a:r>
            <a:r>
              <a:rPr lang="en-US" sz="1575">
                <a:solidFill>
                  <a:srgbClr val="FFFFFF"/>
                </a:solidFill>
                <a:latin typeface="微软雅黑" panose="020B0503020204020204" charset="-122"/>
                <a:sym typeface="+mn-ea"/>
              </a:rPr>
              <a:t>3</a:t>
            </a:r>
            <a:r>
              <a:rPr sz="1575">
                <a:solidFill>
                  <a:srgbClr val="FFFFFF"/>
                </a:solidFill>
                <a:latin typeface="微软雅黑" panose="020B0503020204020204" charset="-122"/>
                <a:sym typeface="+mn-ea"/>
              </a:rPr>
              <a:t>000元的标准定额扣除；</a:t>
            </a:r>
            <a:endParaRPr sz="1575">
              <a:solidFill>
                <a:srgbClr val="FFFFFF"/>
              </a:solidFill>
              <a:latin typeface="微软雅黑" panose="020B0503020204020204" charset="-122"/>
              <a:sym typeface="+mn-ea"/>
            </a:endParaRPr>
          </a:p>
          <a:p>
            <a:pPr algn="l"/>
            <a:r>
              <a:rPr sz="1575">
                <a:solidFill>
                  <a:srgbClr val="FFFFFF"/>
                </a:solidFill>
                <a:latin typeface="微软雅黑" panose="020B0503020204020204" charset="-122"/>
                <a:sym typeface="+mn-ea"/>
              </a:rPr>
              <a:t>（二）纳税人为非独生子女的，由其与兄弟姐妹分摊每月</a:t>
            </a:r>
            <a:r>
              <a:rPr lang="en-US" sz="1575">
                <a:solidFill>
                  <a:srgbClr val="FFFFFF"/>
                </a:solidFill>
                <a:latin typeface="微软雅黑" panose="020B0503020204020204" charset="-122"/>
                <a:sym typeface="+mn-ea"/>
              </a:rPr>
              <a:t>3</a:t>
            </a:r>
            <a:r>
              <a:rPr sz="1575">
                <a:solidFill>
                  <a:srgbClr val="FFFFFF"/>
                </a:solidFill>
                <a:latin typeface="微软雅黑" panose="020B0503020204020204" charset="-122"/>
                <a:sym typeface="+mn-ea"/>
              </a:rPr>
              <a:t>000元的扣除额度，每人分摊的额度不能超过每月1</a:t>
            </a:r>
            <a:r>
              <a:rPr lang="en-US" sz="1575">
                <a:solidFill>
                  <a:srgbClr val="FFFFFF"/>
                </a:solidFill>
                <a:latin typeface="微软雅黑" panose="020B0503020204020204" charset="-122"/>
                <a:sym typeface="+mn-ea"/>
              </a:rPr>
              <a:t>5</a:t>
            </a:r>
            <a:r>
              <a:rPr sz="1575">
                <a:solidFill>
                  <a:srgbClr val="FFFFFF"/>
                </a:solidFill>
                <a:latin typeface="微软雅黑" panose="020B0503020204020204" charset="-122"/>
                <a:sym typeface="+mn-ea"/>
              </a:rPr>
              <a:t>00元。可以由赡养人均摊或者约定分摊，也可以由被赡养人指定分摊。约定或者指定分摊的须签订书面分摊协议，指定分摊优先于约定分摊。具体分摊方式和额度在一个纳税年度内不能变更。</a:t>
            </a:r>
            <a:endParaRPr sz="1575">
              <a:solidFill>
                <a:srgbClr val="FFFFFF"/>
              </a:solidFill>
              <a:latin typeface="微软雅黑" panose="020B0503020204020204" charset="-122"/>
              <a:sym typeface="+mn-ea"/>
            </a:endParaRPr>
          </a:p>
          <a:p>
            <a:pPr algn="l"/>
            <a:endParaRPr sz="1575">
              <a:solidFill>
                <a:srgbClr val="FFFFFF"/>
              </a:solidFill>
              <a:latin typeface="微软雅黑" panose="020B0503020204020204" charset="-122"/>
              <a:sym typeface="+mn-ea"/>
            </a:endParaRPr>
          </a:p>
          <a:p>
            <a:pPr algn="l"/>
            <a:r>
              <a:rPr lang="en-US" sz="1575" b="1">
                <a:solidFill>
                  <a:srgbClr val="FFFFFF"/>
                </a:solidFill>
                <a:latin typeface="微软雅黑" panose="020B0503020204020204" charset="-122"/>
                <a:sym typeface="+mn-ea"/>
              </a:rPr>
              <a:t>3</a:t>
            </a:r>
            <a:r>
              <a:rPr lang="zh-CN" altLang="en-US" sz="1575" b="1">
                <a:solidFill>
                  <a:srgbClr val="FFFFFF"/>
                </a:solidFill>
                <a:latin typeface="微软雅黑" panose="020B0503020204020204" charset="-122"/>
                <a:sym typeface="+mn-ea"/>
              </a:rPr>
              <a:t>岁以下婴幼儿照护：</a:t>
            </a:r>
            <a:r>
              <a:rPr lang="zh-CN" altLang="en-US" sz="1575">
                <a:solidFill>
                  <a:srgbClr val="FFFFFF"/>
                </a:solidFill>
                <a:latin typeface="微软雅黑" panose="020B0503020204020204" charset="-122"/>
                <a:sym typeface="+mn-ea"/>
              </a:rPr>
              <a:t>纳税人未满三周岁的子女在照护期间产生的相关支出，按照</a:t>
            </a:r>
            <a:r>
              <a:rPr sz="1575">
                <a:solidFill>
                  <a:srgbClr val="FFFFFF"/>
                </a:solidFill>
                <a:latin typeface="微软雅黑" panose="020B0503020204020204" charset="-122"/>
                <a:sym typeface="+mn-ea"/>
              </a:rPr>
              <a:t>按照每个子女每月</a:t>
            </a:r>
            <a:r>
              <a:rPr lang="en-US" sz="1575">
                <a:solidFill>
                  <a:srgbClr val="FFFFFF"/>
                </a:solidFill>
                <a:latin typeface="微软雅黑" panose="020B0503020204020204" charset="-122"/>
                <a:sym typeface="+mn-ea"/>
              </a:rPr>
              <a:t>2</a:t>
            </a:r>
            <a:r>
              <a:rPr sz="1575">
                <a:solidFill>
                  <a:srgbClr val="FFFFFF"/>
                </a:solidFill>
                <a:latin typeface="微软雅黑" panose="020B0503020204020204" charset="-122"/>
                <a:sym typeface="+mn-ea"/>
              </a:rPr>
              <a:t>000元的标准定额扣除。</a:t>
            </a:r>
            <a:endParaRPr sz="1575">
              <a:solidFill>
                <a:srgbClr val="FFFFFF"/>
              </a:solidFill>
              <a:latin typeface="微软雅黑" panose="020B0503020204020204" charset="-122"/>
              <a:sym typeface="+mn-ea"/>
            </a:endParaRPr>
          </a:p>
          <a:p>
            <a:pPr algn="l"/>
            <a:endParaRPr sz="1575" b="0" i="0">
              <a:solidFill>
                <a:srgbClr val="FFFFFF"/>
              </a:solidFill>
              <a:latin typeface="微软雅黑" panose="020B0503020204020204" charset="-122"/>
            </a:endParaRPr>
          </a:p>
          <a:p>
            <a:pPr algn="l"/>
            <a:r>
              <a:rPr sz="1575" b="1" i="0">
                <a:solidFill>
                  <a:srgbClr val="FFFFFF"/>
                </a:solidFill>
                <a:latin typeface="微软雅黑" panose="020B0503020204020204" charset="-122"/>
              </a:rPr>
              <a:t>子女教育：</a:t>
            </a:r>
            <a:r>
              <a:rPr sz="1575" b="0" i="0">
                <a:solidFill>
                  <a:srgbClr val="FFFFFF"/>
                </a:solidFill>
                <a:latin typeface="微软雅黑" panose="020B0503020204020204" charset="-122"/>
              </a:rPr>
              <a:t>纳税人的子女接受全日制学历教育的相关支出，按照每个子女每月</a:t>
            </a:r>
            <a:r>
              <a:rPr lang="en-US" sz="1575" b="0" i="0">
                <a:solidFill>
                  <a:srgbClr val="FFFFFF"/>
                </a:solidFill>
                <a:latin typeface="微软雅黑" panose="020B0503020204020204" charset="-122"/>
              </a:rPr>
              <a:t>2</a:t>
            </a:r>
            <a:r>
              <a:rPr sz="1575" b="0" i="0">
                <a:solidFill>
                  <a:srgbClr val="FFFFFF"/>
                </a:solidFill>
                <a:latin typeface="微软雅黑" panose="020B0503020204020204" charset="-122"/>
              </a:rPr>
              <a:t>000元的标准定额扣除。</a:t>
            </a:r>
            <a:endParaRPr sz="1575" b="0" i="0">
              <a:solidFill>
                <a:srgbClr val="FFFFFF"/>
              </a:solidFill>
              <a:latin typeface="微软雅黑" panose="020B0503020204020204" charset="-122"/>
            </a:endParaRPr>
          </a:p>
          <a:p>
            <a:pPr algn="l"/>
            <a:endParaRPr sz="1575" b="0" i="0">
              <a:solidFill>
                <a:srgbClr val="FFFFFF"/>
              </a:solidFill>
              <a:latin typeface="微软雅黑" panose="020B0503020204020204" charset="-122"/>
            </a:endParaRPr>
          </a:p>
          <a:p>
            <a:pPr algn="l"/>
            <a:r>
              <a:rPr sz="1575" b="1" i="0">
                <a:solidFill>
                  <a:srgbClr val="FFFFFF"/>
                </a:solidFill>
                <a:latin typeface="微软雅黑" panose="020B0503020204020204" charset="-122"/>
              </a:rPr>
              <a:t>大病医疗：</a:t>
            </a:r>
            <a:r>
              <a:rPr sz="1575" b="0" i="0">
                <a:solidFill>
                  <a:srgbClr val="FFFFFF"/>
                </a:solidFill>
                <a:latin typeface="微软雅黑" panose="020B0503020204020204" charset="-122"/>
              </a:rPr>
              <a:t>在一个纳税年度内，纳税人发生的与基本医保相关的医药费用支出，扣除医保报销后个人负担（指医保目录范围内的自付部分）累计超过15000元的部分，由纳税人在办理年度汇算清缴时，在80000元限额内据实扣除。</a:t>
            </a:r>
            <a:endParaRPr sz="1575" b="0" i="0">
              <a:solidFill>
                <a:srgbClr val="FFFFFF"/>
              </a:solidFill>
              <a:latin typeface="微软雅黑" panose="020B0503020204020204" charset="-122"/>
            </a:endParaRPr>
          </a:p>
          <a:p>
            <a:pPr algn="l"/>
            <a:endParaRPr sz="1575" b="0" i="0">
              <a:solidFill>
                <a:srgbClr val="FFFFFF"/>
              </a:solidFill>
              <a:latin typeface="微软雅黑" panose="020B0503020204020204" charset="-122"/>
            </a:endParaRPr>
          </a:p>
          <a:p>
            <a:pPr algn="l">
              <a:buClrTx/>
              <a:buSzTx/>
              <a:buFontTx/>
            </a:pPr>
            <a:r>
              <a:rPr lang="zh-CN" sz="1800" b="1">
                <a:solidFill>
                  <a:srgbClr val="FFB6B6"/>
                </a:solidFill>
                <a:latin typeface="微软雅黑" panose="020B0503020204020204" charset="-122"/>
                <a:sym typeface="+mn-ea"/>
              </a:rPr>
              <a:t>单独扣除：</a:t>
            </a:r>
            <a:endParaRPr lang="zh-CN" sz="1800" b="1">
              <a:solidFill>
                <a:srgbClr val="FFB6B6"/>
              </a:solidFill>
              <a:latin typeface="微软雅黑" panose="020B0503020204020204" charset="-122"/>
              <a:sym typeface="+mn-ea"/>
            </a:endParaRPr>
          </a:p>
          <a:p>
            <a:pPr algn="l">
              <a:buClrTx/>
              <a:buSzTx/>
              <a:buFontTx/>
            </a:pPr>
            <a:endParaRPr lang="zh-CN" sz="1800" b="1">
              <a:solidFill>
                <a:srgbClr val="FFB6B6"/>
              </a:solidFill>
              <a:latin typeface="微软雅黑" panose="020B0503020204020204" charset="-122"/>
              <a:sym typeface="+mn-ea"/>
            </a:endParaRPr>
          </a:p>
          <a:p>
            <a:pPr algn="l"/>
            <a:r>
              <a:rPr lang="zh-CN" sz="1575" b="0" i="0">
                <a:solidFill>
                  <a:srgbClr val="FFFFFF"/>
                </a:solidFill>
                <a:latin typeface="微软雅黑" panose="020B0503020204020204" charset="-122"/>
              </a:rPr>
              <a:t>个人养老金：根据各大银行开通路径自行缴纳，缴纳后下载缴纳凭证，来年个税清算汇缴时上传缴费凭证，享受免税政策。该项为自愿缴纳，年内可分次进行，年度缴费上限为</a:t>
            </a:r>
            <a:r>
              <a:rPr lang="en-US" altLang="zh-CN" sz="1575" b="0" i="0">
                <a:solidFill>
                  <a:srgbClr val="FFFFFF"/>
                </a:solidFill>
                <a:latin typeface="微软雅黑" panose="020B0503020204020204" charset="-122"/>
              </a:rPr>
              <a:t>12000</a:t>
            </a:r>
            <a:r>
              <a:rPr lang="zh-CN" altLang="en-US" sz="1575" b="0" i="0">
                <a:solidFill>
                  <a:srgbClr val="FFFFFF"/>
                </a:solidFill>
                <a:latin typeface="微软雅黑" panose="020B0503020204020204" charset="-122"/>
              </a:rPr>
              <a:t>元。</a:t>
            </a:r>
            <a:endParaRPr lang="zh-CN" altLang="en-US"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a:solidFill>
                  <a:srgbClr val="FFFFFF"/>
                </a:solidFill>
                <a:latin typeface="微软雅黑" panose="020B0503020204020204" charset="-122"/>
                <a:sym typeface="+mn-ea"/>
              </a:rPr>
              <a:t>操作指南</a:t>
            </a:r>
            <a:endParaRPr lang="zh-CN" sz="3000" b="1" i="0">
              <a:solidFill>
                <a:srgbClr val="FFFFFF"/>
              </a:solidFill>
              <a:latin typeface="微软雅黑" panose="020B0503020204020204" charset="-122"/>
              <a:sym typeface="+mn-ea"/>
            </a:endParaRPr>
          </a:p>
        </p:txBody>
      </p:sp>
      <p:pic>
        <p:nvPicPr>
          <p:cNvPr id="5" name="图片 4"/>
          <p:cNvPicPr>
            <a:picLocks noChangeAspect="1"/>
          </p:cNvPicPr>
          <p:nvPr/>
        </p:nvPicPr>
        <p:blipFill>
          <a:blip r:embed="rId3"/>
          <a:stretch>
            <a:fillRect/>
          </a:stretch>
        </p:blipFill>
        <p:spPr>
          <a:xfrm>
            <a:off x="262890" y="836295"/>
            <a:ext cx="2334260" cy="5052695"/>
          </a:xfrm>
          <a:prstGeom prst="rect">
            <a:avLst/>
          </a:prstGeom>
        </p:spPr>
      </p:pic>
      <p:pic>
        <p:nvPicPr>
          <p:cNvPr id="6" name="图片 5"/>
          <p:cNvPicPr>
            <a:picLocks noChangeAspect="1"/>
          </p:cNvPicPr>
          <p:nvPr/>
        </p:nvPicPr>
        <p:blipFill>
          <a:blip r:embed="rId4"/>
          <a:stretch>
            <a:fillRect/>
          </a:stretch>
        </p:blipFill>
        <p:spPr>
          <a:xfrm>
            <a:off x="2711450" y="833120"/>
            <a:ext cx="2334895" cy="5055870"/>
          </a:xfrm>
          <a:prstGeom prst="rect">
            <a:avLst/>
          </a:prstGeom>
        </p:spPr>
      </p:pic>
      <p:pic>
        <p:nvPicPr>
          <p:cNvPr id="8" name="图片 7" descr="IMG_6118"/>
          <p:cNvPicPr>
            <a:picLocks noChangeAspect="1"/>
          </p:cNvPicPr>
          <p:nvPr/>
        </p:nvPicPr>
        <p:blipFill>
          <a:blip r:embed="rId5"/>
          <a:stretch>
            <a:fillRect/>
          </a:stretch>
        </p:blipFill>
        <p:spPr>
          <a:xfrm>
            <a:off x="6239510" y="836930"/>
            <a:ext cx="2345690" cy="5077460"/>
          </a:xfrm>
          <a:prstGeom prst="rect">
            <a:avLst/>
          </a:prstGeom>
        </p:spPr>
      </p:pic>
      <p:pic>
        <p:nvPicPr>
          <p:cNvPr id="9" name="图片 8" descr="IMG_6117"/>
          <p:cNvPicPr>
            <a:picLocks noChangeAspect="1"/>
          </p:cNvPicPr>
          <p:nvPr/>
        </p:nvPicPr>
        <p:blipFill>
          <a:blip r:embed="rId6"/>
          <a:stretch>
            <a:fillRect/>
          </a:stretch>
        </p:blipFill>
        <p:spPr>
          <a:xfrm>
            <a:off x="8688070" y="836295"/>
            <a:ext cx="2344420" cy="5075555"/>
          </a:xfrm>
          <a:prstGeom prst="rect">
            <a:avLst/>
          </a:prstGeom>
        </p:spPr>
      </p:pic>
      <p:sp>
        <p:nvSpPr>
          <p:cNvPr id="11" name="文本框 10"/>
          <p:cNvSpPr txBox="1"/>
          <p:nvPr/>
        </p:nvSpPr>
        <p:spPr>
          <a:xfrm>
            <a:off x="1415415" y="6092825"/>
            <a:ext cx="2223135" cy="398780"/>
          </a:xfrm>
          <a:prstGeom prst="rect">
            <a:avLst/>
          </a:prstGeom>
          <a:noFill/>
        </p:spPr>
        <p:txBody>
          <a:bodyPr wrap="square" rtlCol="0">
            <a:spAutoFit/>
          </a:bodyPr>
          <a:p>
            <a:r>
              <a:rPr sz="2000">
                <a:solidFill>
                  <a:srgbClr val="FFFFFF"/>
                </a:solidFill>
                <a:latin typeface="微软雅黑" panose="020B0503020204020204" charset="-122"/>
              </a:rPr>
              <a:t>专项附加扣除申请</a:t>
            </a:r>
            <a:endParaRPr sz="2000">
              <a:solidFill>
                <a:srgbClr val="FFFFFF"/>
              </a:solidFill>
              <a:latin typeface="微软雅黑" panose="020B0503020204020204" charset="-122"/>
            </a:endParaRPr>
          </a:p>
        </p:txBody>
      </p:sp>
      <p:sp>
        <p:nvSpPr>
          <p:cNvPr id="12" name="文本框 11"/>
          <p:cNvSpPr txBox="1"/>
          <p:nvPr/>
        </p:nvSpPr>
        <p:spPr>
          <a:xfrm>
            <a:off x="6825615" y="6021705"/>
            <a:ext cx="3648075" cy="398780"/>
          </a:xfrm>
          <a:prstGeom prst="rect">
            <a:avLst/>
          </a:prstGeom>
          <a:noFill/>
        </p:spPr>
        <p:txBody>
          <a:bodyPr wrap="square" rtlCol="0">
            <a:spAutoFit/>
          </a:bodyPr>
          <a:p>
            <a:r>
              <a:rPr lang="zh-CN" sz="2000">
                <a:solidFill>
                  <a:srgbClr val="FFFFFF"/>
                </a:solidFill>
                <a:latin typeface="微软雅黑" panose="020B0503020204020204" charset="-122"/>
              </a:rPr>
              <a:t>其他</a:t>
            </a:r>
            <a:r>
              <a:rPr sz="2000">
                <a:solidFill>
                  <a:srgbClr val="FFFFFF"/>
                </a:solidFill>
                <a:latin typeface="微软雅黑" panose="020B0503020204020204" charset="-122"/>
              </a:rPr>
              <a:t>扣除</a:t>
            </a:r>
            <a:r>
              <a:rPr lang="zh-CN" sz="2000">
                <a:solidFill>
                  <a:srgbClr val="FFFFFF"/>
                </a:solidFill>
                <a:latin typeface="微软雅黑" panose="020B0503020204020204" charset="-122"/>
              </a:rPr>
              <a:t>（个人养老金）</a:t>
            </a:r>
            <a:r>
              <a:rPr sz="2000">
                <a:solidFill>
                  <a:srgbClr val="FFFFFF"/>
                </a:solidFill>
                <a:latin typeface="微软雅黑" panose="020B0503020204020204" charset="-122"/>
              </a:rPr>
              <a:t>申请</a:t>
            </a:r>
            <a:endParaRPr sz="200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71313"/>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26960"/>
            <a:ext cx="5776571"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6B6"/>
                </a:solidFill>
                <a:latin typeface="微软雅黑" panose="020B0503020204020204" charset="-122"/>
              </a:rPr>
              <a:t>0</a:t>
            </a:r>
            <a:r>
              <a:rPr lang="en-US" sz="4800" b="1" i="0">
                <a:solidFill>
                  <a:srgbClr val="FFB6B6"/>
                </a:solidFill>
                <a:latin typeface="微软雅黑" panose="020B0503020204020204" charset="-122"/>
              </a:rPr>
              <a:t>6</a:t>
            </a:r>
            <a:endParaRPr lang="en-US" sz="4800" b="1" i="0">
              <a:solidFill>
                <a:srgbClr val="FFB6B6"/>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D9B63"/>
                </a:solidFill>
                <a:latin typeface="微软雅黑" panose="020B0503020204020204" charset="-122"/>
              </a:rPr>
              <a:t>个人所得税计算方法</a:t>
            </a:r>
            <a:endParaRPr sz="4800" b="1" i="0">
              <a:solidFill>
                <a:srgbClr val="CD9B6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应纳税所得额的计算步骤</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6B6"/>
                </a:solidFill>
                <a:latin typeface="微软雅黑" panose="020B0503020204020204" charset="-122"/>
              </a:rPr>
              <a:t>确定收入来源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首先，我们需要确定所有的收入来源，包括工资、奖金、股票期权等，这些都是计算应纳税所得额的依据。</a:t>
            </a:r>
            <a:endParaRPr sz="1575" b="0" i="0">
              <a:solidFill>
                <a:srgbClr val="FFFFFF"/>
              </a:solidFill>
              <a:latin typeface="微软雅黑" panose="020B0503020204020204" charset="-122"/>
            </a:endParaRPr>
          </a:p>
        </p:txBody>
      </p:sp>
      <p:sp>
        <p:nvSpPr>
          <p:cNvPr id="5" name="New shape"/>
          <p:cNvSpPr/>
          <p:nvPr/>
        </p:nvSpPr>
        <p:spPr>
          <a:xfrm>
            <a:off x="4440175" y="1629079"/>
            <a:ext cx="2744215" cy="3969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6B6"/>
                </a:solidFill>
                <a:latin typeface="微软雅黑" panose="020B0503020204020204" charset="-122"/>
              </a:rPr>
              <a:t>扣除免税额度</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其次，我们需要从总收入中扣除免税额度，这是根据国家税法规定的，超过这个额度的部分才需要缴纳个人所得税。</a:t>
            </a:r>
            <a:r>
              <a:rPr lang="zh-CN" sz="1575" b="0" i="0">
                <a:solidFill>
                  <a:srgbClr val="FFFFFF"/>
                </a:solidFill>
                <a:latin typeface="微软雅黑" panose="020B0503020204020204" charset="-122"/>
              </a:rPr>
              <a:t>详见《中华人民共和国个人所得税法》、《中华人民共和国个人所得税法实施条例》和相关的文件法规的规定</a:t>
            </a:r>
            <a:endParaRPr lang="zh-CN"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6B6"/>
                </a:solidFill>
                <a:latin typeface="微软雅黑" panose="020B0503020204020204" charset="-122"/>
              </a:rPr>
              <a:t>计算应纳税所得额</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最后，我们用总的应税收入减去免税额度和各类扣除，得到的就是应纳税所得额，这是计算个人所得税的基础。</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应纳税所得额的计算步骤</a:t>
            </a:r>
            <a:endParaRPr sz="3000" b="1" i="0">
              <a:solidFill>
                <a:srgbClr val="FFFFFF"/>
              </a:solidFill>
              <a:latin typeface="微软雅黑" panose="020B0503020204020204" charset="-122"/>
            </a:endParaRPr>
          </a:p>
        </p:txBody>
      </p:sp>
      <p:sp>
        <p:nvSpPr>
          <p:cNvPr id="4" name="New shape"/>
          <p:cNvSpPr/>
          <p:nvPr/>
        </p:nvSpPr>
        <p:spPr>
          <a:xfrm>
            <a:off x="1043940" y="1005205"/>
            <a:ext cx="9946640" cy="4811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b="1">
                <a:solidFill>
                  <a:srgbClr val="FFB6B6"/>
                </a:solidFill>
                <a:latin typeface="微软雅黑" panose="020B0503020204020204" charset="-122"/>
                <a:sym typeface="+mn-ea"/>
              </a:rPr>
              <a:t>综合所得计算方法：</a:t>
            </a:r>
            <a:endParaRPr lang="zh-CN" b="1">
              <a:solidFill>
                <a:srgbClr val="FFB6B6"/>
              </a:solidFill>
              <a:latin typeface="微软雅黑" panose="020B0503020204020204" charset="-122"/>
              <a:sym typeface="+mn-ea"/>
            </a:endParaRPr>
          </a:p>
          <a:p>
            <a:pPr algn="l"/>
            <a:r>
              <a:rPr sz="1575" b="0" i="0">
                <a:solidFill>
                  <a:srgbClr val="FFFFFF"/>
                </a:solidFill>
                <a:latin typeface="微软雅黑" panose="020B0503020204020204" charset="-122"/>
              </a:rPr>
              <a:t>应纳税所得额=</a:t>
            </a:r>
            <a:r>
              <a:rPr lang="zh-CN" sz="1575" b="0" i="0">
                <a:solidFill>
                  <a:srgbClr val="FFFFFF"/>
                </a:solidFill>
                <a:latin typeface="微软雅黑" panose="020B0503020204020204" charset="-122"/>
              </a:rPr>
              <a:t>年</a:t>
            </a:r>
            <a:r>
              <a:rPr sz="1575" b="0" i="0">
                <a:solidFill>
                  <a:srgbClr val="FFFFFF"/>
                </a:solidFill>
                <a:latin typeface="微软雅黑" panose="020B0503020204020204" charset="-122"/>
              </a:rPr>
              <a:t>收入</a:t>
            </a:r>
            <a:r>
              <a:rPr lang="en-US" sz="1575" b="0" i="0">
                <a:solidFill>
                  <a:srgbClr val="FFFFFF"/>
                </a:solidFill>
                <a:latin typeface="微软雅黑" panose="020B0503020204020204" charset="-122"/>
              </a:rPr>
              <a:t>- 60</a:t>
            </a:r>
            <a:r>
              <a:rPr sz="1575" b="0" i="0">
                <a:solidFill>
                  <a:srgbClr val="FFFFFF"/>
                </a:solidFill>
                <a:latin typeface="微软雅黑" panose="020B0503020204020204" charset="-122"/>
              </a:rPr>
              <a:t>000元（起征点</a:t>
            </a:r>
            <a:r>
              <a:rPr lang="zh-CN" sz="1575" b="0" i="0">
                <a:solidFill>
                  <a:srgbClr val="FFFFFF"/>
                </a:solidFill>
                <a:latin typeface="微软雅黑" panose="020B0503020204020204" charset="-122"/>
              </a:rPr>
              <a:t>，每月</a:t>
            </a:r>
            <a:r>
              <a:rPr lang="en-US" altLang="zh-CN" sz="1575" b="0" i="0">
                <a:solidFill>
                  <a:srgbClr val="FFFFFF"/>
                </a:solidFill>
                <a:latin typeface="微软雅黑" panose="020B0503020204020204" charset="-122"/>
              </a:rPr>
              <a:t>5000</a:t>
            </a:r>
            <a:r>
              <a:rPr lang="zh-CN" altLang="en-US" sz="1575" b="0" i="0">
                <a:solidFill>
                  <a:srgbClr val="FFFFFF"/>
                </a:solidFill>
                <a:latin typeface="微软雅黑" panose="020B0503020204020204" charset="-122"/>
              </a:rPr>
              <a:t>元</a:t>
            </a:r>
            <a:r>
              <a:rPr sz="1575" b="0" i="0">
                <a:solidFill>
                  <a:srgbClr val="FFFFFF"/>
                </a:solidFill>
                <a:latin typeface="微软雅黑" panose="020B0503020204020204" charset="-122"/>
              </a:rPr>
              <a:t>）-</a:t>
            </a:r>
            <a:r>
              <a:rPr lang="en-US" sz="1575" b="0" i="0">
                <a:solidFill>
                  <a:srgbClr val="FFFFFF"/>
                </a:solidFill>
                <a:latin typeface="微软雅黑" panose="020B0503020204020204" charset="-122"/>
              </a:rPr>
              <a:t> </a:t>
            </a:r>
            <a:r>
              <a:rPr sz="1575" b="0" i="0">
                <a:solidFill>
                  <a:srgbClr val="FFFFFF"/>
                </a:solidFill>
                <a:latin typeface="微软雅黑" panose="020B0503020204020204" charset="-122"/>
              </a:rPr>
              <a:t>专项扣除（三险</a:t>
            </a:r>
            <a:r>
              <a:rPr lang="zh-CN" sz="1575" b="0" i="0">
                <a:solidFill>
                  <a:srgbClr val="FFFFFF"/>
                </a:solidFill>
                <a:latin typeface="微软雅黑" panose="020B0503020204020204" charset="-122"/>
              </a:rPr>
              <a:t>两</a:t>
            </a:r>
            <a:r>
              <a:rPr sz="1575" b="0" i="0">
                <a:solidFill>
                  <a:srgbClr val="FFFFFF"/>
                </a:solidFill>
                <a:latin typeface="微软雅黑" panose="020B0503020204020204" charset="-122"/>
              </a:rPr>
              <a:t>金等）-专项附加扣除</a:t>
            </a:r>
            <a:r>
              <a:rPr lang="en-US" sz="1575" b="0" i="0">
                <a:solidFill>
                  <a:srgbClr val="FFFFFF"/>
                </a:solidFill>
                <a:latin typeface="微软雅黑" panose="020B0503020204020204" charset="-122"/>
              </a:rPr>
              <a:t> </a:t>
            </a:r>
            <a:r>
              <a:rPr sz="1575" b="0" i="0">
                <a:solidFill>
                  <a:srgbClr val="FFFFFF"/>
                </a:solidFill>
                <a:latin typeface="微软雅黑" panose="020B0503020204020204" charset="-122"/>
              </a:rPr>
              <a:t>-</a:t>
            </a:r>
            <a:r>
              <a:rPr lang="en-US" sz="1575" b="0" i="0">
                <a:solidFill>
                  <a:srgbClr val="FFFFFF"/>
                </a:solidFill>
                <a:latin typeface="微软雅黑" panose="020B0503020204020204" charset="-122"/>
              </a:rPr>
              <a:t> </a:t>
            </a:r>
            <a:r>
              <a:rPr sz="1575" b="0" i="0">
                <a:solidFill>
                  <a:srgbClr val="FFFFFF"/>
                </a:solidFill>
                <a:latin typeface="微软雅黑" panose="020B0503020204020204" charset="-122"/>
              </a:rPr>
              <a:t>依法确定的其他扣除</a:t>
            </a:r>
            <a:r>
              <a:rPr lang="zh-CN" sz="1575" b="0" i="0">
                <a:solidFill>
                  <a:srgbClr val="FFFFFF"/>
                </a:solidFill>
                <a:latin typeface="微软雅黑" panose="020B0503020204020204" charset="-122"/>
              </a:rPr>
              <a:t>（个人养老金等）</a:t>
            </a:r>
            <a:endParaRPr sz="1575" b="0" i="0">
              <a:solidFill>
                <a:srgbClr val="FFFFFF"/>
              </a:solidFill>
              <a:latin typeface="微软雅黑" panose="020B0503020204020204" charset="-122"/>
            </a:endParaRPr>
          </a:p>
          <a:p>
            <a:pPr algn="l"/>
            <a:endParaRPr sz="1575" b="0" i="0">
              <a:solidFill>
                <a:srgbClr val="FFFFFF"/>
              </a:solidFill>
              <a:latin typeface="微软雅黑" panose="020B0503020204020204" charset="-122"/>
            </a:endParaRPr>
          </a:p>
          <a:p>
            <a:pPr algn="l"/>
            <a:r>
              <a:rPr sz="1575" b="1" i="0">
                <a:solidFill>
                  <a:srgbClr val="FFFFFF"/>
                </a:solidFill>
                <a:latin typeface="微软雅黑" panose="020B0503020204020204" charset="-122"/>
              </a:rPr>
              <a:t>例：</a:t>
            </a:r>
            <a:r>
              <a:rPr sz="1575" b="0" i="0">
                <a:solidFill>
                  <a:srgbClr val="FFFFFF"/>
                </a:solidFill>
                <a:latin typeface="微软雅黑" panose="020B0503020204020204" charset="-122"/>
              </a:rPr>
              <a:t>假设某人年收入为</a:t>
            </a:r>
            <a:r>
              <a:rPr lang="en-US" sz="1575" b="0" i="0">
                <a:solidFill>
                  <a:srgbClr val="FFFFFF"/>
                </a:solidFill>
                <a:latin typeface="微软雅黑" panose="020B0503020204020204" charset="-122"/>
              </a:rPr>
              <a:t>17</a:t>
            </a:r>
            <a:r>
              <a:rPr sz="1575" b="0" i="0">
                <a:solidFill>
                  <a:srgbClr val="FFFFFF"/>
                </a:solidFill>
                <a:latin typeface="微软雅黑" panose="020B0503020204020204" charset="-122"/>
              </a:rPr>
              <a:t>0,000元，个人缴纳三险</a:t>
            </a:r>
            <a:r>
              <a:rPr lang="zh-CN" sz="1575" b="0" i="0">
                <a:solidFill>
                  <a:srgbClr val="FFFFFF"/>
                </a:solidFill>
                <a:latin typeface="微软雅黑" panose="020B0503020204020204" charset="-122"/>
              </a:rPr>
              <a:t>两</a:t>
            </a:r>
            <a:r>
              <a:rPr sz="1575" b="0" i="0">
                <a:solidFill>
                  <a:srgbClr val="FFFFFF"/>
                </a:solidFill>
                <a:latin typeface="微软雅黑" panose="020B0503020204020204" charset="-122"/>
              </a:rPr>
              <a:t>金总额30,000元，</a:t>
            </a:r>
            <a:r>
              <a:rPr sz="1575">
                <a:solidFill>
                  <a:srgbClr val="FFFFFF"/>
                </a:solidFill>
                <a:latin typeface="微软雅黑" panose="020B0503020204020204" charset="-122"/>
                <a:sym typeface="+mn-ea"/>
              </a:rPr>
              <a:t>专项附加扣除</a:t>
            </a:r>
            <a:r>
              <a:rPr lang="zh-CN" sz="1575">
                <a:solidFill>
                  <a:srgbClr val="FFFFFF"/>
                </a:solidFill>
                <a:latin typeface="微软雅黑" panose="020B0503020204020204" charset="-122"/>
                <a:sym typeface="+mn-ea"/>
              </a:rPr>
              <a:t>总额</a:t>
            </a:r>
            <a:r>
              <a:rPr lang="en-US" altLang="zh-CN" sz="1575">
                <a:solidFill>
                  <a:srgbClr val="FFFFFF"/>
                </a:solidFill>
                <a:latin typeface="微软雅黑" panose="020B0503020204020204" charset="-122"/>
                <a:sym typeface="+mn-ea"/>
              </a:rPr>
              <a:t>12,000</a:t>
            </a:r>
            <a:r>
              <a:rPr lang="zh-CN" altLang="en-US" sz="1575">
                <a:solidFill>
                  <a:srgbClr val="FFFFFF"/>
                </a:solidFill>
                <a:latin typeface="微软雅黑" panose="020B0503020204020204" charset="-122"/>
                <a:sym typeface="+mn-ea"/>
              </a:rPr>
              <a:t>元</a:t>
            </a:r>
            <a:r>
              <a:rPr lang="zh-CN" sz="1575">
                <a:solidFill>
                  <a:srgbClr val="FFFFFF"/>
                </a:solidFill>
                <a:latin typeface="微软雅黑" panose="020B0503020204020204" charset="-122"/>
                <a:sym typeface="+mn-ea"/>
              </a:rPr>
              <a:t>，</a:t>
            </a:r>
            <a:r>
              <a:rPr sz="1575" b="0" i="0">
                <a:solidFill>
                  <a:srgbClr val="FFFFFF"/>
                </a:solidFill>
                <a:latin typeface="微软雅黑" panose="020B0503020204020204" charset="-122"/>
              </a:rPr>
              <a:t>则应纳税所得额 =</a:t>
            </a:r>
            <a:r>
              <a:rPr lang="en-US" sz="1575" b="0" i="0">
                <a:solidFill>
                  <a:srgbClr val="FFFFFF"/>
                </a:solidFill>
                <a:latin typeface="微软雅黑" panose="020B0503020204020204" charset="-122"/>
              </a:rPr>
              <a:t>170,000</a:t>
            </a:r>
            <a:r>
              <a:rPr sz="1575" b="0" i="0">
                <a:solidFill>
                  <a:srgbClr val="FFFFFF"/>
                </a:solidFill>
                <a:latin typeface="微软雅黑" panose="020B0503020204020204" charset="-122"/>
              </a:rPr>
              <a:t> - 60,000 - 30,000</a:t>
            </a:r>
            <a:r>
              <a:rPr lang="en-US" sz="1575" b="0" i="0">
                <a:solidFill>
                  <a:srgbClr val="FFFFFF"/>
                </a:solidFill>
                <a:latin typeface="微软雅黑" panose="020B0503020204020204" charset="-122"/>
              </a:rPr>
              <a:t> - 12,000</a:t>
            </a:r>
            <a:r>
              <a:rPr sz="1575" b="0" i="0">
                <a:solidFill>
                  <a:srgbClr val="FFFFFF"/>
                </a:solidFill>
                <a:latin typeface="微软雅黑" panose="020B0503020204020204" charset="-122"/>
              </a:rPr>
              <a:t> = </a:t>
            </a:r>
            <a:r>
              <a:rPr lang="en-US" sz="1575" b="0" i="0">
                <a:solidFill>
                  <a:srgbClr val="FFFFFF"/>
                </a:solidFill>
                <a:latin typeface="微软雅黑" panose="020B0503020204020204" charset="-122"/>
              </a:rPr>
              <a:t>68</a:t>
            </a:r>
            <a:r>
              <a:rPr sz="1575" b="0" i="0">
                <a:solidFill>
                  <a:srgbClr val="FFFFFF"/>
                </a:solidFill>
                <a:latin typeface="微软雅黑" panose="020B0503020204020204" charset="-122"/>
              </a:rPr>
              <a:t>,000元。</a:t>
            </a:r>
            <a:endParaRPr sz="1575" b="0" i="0">
              <a:solidFill>
                <a:srgbClr val="FFFFFF"/>
              </a:solidFill>
              <a:latin typeface="微软雅黑" panose="020B0503020204020204" charset="-122"/>
            </a:endParaRPr>
          </a:p>
          <a:p>
            <a:pPr algn="l"/>
            <a:r>
              <a:rPr sz="1575" b="0" i="0">
                <a:solidFill>
                  <a:srgbClr val="FFFFFF"/>
                </a:solidFill>
                <a:latin typeface="微软雅黑" panose="020B0503020204020204" charset="-122"/>
              </a:rPr>
              <a:t>应纳税额计算为：</a:t>
            </a:r>
            <a:r>
              <a:rPr lang="en-US" sz="1575" b="0" i="0">
                <a:solidFill>
                  <a:srgbClr val="FFFFFF"/>
                </a:solidFill>
                <a:latin typeface="微软雅黑" panose="020B0503020204020204" charset="-122"/>
              </a:rPr>
              <a:t>68</a:t>
            </a:r>
            <a:r>
              <a:rPr sz="1575" b="0" i="0">
                <a:solidFill>
                  <a:srgbClr val="FFFFFF"/>
                </a:solidFill>
                <a:latin typeface="微软雅黑" panose="020B0503020204020204" charset="-122"/>
              </a:rPr>
              <a:t>,000 × </a:t>
            </a:r>
            <a:r>
              <a:rPr lang="en-US" sz="1575" b="0" i="0">
                <a:solidFill>
                  <a:srgbClr val="FFFFFF"/>
                </a:solidFill>
                <a:latin typeface="微软雅黑" panose="020B0503020204020204" charset="-122"/>
              </a:rPr>
              <a:t>1</a:t>
            </a:r>
            <a:r>
              <a:rPr sz="1575" b="0" i="0">
                <a:solidFill>
                  <a:srgbClr val="FFFFFF"/>
                </a:solidFill>
                <a:latin typeface="微软雅黑" panose="020B0503020204020204" charset="-122"/>
              </a:rPr>
              <a:t>0% - </a:t>
            </a:r>
            <a:r>
              <a:rPr lang="en-US" sz="1575" b="0" i="0">
                <a:solidFill>
                  <a:srgbClr val="FFFFFF"/>
                </a:solidFill>
                <a:latin typeface="微软雅黑" panose="020B0503020204020204" charset="-122"/>
              </a:rPr>
              <a:t>2,520</a:t>
            </a:r>
            <a:r>
              <a:rPr sz="1575" b="0" i="0">
                <a:solidFill>
                  <a:srgbClr val="FFFFFF"/>
                </a:solidFill>
                <a:latin typeface="微软雅黑" panose="020B0503020204020204" charset="-122"/>
              </a:rPr>
              <a:t> = </a:t>
            </a:r>
            <a:r>
              <a:rPr lang="en-US" sz="1575" b="0" i="0">
                <a:solidFill>
                  <a:srgbClr val="FFFFFF"/>
                </a:solidFill>
                <a:latin typeface="微软雅黑" panose="020B0503020204020204" charset="-122"/>
              </a:rPr>
              <a:t>6</a:t>
            </a:r>
            <a:r>
              <a:rPr sz="1575" b="0" i="0">
                <a:solidFill>
                  <a:srgbClr val="FFFFFF"/>
                </a:solidFill>
                <a:latin typeface="微软雅黑" panose="020B0503020204020204" charset="-122"/>
              </a:rPr>
              <a:t>,</a:t>
            </a:r>
            <a:r>
              <a:rPr lang="en-US" sz="1575" b="0" i="0">
                <a:solidFill>
                  <a:srgbClr val="FFFFFF"/>
                </a:solidFill>
                <a:latin typeface="微软雅黑" panose="020B0503020204020204" charset="-122"/>
              </a:rPr>
              <a:t>8</a:t>
            </a:r>
            <a:r>
              <a:rPr sz="1575" b="0" i="0">
                <a:solidFill>
                  <a:srgbClr val="FFFFFF"/>
                </a:solidFill>
                <a:latin typeface="微软雅黑" panose="020B0503020204020204" charset="-122"/>
              </a:rPr>
              <a:t>00 - </a:t>
            </a:r>
            <a:r>
              <a:rPr lang="en-US" sz="1575" b="0" i="0">
                <a:solidFill>
                  <a:srgbClr val="FFFFFF"/>
                </a:solidFill>
                <a:latin typeface="微软雅黑" panose="020B0503020204020204" charset="-122"/>
              </a:rPr>
              <a:t>2520</a:t>
            </a:r>
            <a:r>
              <a:rPr sz="1575" b="0" i="0">
                <a:solidFill>
                  <a:srgbClr val="FFFFFF"/>
                </a:solidFill>
                <a:latin typeface="微软雅黑" panose="020B0503020204020204" charset="-122"/>
              </a:rPr>
              <a:t> =</a:t>
            </a:r>
            <a:r>
              <a:rPr lang="en-US" sz="1575" b="0" i="0">
                <a:solidFill>
                  <a:srgbClr val="FFFFFF"/>
                </a:solidFill>
                <a:latin typeface="微软雅黑" panose="020B0503020204020204" charset="-122"/>
              </a:rPr>
              <a:t>4280</a:t>
            </a:r>
            <a:r>
              <a:rPr sz="1575" b="0" i="0">
                <a:solidFill>
                  <a:srgbClr val="FFFFFF"/>
                </a:solidFill>
                <a:latin typeface="微软雅黑" panose="020B0503020204020204" charset="-122"/>
              </a:rPr>
              <a:t>元。</a:t>
            </a:r>
            <a:endParaRPr sz="1575" b="0" i="0">
              <a:solidFill>
                <a:srgbClr val="FFFFFF"/>
              </a:solidFill>
              <a:latin typeface="微软雅黑" panose="020B0503020204020204" charset="-122"/>
            </a:endParaRPr>
          </a:p>
          <a:p>
            <a:pPr algn="l"/>
            <a:endParaRPr sz="1575" b="0" i="0">
              <a:solidFill>
                <a:srgbClr val="FFFFFF"/>
              </a:solidFill>
              <a:latin typeface="微软雅黑" panose="020B0503020204020204" charset="-122"/>
            </a:endParaRPr>
          </a:p>
          <a:p>
            <a:pPr algn="l"/>
            <a:r>
              <a:rPr lang="zh-CN" sz="1800" b="1" i="0">
                <a:solidFill>
                  <a:srgbClr val="FFB6B6"/>
                </a:solidFill>
                <a:latin typeface="微软雅黑" panose="020B0503020204020204" charset="-122"/>
              </a:rPr>
              <a:t>一次性奖金所得计算方法（采用单独计税）：</a:t>
            </a:r>
            <a:endParaRPr lang="zh-CN" sz="1800" b="1" i="0">
              <a:solidFill>
                <a:srgbClr val="FFB6B6"/>
              </a:solidFill>
              <a:latin typeface="微软雅黑" panose="020B0503020204020204" charset="-122"/>
            </a:endParaRPr>
          </a:p>
          <a:p>
            <a:pPr algn="l"/>
            <a:r>
              <a:rPr lang="zh-CN" sz="1575" b="0" i="0">
                <a:solidFill>
                  <a:srgbClr val="FFFFFF"/>
                </a:solidFill>
                <a:latin typeface="微软雅黑" panose="020B0503020204020204" charset="-122"/>
              </a:rPr>
              <a:t>超过</a:t>
            </a:r>
            <a:r>
              <a:rPr lang="en-US" altLang="zh-CN" sz="1575" b="0" i="0">
                <a:solidFill>
                  <a:srgbClr val="FFFFFF"/>
                </a:solidFill>
                <a:latin typeface="微软雅黑" panose="020B0503020204020204" charset="-122"/>
              </a:rPr>
              <a:t>36000</a:t>
            </a:r>
            <a:r>
              <a:rPr lang="zh-CN" altLang="en-US" sz="1575" b="0" i="0">
                <a:solidFill>
                  <a:srgbClr val="FFFFFF"/>
                </a:solidFill>
                <a:latin typeface="微软雅黑" panose="020B0503020204020204" charset="-122"/>
              </a:rPr>
              <a:t>元（含）</a:t>
            </a:r>
            <a:r>
              <a:rPr lang="en-US" altLang="zh-CN" sz="1575" b="0" i="0">
                <a:solidFill>
                  <a:srgbClr val="FFFFFF"/>
                </a:solidFill>
                <a:latin typeface="微软雅黑" panose="020B0503020204020204" charset="-122"/>
              </a:rPr>
              <a:t>-</a:t>
            </a:r>
            <a:r>
              <a:rPr lang="zh-CN" altLang="en-US" sz="1575" b="0" i="0">
                <a:solidFill>
                  <a:srgbClr val="FFFFFF"/>
                </a:solidFill>
                <a:latin typeface="微软雅黑" panose="020B0503020204020204" charset="-122"/>
              </a:rPr>
              <a:t>不超过</a:t>
            </a:r>
            <a:r>
              <a:rPr lang="en-US" altLang="zh-CN" sz="1575" b="0" i="0">
                <a:solidFill>
                  <a:srgbClr val="FFFFFF"/>
                </a:solidFill>
                <a:latin typeface="微软雅黑" panose="020B0503020204020204" charset="-122"/>
              </a:rPr>
              <a:t>144000</a:t>
            </a:r>
            <a:r>
              <a:rPr lang="zh-CN" altLang="en-US" sz="1575" b="0" i="0">
                <a:solidFill>
                  <a:srgbClr val="FFFFFF"/>
                </a:solidFill>
                <a:latin typeface="微软雅黑" panose="020B0503020204020204" charset="-122"/>
              </a:rPr>
              <a:t>元，扣除税费</a:t>
            </a:r>
            <a:r>
              <a:rPr lang="en-US" altLang="zh-CN" sz="1575" b="0" i="0">
                <a:solidFill>
                  <a:srgbClr val="FFFFFF"/>
                </a:solidFill>
                <a:latin typeface="微软雅黑" panose="020B0503020204020204" charset="-122"/>
              </a:rPr>
              <a:t>1080</a:t>
            </a:r>
            <a:r>
              <a:rPr lang="zh-CN" altLang="en-US" sz="1575" b="0" i="0">
                <a:solidFill>
                  <a:srgbClr val="FFFFFF"/>
                </a:solidFill>
                <a:latin typeface="微软雅黑" panose="020B0503020204020204" charset="-122"/>
              </a:rPr>
              <a:t>元，超</a:t>
            </a:r>
            <a:r>
              <a:rPr lang="en-US" altLang="zh-CN" sz="1575" b="0" i="0">
                <a:solidFill>
                  <a:srgbClr val="FFFFFF"/>
                </a:solidFill>
                <a:latin typeface="微软雅黑" panose="020B0503020204020204" charset="-122"/>
              </a:rPr>
              <a:t>36000</a:t>
            </a:r>
            <a:r>
              <a:rPr lang="zh-CN" altLang="en-US" sz="1575" b="0" i="0">
                <a:solidFill>
                  <a:srgbClr val="FFFFFF"/>
                </a:solidFill>
                <a:latin typeface="微软雅黑" panose="020B0503020204020204" charset="-122"/>
              </a:rPr>
              <a:t>元剩余部分进综合所得计税</a:t>
            </a:r>
            <a:endParaRPr lang="zh-CN" altLang="en-US" sz="1575" b="0" i="0">
              <a:solidFill>
                <a:srgbClr val="FFFFFF"/>
              </a:solidFill>
              <a:latin typeface="微软雅黑" panose="020B0503020204020204" charset="-122"/>
            </a:endParaRPr>
          </a:p>
          <a:p>
            <a:pPr algn="l"/>
            <a:r>
              <a:rPr lang="zh-CN" altLang="en-US" sz="1575" b="0" i="0">
                <a:solidFill>
                  <a:srgbClr val="FFFFFF"/>
                </a:solidFill>
                <a:latin typeface="微软雅黑" panose="020B0503020204020204" charset="-122"/>
              </a:rPr>
              <a:t>超过</a:t>
            </a:r>
            <a:r>
              <a:rPr lang="en-US" altLang="zh-CN" sz="1575" b="0" i="0">
                <a:solidFill>
                  <a:srgbClr val="FFFFFF"/>
                </a:solidFill>
                <a:latin typeface="微软雅黑" panose="020B0503020204020204" charset="-122"/>
              </a:rPr>
              <a:t>144000</a:t>
            </a:r>
            <a:r>
              <a:rPr lang="zh-CN" altLang="en-US" sz="1575" b="0" i="0">
                <a:solidFill>
                  <a:srgbClr val="FFFFFF"/>
                </a:solidFill>
                <a:latin typeface="微软雅黑" panose="020B0503020204020204" charset="-122"/>
              </a:rPr>
              <a:t>元（含）</a:t>
            </a:r>
            <a:r>
              <a:rPr lang="en-US" altLang="zh-CN" sz="1575" b="0" i="0">
                <a:solidFill>
                  <a:srgbClr val="FFFFFF"/>
                </a:solidFill>
                <a:latin typeface="微软雅黑" panose="020B0503020204020204" charset="-122"/>
              </a:rPr>
              <a:t>-</a:t>
            </a:r>
            <a:r>
              <a:rPr lang="zh-CN" altLang="en-US" sz="1575" b="0" i="0">
                <a:solidFill>
                  <a:srgbClr val="FFFFFF"/>
                </a:solidFill>
                <a:latin typeface="微软雅黑" panose="020B0503020204020204" charset="-122"/>
              </a:rPr>
              <a:t>不超过</a:t>
            </a:r>
            <a:r>
              <a:rPr lang="en-US" altLang="zh-CN" sz="1575" b="0" i="0">
                <a:solidFill>
                  <a:srgbClr val="FFFFFF"/>
                </a:solidFill>
                <a:latin typeface="微软雅黑" panose="020B0503020204020204" charset="-122"/>
              </a:rPr>
              <a:t>300000</a:t>
            </a:r>
            <a:r>
              <a:rPr lang="zh-CN" altLang="en-US" sz="1575" b="0" i="0">
                <a:solidFill>
                  <a:srgbClr val="FFFFFF"/>
                </a:solidFill>
                <a:latin typeface="微软雅黑" panose="020B0503020204020204" charset="-122"/>
              </a:rPr>
              <a:t>元，扣除税费</a:t>
            </a:r>
            <a:r>
              <a:rPr lang="en-US" altLang="zh-CN" sz="1575" b="0" i="0">
                <a:solidFill>
                  <a:srgbClr val="FFFFFF"/>
                </a:solidFill>
                <a:latin typeface="微软雅黑" panose="020B0503020204020204" charset="-122"/>
              </a:rPr>
              <a:t>14190</a:t>
            </a:r>
            <a:r>
              <a:rPr lang="zh-CN" altLang="en-US" sz="1575" b="0" i="0">
                <a:solidFill>
                  <a:srgbClr val="FFFFFF"/>
                </a:solidFill>
                <a:latin typeface="微软雅黑" panose="020B0503020204020204" charset="-122"/>
              </a:rPr>
              <a:t>元，</a:t>
            </a:r>
            <a:r>
              <a:rPr lang="zh-CN" altLang="en-US" sz="1575">
                <a:solidFill>
                  <a:srgbClr val="FFFFFF"/>
                </a:solidFill>
                <a:latin typeface="微软雅黑" panose="020B0503020204020204" charset="-122"/>
                <a:sym typeface="+mn-ea"/>
              </a:rPr>
              <a:t>超</a:t>
            </a:r>
            <a:r>
              <a:rPr lang="en-US" altLang="zh-CN" sz="1575">
                <a:solidFill>
                  <a:srgbClr val="FFFFFF"/>
                </a:solidFill>
                <a:latin typeface="微软雅黑" panose="020B0503020204020204" charset="-122"/>
                <a:sym typeface="+mn-ea"/>
              </a:rPr>
              <a:t>144</a:t>
            </a:r>
            <a:r>
              <a:rPr lang="en-US" altLang="zh-CN" sz="1575">
                <a:solidFill>
                  <a:srgbClr val="FFFFFF"/>
                </a:solidFill>
                <a:latin typeface="微软雅黑" panose="020B0503020204020204" charset="-122"/>
                <a:sym typeface="+mn-ea"/>
              </a:rPr>
              <a:t>000</a:t>
            </a:r>
            <a:r>
              <a:rPr lang="zh-CN" altLang="en-US" sz="1575">
                <a:solidFill>
                  <a:srgbClr val="FFFFFF"/>
                </a:solidFill>
                <a:latin typeface="微软雅黑" panose="020B0503020204020204" charset="-122"/>
                <a:sym typeface="+mn-ea"/>
              </a:rPr>
              <a:t>元剩余部分进综合所得计税</a:t>
            </a:r>
            <a:endParaRPr lang="zh-CN" altLang="en-US"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71313"/>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26960"/>
            <a:ext cx="5776571"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6B6"/>
                </a:solidFill>
                <a:latin typeface="微软雅黑" panose="020B0503020204020204" charset="-122"/>
              </a:rPr>
              <a:t>0</a:t>
            </a:r>
            <a:r>
              <a:rPr lang="en-US" sz="4800" b="1" i="0">
                <a:solidFill>
                  <a:srgbClr val="FFB6B6"/>
                </a:solidFill>
                <a:latin typeface="微软雅黑" panose="020B0503020204020204" charset="-122"/>
              </a:rPr>
              <a:t>7</a:t>
            </a:r>
            <a:endParaRPr lang="en-US" sz="4800" b="1" i="0">
              <a:solidFill>
                <a:srgbClr val="FFB6B6"/>
              </a:solidFill>
              <a:latin typeface="微软雅黑" panose="020B0503020204020204" charset="-122"/>
            </a:endParaRPr>
          </a:p>
        </p:txBody>
      </p:sp>
      <p:sp>
        <p:nvSpPr>
          <p:cNvPr id="5" name="New shape"/>
          <p:cNvSpPr/>
          <p:nvPr/>
        </p:nvSpPr>
        <p:spPr>
          <a:xfrm>
            <a:off x="986400" y="2448179"/>
            <a:ext cx="5771526"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a:solidFill>
                  <a:srgbClr val="CD9B63"/>
                </a:solidFill>
                <a:latin typeface="微软雅黑" panose="020B0503020204020204" charset="-122"/>
                <a:sym typeface="+mn-ea"/>
              </a:rPr>
              <a:t>个人所得税</a:t>
            </a:r>
            <a:r>
              <a:rPr lang="zh-CN" sz="4800" b="1">
                <a:solidFill>
                  <a:srgbClr val="CD9B63"/>
                </a:solidFill>
                <a:latin typeface="微软雅黑" panose="020B0503020204020204" charset="-122"/>
                <a:sym typeface="+mn-ea"/>
              </a:rPr>
              <a:t>清算汇缴</a:t>
            </a:r>
            <a:endParaRPr lang="zh-CN" sz="4800" b="1" i="0">
              <a:solidFill>
                <a:srgbClr val="CD9B63"/>
              </a:solidFill>
              <a:latin typeface="微软雅黑" panose="020B0503020204020204" charset="-122"/>
              <a:sym typeface="+mn-ea"/>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年度综合所得税申报流程详解</a:t>
            </a:r>
            <a:endParaRPr sz="3000" b="1" i="0">
              <a:solidFill>
                <a:srgbClr val="FFFFFF"/>
              </a:solidFill>
              <a:latin typeface="微软雅黑" panose="020B0503020204020204" charset="-122"/>
            </a:endParaRPr>
          </a:p>
        </p:txBody>
      </p:sp>
      <p:sp>
        <p:nvSpPr>
          <p:cNvPr id="6" name="New shape"/>
          <p:cNvSpPr/>
          <p:nvPr/>
        </p:nvSpPr>
        <p:spPr>
          <a:xfrm>
            <a:off x="357505" y="1995170"/>
            <a:ext cx="5530215" cy="4676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sz="1400" b="0" i="0">
                <a:solidFill>
                  <a:srgbClr val="FFFFFF"/>
                </a:solidFill>
                <a:latin typeface="微软雅黑" panose="020B0503020204020204" charset="-122"/>
              </a:rPr>
              <a:t>登陆个人所得税</a:t>
            </a:r>
            <a:r>
              <a:rPr lang="en-US" altLang="zh-CN" sz="1400" b="0" i="0">
                <a:solidFill>
                  <a:srgbClr val="FFFFFF"/>
                </a:solidFill>
                <a:latin typeface="微软雅黑" panose="020B0503020204020204" charset="-122"/>
              </a:rPr>
              <a:t>APP</a:t>
            </a:r>
            <a:endParaRPr lang="en-US" altLang="zh-CN" sz="1400" b="0" i="0">
              <a:solidFill>
                <a:srgbClr val="FFFFFF"/>
              </a:solidFill>
              <a:latin typeface="微软雅黑" panose="020B0503020204020204" charset="-122"/>
            </a:endParaRPr>
          </a:p>
          <a:p>
            <a:pPr algn="ctr">
              <a:lnSpc>
                <a:spcPct val="150000"/>
              </a:lnSpc>
            </a:pPr>
            <a:endParaRPr lang="en-US" altLang="zh-CN" sz="1400" b="0" i="0">
              <a:solidFill>
                <a:srgbClr val="FFFFFF"/>
              </a:solidFill>
              <a:latin typeface="微软雅黑" panose="020B0503020204020204" charset="-122"/>
            </a:endParaRPr>
          </a:p>
          <a:p>
            <a:pPr algn="ctr">
              <a:lnSpc>
                <a:spcPct val="150000"/>
              </a:lnSpc>
            </a:pPr>
            <a:r>
              <a:rPr lang="zh-CN" altLang="en-US" sz="1400" b="0" i="0">
                <a:solidFill>
                  <a:srgbClr val="FFFFFF"/>
                </a:solidFill>
                <a:latin typeface="微软雅黑" panose="020B0503020204020204" charset="-122"/>
              </a:rPr>
              <a:t>综合所得年度汇算</a:t>
            </a:r>
            <a:endParaRPr lang="zh-CN" altLang="en-US" sz="1400" b="0" i="0">
              <a:solidFill>
                <a:srgbClr val="FFFFFF"/>
              </a:solidFill>
              <a:latin typeface="微软雅黑" panose="020B0503020204020204" charset="-122"/>
            </a:endParaRPr>
          </a:p>
          <a:p>
            <a:pPr algn="ctr">
              <a:lnSpc>
                <a:spcPct val="150000"/>
              </a:lnSpc>
            </a:pPr>
            <a:endParaRPr lang="zh-CN" altLang="en-US" sz="1400" b="0" i="0">
              <a:solidFill>
                <a:srgbClr val="FFFFFF"/>
              </a:solidFill>
              <a:latin typeface="微软雅黑" panose="020B0503020204020204" charset="-122"/>
            </a:endParaRPr>
          </a:p>
          <a:p>
            <a:pPr algn="ctr">
              <a:lnSpc>
                <a:spcPct val="150000"/>
              </a:lnSpc>
            </a:pPr>
            <a:r>
              <a:rPr lang="zh-CN" altLang="en-US" sz="1400" b="0" i="0">
                <a:solidFill>
                  <a:srgbClr val="FFFFFF"/>
                </a:solidFill>
                <a:latin typeface="微软雅黑" panose="020B0503020204020204" charset="-122"/>
              </a:rPr>
              <a:t>选择对应年度开始申报</a:t>
            </a:r>
            <a:endParaRPr lang="zh-CN" altLang="en-US" sz="1400" b="0" i="0">
              <a:solidFill>
                <a:srgbClr val="FFFFFF"/>
              </a:solidFill>
              <a:latin typeface="微软雅黑" panose="020B0503020204020204" charset="-122"/>
            </a:endParaRPr>
          </a:p>
          <a:p>
            <a:pPr algn="ctr">
              <a:lnSpc>
                <a:spcPct val="150000"/>
              </a:lnSpc>
            </a:pPr>
            <a:endParaRPr lang="zh-CN" altLang="en-US" sz="1400" b="0" i="0">
              <a:solidFill>
                <a:srgbClr val="FFFFFF"/>
              </a:solidFill>
              <a:latin typeface="微软雅黑" panose="020B0503020204020204" charset="-122"/>
            </a:endParaRPr>
          </a:p>
          <a:p>
            <a:pPr algn="ctr">
              <a:lnSpc>
                <a:spcPct val="150000"/>
              </a:lnSpc>
            </a:pPr>
            <a:r>
              <a:rPr lang="zh-CN" altLang="en-US" sz="1400" b="0" i="0">
                <a:solidFill>
                  <a:srgbClr val="FFFFFF"/>
                </a:solidFill>
                <a:latin typeface="微软雅黑" panose="020B0503020204020204" charset="-122"/>
              </a:rPr>
              <a:t>核对个人基础信息及受雇单位</a:t>
            </a:r>
            <a:endParaRPr lang="zh-CN" altLang="en-US" sz="1400" b="0" i="0">
              <a:solidFill>
                <a:srgbClr val="FFFFFF"/>
              </a:solidFill>
              <a:latin typeface="微软雅黑" panose="020B0503020204020204" charset="-122"/>
            </a:endParaRPr>
          </a:p>
          <a:p>
            <a:pPr algn="ctr">
              <a:lnSpc>
                <a:spcPct val="150000"/>
              </a:lnSpc>
            </a:pPr>
            <a:endParaRPr lang="zh-CN" altLang="en-US" sz="1400" b="0" i="0">
              <a:solidFill>
                <a:srgbClr val="FFFFFF"/>
              </a:solidFill>
              <a:latin typeface="微软雅黑" panose="020B0503020204020204" charset="-122"/>
            </a:endParaRPr>
          </a:p>
          <a:p>
            <a:pPr algn="ctr">
              <a:lnSpc>
                <a:spcPct val="150000"/>
              </a:lnSpc>
            </a:pPr>
            <a:r>
              <a:rPr lang="zh-CN" altLang="en-US" sz="1400" b="0" i="0">
                <a:solidFill>
                  <a:srgbClr val="FFFFFF"/>
                </a:solidFill>
                <a:latin typeface="微软雅黑" panose="020B0503020204020204" charset="-122"/>
              </a:rPr>
              <a:t>核对收入，费用、免税收入和税前扣除项目</a:t>
            </a:r>
            <a:endParaRPr lang="zh-CN" altLang="en-US" sz="1400" b="0" i="0">
              <a:solidFill>
                <a:srgbClr val="FFFFFF"/>
              </a:solidFill>
              <a:latin typeface="微软雅黑" panose="020B0503020204020204" charset="-122"/>
            </a:endParaRPr>
          </a:p>
          <a:p>
            <a:pPr algn="ctr">
              <a:lnSpc>
                <a:spcPct val="150000"/>
              </a:lnSpc>
            </a:pPr>
            <a:r>
              <a:rPr lang="zh-CN" altLang="en-US" sz="1400" b="0" i="0">
                <a:solidFill>
                  <a:srgbClr val="FFFFFF"/>
                </a:solidFill>
                <a:latin typeface="微软雅黑" panose="020B0503020204020204" charset="-122"/>
              </a:rPr>
              <a:t>（注意收入中工资薪金需点入将奖金选择</a:t>
            </a:r>
            <a:r>
              <a:rPr lang="en-US" altLang="zh-CN" sz="1400" b="0" i="0">
                <a:solidFill>
                  <a:srgbClr val="FFFFFF"/>
                </a:solidFill>
                <a:latin typeface="微软雅黑" panose="020B0503020204020204" charset="-122"/>
              </a:rPr>
              <a:t>”</a:t>
            </a:r>
            <a:r>
              <a:rPr lang="zh-CN" altLang="en-US" sz="1400" b="0" i="0">
                <a:solidFill>
                  <a:srgbClr val="FFFFFF"/>
                </a:solidFill>
                <a:latin typeface="微软雅黑" panose="020B0503020204020204" charset="-122"/>
              </a:rPr>
              <a:t>单独计税</a:t>
            </a:r>
            <a:r>
              <a:rPr lang="en-US" altLang="zh-CN" sz="1400" b="0" i="0">
                <a:solidFill>
                  <a:srgbClr val="FFFFFF"/>
                </a:solidFill>
                <a:latin typeface="微软雅黑" panose="020B0503020204020204" charset="-122"/>
              </a:rPr>
              <a:t>“</a:t>
            </a:r>
            <a:r>
              <a:rPr lang="zh-CN" altLang="en-US" sz="1400" b="0" i="0">
                <a:solidFill>
                  <a:srgbClr val="FFFFFF"/>
                </a:solidFill>
                <a:latin typeface="微软雅黑" panose="020B0503020204020204" charset="-122"/>
              </a:rPr>
              <a:t>）</a:t>
            </a:r>
            <a:endParaRPr lang="zh-CN" altLang="en-US" sz="1400" b="0" i="0">
              <a:solidFill>
                <a:srgbClr val="FFFFFF"/>
              </a:solidFill>
              <a:latin typeface="微软雅黑" panose="020B0503020204020204" charset="-122"/>
            </a:endParaRPr>
          </a:p>
          <a:p>
            <a:pPr algn="ctr">
              <a:lnSpc>
                <a:spcPct val="150000"/>
              </a:lnSpc>
            </a:pPr>
            <a:endParaRPr lang="zh-CN" altLang="en-US" sz="1400" b="0" i="0">
              <a:solidFill>
                <a:srgbClr val="FFFFFF"/>
              </a:solidFill>
              <a:latin typeface="微软雅黑" panose="020B0503020204020204" charset="-122"/>
            </a:endParaRPr>
          </a:p>
          <a:p>
            <a:pPr algn="ctr">
              <a:lnSpc>
                <a:spcPct val="150000"/>
              </a:lnSpc>
            </a:pPr>
            <a:r>
              <a:rPr lang="zh-CN" altLang="en-US" sz="1400" b="0" i="0">
                <a:solidFill>
                  <a:srgbClr val="FFFFFF"/>
                </a:solidFill>
                <a:latin typeface="微软雅黑" panose="020B0503020204020204" charset="-122"/>
              </a:rPr>
              <a:t>税款计算</a:t>
            </a:r>
            <a:endParaRPr lang="zh-CN" altLang="en-US" sz="1400" b="0" i="0">
              <a:solidFill>
                <a:srgbClr val="FFFFFF"/>
              </a:solidFill>
              <a:latin typeface="微软雅黑" panose="020B0503020204020204" charset="-122"/>
            </a:endParaRPr>
          </a:p>
          <a:p>
            <a:pPr algn="ctr">
              <a:lnSpc>
                <a:spcPct val="150000"/>
              </a:lnSpc>
            </a:pPr>
            <a:endParaRPr lang="zh-CN" altLang="en-US" sz="1400" b="0" i="0">
              <a:solidFill>
                <a:srgbClr val="FFFFFF"/>
              </a:solidFill>
              <a:latin typeface="微软雅黑" panose="020B0503020204020204" charset="-122"/>
            </a:endParaRPr>
          </a:p>
          <a:p>
            <a:pPr algn="ctr">
              <a:lnSpc>
                <a:spcPct val="150000"/>
              </a:lnSpc>
            </a:pPr>
            <a:r>
              <a:rPr lang="zh-CN" altLang="en-US" sz="1400" b="0" i="0">
                <a:solidFill>
                  <a:srgbClr val="FFFFFF"/>
                </a:solidFill>
                <a:latin typeface="微软雅黑" panose="020B0503020204020204" charset="-122"/>
              </a:rPr>
              <a:t>提交申报</a:t>
            </a:r>
            <a:endParaRPr lang="zh-CN" altLang="en-US" sz="1400" b="0" i="0">
              <a:solidFill>
                <a:srgbClr val="FFFFFF"/>
              </a:solidFill>
              <a:latin typeface="微软雅黑" panose="020B0503020204020204" charset="-122"/>
            </a:endParaRPr>
          </a:p>
        </p:txBody>
      </p:sp>
      <p:sp>
        <p:nvSpPr>
          <p:cNvPr id="7" name="New shape"/>
          <p:cNvSpPr/>
          <p:nvPr/>
        </p:nvSpPr>
        <p:spPr>
          <a:xfrm>
            <a:off x="695325" y="836295"/>
            <a:ext cx="4893310" cy="1158875"/>
          </a:xfrm>
          <a:prstGeom prst="roundRect">
            <a:avLst>
              <a:gd name="adj" fmla="val 10888"/>
            </a:avLst>
          </a:prstGeom>
          <a:solidFill>
            <a:srgbClr val="922323"/>
          </a:solidFill>
          <a:ln w="6350">
            <a:solidFill>
              <a:srgbClr val="CD9B6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r>
              <a:rPr sz="2100" b="1" i="0">
                <a:solidFill>
                  <a:srgbClr val="FFB6B6"/>
                </a:solidFill>
                <a:latin typeface="微软雅黑" panose="020B0503020204020204" charset="-122"/>
              </a:rPr>
              <a:t>个人所得税</a:t>
            </a:r>
            <a:r>
              <a:rPr lang="zh-CN" sz="2100" b="1" i="0">
                <a:solidFill>
                  <a:srgbClr val="FFB6B6"/>
                </a:solidFill>
                <a:latin typeface="微软雅黑" panose="020B0503020204020204" charset="-122"/>
              </a:rPr>
              <a:t>清算汇缴</a:t>
            </a:r>
            <a:r>
              <a:rPr sz="2100" b="1" i="0">
                <a:solidFill>
                  <a:srgbClr val="FFB6B6"/>
                </a:solidFill>
                <a:latin typeface="微软雅黑" panose="020B0503020204020204" charset="-122"/>
              </a:rPr>
              <a:t>流程</a:t>
            </a:r>
            <a:r>
              <a:rPr lang="zh-CN" sz="2100" b="1" i="0">
                <a:solidFill>
                  <a:srgbClr val="FFB6B6"/>
                </a:solidFill>
                <a:latin typeface="微软雅黑" panose="020B0503020204020204" charset="-122"/>
              </a:rPr>
              <a:t>（每年</a:t>
            </a:r>
            <a:r>
              <a:rPr lang="en-US" altLang="zh-CN" sz="2100" b="1" i="0">
                <a:solidFill>
                  <a:srgbClr val="FFB6B6"/>
                </a:solidFill>
                <a:latin typeface="微软雅黑" panose="020B0503020204020204" charset="-122"/>
              </a:rPr>
              <a:t>3-6</a:t>
            </a:r>
            <a:r>
              <a:rPr lang="zh-CN" altLang="en-US" sz="2100" b="1" i="0">
                <a:solidFill>
                  <a:srgbClr val="FFB6B6"/>
                </a:solidFill>
                <a:latin typeface="微软雅黑" panose="020B0503020204020204" charset="-122"/>
              </a:rPr>
              <a:t>月清算上一年度个税）</a:t>
            </a:r>
            <a:endParaRPr lang="zh-CN" altLang="en-US" sz="2100" b="1" i="0">
              <a:solidFill>
                <a:srgbClr val="FFB6B6"/>
              </a:solidFill>
              <a:latin typeface="微软雅黑" panose="020B0503020204020204" charset="-122"/>
            </a:endParaRPr>
          </a:p>
        </p:txBody>
      </p:sp>
      <p:sp>
        <p:nvSpPr>
          <p:cNvPr id="8" name="New shape"/>
          <p:cNvSpPr/>
          <p:nvPr/>
        </p:nvSpPr>
        <p:spPr>
          <a:xfrm>
            <a:off x="7301230" y="3051175"/>
            <a:ext cx="3268980" cy="1548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l">
              <a:lnSpc>
                <a:spcPct val="150000"/>
              </a:lnSpc>
            </a:pPr>
            <a:r>
              <a:rPr sz="1575" b="0" i="0">
                <a:solidFill>
                  <a:srgbClr val="FFFFFF"/>
                </a:solidFill>
                <a:latin typeface="微软雅黑" panose="020B0503020204020204" charset="-122"/>
              </a:rPr>
              <a:t>在申报个人所得税时，纳税人需注意填报信息的真实性、准确性，以及按时申报、缴税，避免因逾期申报或漏报而产生罚款等法律后果。</a:t>
            </a:r>
            <a:endParaRPr sz="1575" b="0" i="0">
              <a:solidFill>
                <a:srgbClr val="FFFFFF"/>
              </a:solidFill>
              <a:latin typeface="微软雅黑" panose="020B0503020204020204" charset="-122"/>
            </a:endParaRPr>
          </a:p>
        </p:txBody>
      </p:sp>
      <p:sp>
        <p:nvSpPr>
          <p:cNvPr id="9" name="New shape"/>
          <p:cNvSpPr/>
          <p:nvPr/>
        </p:nvSpPr>
        <p:spPr>
          <a:xfrm>
            <a:off x="6527800" y="836369"/>
            <a:ext cx="4691380" cy="1132692"/>
          </a:xfrm>
          <a:prstGeom prst="roundRect">
            <a:avLst>
              <a:gd name="adj" fmla="val 10888"/>
            </a:avLst>
          </a:prstGeom>
          <a:solidFill>
            <a:srgbClr val="922323"/>
          </a:solidFill>
          <a:ln w="6350">
            <a:solidFill>
              <a:srgbClr val="CD9B6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sz="2100" b="1" i="0">
                <a:solidFill>
                  <a:srgbClr val="FFB6B6"/>
                </a:solidFill>
                <a:latin typeface="微软雅黑" panose="020B0503020204020204" charset="-122"/>
              </a:rPr>
              <a:t>个人所得税申报</a:t>
            </a:r>
            <a:endParaRPr sz="2100" b="1" i="0">
              <a:solidFill>
                <a:srgbClr val="FFB6B6"/>
              </a:solidFill>
              <a:latin typeface="微软雅黑" panose="020B0503020204020204" charset="-122"/>
            </a:endParaRPr>
          </a:p>
          <a:p>
            <a:pPr algn="ctr">
              <a:lnSpc>
                <a:spcPct val="150000"/>
              </a:lnSpc>
            </a:pPr>
            <a:r>
              <a:rPr sz="2100" b="1" i="0">
                <a:solidFill>
                  <a:srgbClr val="FFB6B6"/>
                </a:solidFill>
                <a:latin typeface="微软雅黑" panose="020B0503020204020204" charset="-122"/>
              </a:rPr>
              <a:t>注意事项</a:t>
            </a:r>
            <a:endParaRPr sz="2100" b="1" i="0">
              <a:solidFill>
                <a:srgbClr val="FFB6B6"/>
              </a:solidFill>
              <a:latin typeface="微软雅黑" panose="020B0503020204020204" charset="-122"/>
            </a:endParaRPr>
          </a:p>
        </p:txBody>
      </p:sp>
      <p:sp>
        <p:nvSpPr>
          <p:cNvPr id="10" name="下箭头 9"/>
          <p:cNvSpPr/>
          <p:nvPr/>
        </p:nvSpPr>
        <p:spPr>
          <a:xfrm>
            <a:off x="2999740" y="2493010"/>
            <a:ext cx="222885" cy="288925"/>
          </a:xfrm>
          <a:prstGeom prst="downArrow">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rtlCol="0" anchor="ctr"/>
          <a:p>
            <a:pPr algn="ctr"/>
            <a:endParaRPr lang="zh-CN" altLang="en-US"/>
          </a:p>
        </p:txBody>
      </p:sp>
      <p:sp>
        <p:nvSpPr>
          <p:cNvPr id="11" name="下箭头 10"/>
          <p:cNvSpPr/>
          <p:nvPr/>
        </p:nvSpPr>
        <p:spPr>
          <a:xfrm>
            <a:off x="2999740" y="3140710"/>
            <a:ext cx="222885" cy="288925"/>
          </a:xfrm>
          <a:prstGeom prst="downArrow">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rtlCol="0" anchor="ctr"/>
          <a:p>
            <a:pPr algn="ctr"/>
            <a:endParaRPr lang="zh-CN" altLang="en-US"/>
          </a:p>
        </p:txBody>
      </p:sp>
      <p:sp>
        <p:nvSpPr>
          <p:cNvPr id="12" name="下箭头 11"/>
          <p:cNvSpPr/>
          <p:nvPr/>
        </p:nvSpPr>
        <p:spPr>
          <a:xfrm>
            <a:off x="3011170" y="3788410"/>
            <a:ext cx="222885" cy="288925"/>
          </a:xfrm>
          <a:prstGeom prst="downArrow">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rtlCol="0" anchor="ctr"/>
          <a:p>
            <a:pPr algn="ctr"/>
            <a:endParaRPr lang="zh-CN" altLang="en-US"/>
          </a:p>
        </p:txBody>
      </p:sp>
      <p:sp>
        <p:nvSpPr>
          <p:cNvPr id="13" name="下箭头 12"/>
          <p:cNvSpPr/>
          <p:nvPr/>
        </p:nvSpPr>
        <p:spPr>
          <a:xfrm>
            <a:off x="3011170" y="4391025"/>
            <a:ext cx="222885" cy="288925"/>
          </a:xfrm>
          <a:prstGeom prst="downArrow">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rtlCol="0" anchor="ctr"/>
          <a:p>
            <a:pPr algn="ctr"/>
            <a:endParaRPr lang="zh-CN" altLang="en-US"/>
          </a:p>
        </p:txBody>
      </p:sp>
      <p:sp>
        <p:nvSpPr>
          <p:cNvPr id="14" name="下箭头 13"/>
          <p:cNvSpPr/>
          <p:nvPr/>
        </p:nvSpPr>
        <p:spPr>
          <a:xfrm>
            <a:off x="3011170" y="5372735"/>
            <a:ext cx="222885" cy="288925"/>
          </a:xfrm>
          <a:prstGeom prst="downArrow">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rtlCol="0" anchor="ctr"/>
          <a:p>
            <a:pPr algn="ctr"/>
            <a:endParaRPr lang="zh-CN" altLang="en-US"/>
          </a:p>
        </p:txBody>
      </p:sp>
      <p:sp>
        <p:nvSpPr>
          <p:cNvPr id="15" name="下箭头 14"/>
          <p:cNvSpPr/>
          <p:nvPr/>
        </p:nvSpPr>
        <p:spPr>
          <a:xfrm>
            <a:off x="3011170" y="6021070"/>
            <a:ext cx="222885" cy="288925"/>
          </a:xfrm>
          <a:prstGeom prst="downArrow">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rtlCol="0" anchor="ctr"/>
          <a:p>
            <a:pPr algn="ctr"/>
            <a:endParaRPr lang="zh-CN" alt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年度综合所得税申报流程详解</a:t>
            </a:r>
            <a:endParaRPr sz="3000" b="1" i="0">
              <a:solidFill>
                <a:srgbClr val="FFFFFF"/>
              </a:solidFill>
              <a:latin typeface="微软雅黑" panose="020B0503020204020204" charset="-122"/>
            </a:endParaRPr>
          </a:p>
        </p:txBody>
      </p:sp>
      <p:pic>
        <p:nvPicPr>
          <p:cNvPr id="5" name="图片 4" descr="IMG_6119(20240926-112823)"/>
          <p:cNvPicPr>
            <a:picLocks noChangeAspect="1"/>
          </p:cNvPicPr>
          <p:nvPr/>
        </p:nvPicPr>
        <p:blipFill>
          <a:blip r:embed="rId3"/>
          <a:stretch>
            <a:fillRect/>
          </a:stretch>
        </p:blipFill>
        <p:spPr>
          <a:xfrm>
            <a:off x="119380" y="764540"/>
            <a:ext cx="2715260" cy="5885180"/>
          </a:xfrm>
          <a:prstGeom prst="rect">
            <a:avLst/>
          </a:prstGeom>
        </p:spPr>
      </p:pic>
      <p:pic>
        <p:nvPicPr>
          <p:cNvPr id="16" name="图片 15" descr="IMG_6120(20240926-112826)"/>
          <p:cNvPicPr>
            <a:picLocks noChangeAspect="1"/>
          </p:cNvPicPr>
          <p:nvPr/>
        </p:nvPicPr>
        <p:blipFill>
          <a:blip r:embed="rId4"/>
          <a:stretch>
            <a:fillRect/>
          </a:stretch>
        </p:blipFill>
        <p:spPr>
          <a:xfrm>
            <a:off x="2927350" y="764540"/>
            <a:ext cx="2722245" cy="5898515"/>
          </a:xfrm>
          <a:prstGeom prst="rect">
            <a:avLst/>
          </a:prstGeom>
        </p:spPr>
      </p:pic>
      <p:pic>
        <p:nvPicPr>
          <p:cNvPr id="17" name="图片 16" descr="IMG_6121(20240926-112830)"/>
          <p:cNvPicPr>
            <a:picLocks noChangeAspect="1"/>
          </p:cNvPicPr>
          <p:nvPr/>
        </p:nvPicPr>
        <p:blipFill>
          <a:blip r:embed="rId5"/>
          <a:stretch>
            <a:fillRect/>
          </a:stretch>
        </p:blipFill>
        <p:spPr>
          <a:xfrm>
            <a:off x="5742305" y="1207135"/>
            <a:ext cx="3122295" cy="5013325"/>
          </a:xfrm>
          <a:prstGeom prst="rect">
            <a:avLst/>
          </a:prstGeom>
        </p:spPr>
      </p:pic>
      <p:pic>
        <p:nvPicPr>
          <p:cNvPr id="18" name="图片 17" descr="IMG_6122(20240926-112833)"/>
          <p:cNvPicPr>
            <a:picLocks noChangeAspect="1"/>
          </p:cNvPicPr>
          <p:nvPr/>
        </p:nvPicPr>
        <p:blipFill>
          <a:blip r:embed="rId6"/>
          <a:stretch>
            <a:fillRect/>
          </a:stretch>
        </p:blipFill>
        <p:spPr>
          <a:xfrm>
            <a:off x="8916670" y="1206500"/>
            <a:ext cx="3150870" cy="501396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定义及重要性</a:t>
            </a:r>
            <a:endParaRPr sz="3000" b="1" i="0">
              <a:solidFill>
                <a:srgbClr val="FFFFFF"/>
              </a:solidFill>
              <a:latin typeface="微软雅黑" panose="020B0503020204020204" charset="-122"/>
            </a:endParaRPr>
          </a:p>
        </p:txBody>
      </p:sp>
      <p:sp>
        <p:nvSpPr>
          <p:cNvPr id="4" name="New shape"/>
          <p:cNvSpPr/>
          <p:nvPr/>
        </p:nvSpPr>
        <p:spPr>
          <a:xfrm>
            <a:off x="6458401" y="1366081"/>
            <a:ext cx="4545078" cy="1871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6B6"/>
                </a:solidFill>
                <a:latin typeface="微软雅黑" panose="020B0503020204020204" charset="-122"/>
              </a:rPr>
              <a:t>薪酬体系定义</a:t>
            </a:r>
            <a:endParaRPr sz="2100" b="1" i="0">
              <a:solidFill>
                <a:srgbClr val="FFB6B6"/>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薪酬体系是指企业为员工提供的包括岗位工资、工龄工资、津补贴、绩效工资等在内的各种报酬方式，其目标是激励员工的工作积极性和提高企业的竞争力。</a:t>
            </a:r>
            <a:endParaRPr sz="1575" b="0" i="0">
              <a:solidFill>
                <a:srgbClr val="FFFFFF"/>
              </a:solidFill>
              <a:latin typeface="微软雅黑" panose="020B0503020204020204" charset="-122"/>
            </a:endParaRPr>
          </a:p>
        </p:txBody>
      </p:sp>
      <p:sp>
        <p:nvSpPr>
          <p:cNvPr id="5" name="New shape"/>
          <p:cNvSpPr/>
          <p:nvPr/>
        </p:nvSpPr>
        <p:spPr>
          <a:xfrm>
            <a:off x="983765" y="4005206"/>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B6B6"/>
                </a:solidFill>
                <a:latin typeface="微软雅黑" panose="020B0503020204020204" charset="-122"/>
              </a:rPr>
              <a:t>薪酬体系重要性</a:t>
            </a:r>
            <a:endParaRPr sz="2100" b="1" i="0">
              <a:solidFill>
                <a:srgbClr val="FFB6B6"/>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薪酬体系是企业吸引和留住人才的重要手段，合理的薪酬体系可以提高员工满意度，增强工作积极性，从而提升企业的整体运营效率。</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CD9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4565" y="2349086"/>
            <a:ext cx="39600" cy="604606"/>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29170" y="4186381"/>
            <a:ext cx="309600" cy="396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ew shape"/>
          <p:cNvSpPr/>
          <p:nvPr/>
        </p:nvSpPr>
        <p:spPr>
          <a:xfrm>
            <a:off x="5965200" y="2925031"/>
            <a:ext cx="39600" cy="604606"/>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7" name="New shape"/>
          <p:cNvSpPr/>
          <p:nvPr/>
        </p:nvSpPr>
        <p:spPr>
          <a:xfrm>
            <a:off x="5964565" y="3500976"/>
            <a:ext cx="39600" cy="604606"/>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2" name="New shape"/>
          <p:cNvSpPr/>
          <p:nvPr/>
        </p:nvSpPr>
        <p:spPr>
          <a:xfrm>
            <a:off x="5806800" y="4021081"/>
            <a:ext cx="360000" cy="370800"/>
          </a:xfrm>
          <a:prstGeom prst="roundRect">
            <a:avLst>
              <a:gd name="adj" fmla="val 8819"/>
            </a:avLst>
          </a:prstGeom>
          <a:solidFill>
            <a:srgbClr val="CD9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年度综合所得税申报流程详解</a:t>
            </a:r>
            <a:endParaRPr sz="3000" b="1" i="0">
              <a:solidFill>
                <a:srgbClr val="FFFFFF"/>
              </a:solidFill>
              <a:latin typeface="微软雅黑" panose="020B0503020204020204" charset="-122"/>
            </a:endParaRPr>
          </a:p>
        </p:txBody>
      </p:sp>
      <p:pic>
        <p:nvPicPr>
          <p:cNvPr id="4" name="图片 3" descr="IMG_6123(20240926-112836)"/>
          <p:cNvPicPr>
            <a:picLocks noChangeAspect="1"/>
          </p:cNvPicPr>
          <p:nvPr/>
        </p:nvPicPr>
        <p:blipFill>
          <a:blip r:embed="rId3"/>
          <a:stretch>
            <a:fillRect/>
          </a:stretch>
        </p:blipFill>
        <p:spPr>
          <a:xfrm>
            <a:off x="191135" y="980440"/>
            <a:ext cx="3166110" cy="5006975"/>
          </a:xfrm>
          <a:prstGeom prst="rect">
            <a:avLst/>
          </a:prstGeom>
        </p:spPr>
      </p:pic>
      <p:pic>
        <p:nvPicPr>
          <p:cNvPr id="6" name="图片 5" descr="IMG_6124(20240926-112838)"/>
          <p:cNvPicPr>
            <a:picLocks noChangeAspect="1"/>
          </p:cNvPicPr>
          <p:nvPr/>
        </p:nvPicPr>
        <p:blipFill>
          <a:blip r:embed="rId4"/>
          <a:stretch>
            <a:fillRect/>
          </a:stretch>
        </p:blipFill>
        <p:spPr>
          <a:xfrm>
            <a:off x="3431540" y="980440"/>
            <a:ext cx="2552065" cy="5561965"/>
          </a:xfrm>
          <a:prstGeom prst="rect">
            <a:avLst/>
          </a:prstGeom>
        </p:spPr>
      </p:pic>
      <p:pic>
        <p:nvPicPr>
          <p:cNvPr id="7" name="图片 6" descr="IMG_6125(20240926-112841)"/>
          <p:cNvPicPr>
            <a:picLocks noChangeAspect="1"/>
          </p:cNvPicPr>
          <p:nvPr/>
        </p:nvPicPr>
        <p:blipFill>
          <a:blip r:embed="rId5"/>
          <a:stretch>
            <a:fillRect/>
          </a:stretch>
        </p:blipFill>
        <p:spPr>
          <a:xfrm>
            <a:off x="6054090" y="980440"/>
            <a:ext cx="2563495" cy="5562600"/>
          </a:xfrm>
          <a:prstGeom prst="rect">
            <a:avLst/>
          </a:prstGeom>
        </p:spPr>
      </p:pic>
      <p:pic>
        <p:nvPicPr>
          <p:cNvPr id="8" name="图片 7" descr="IMG_6126(20240926-112847)"/>
          <p:cNvPicPr>
            <a:picLocks noChangeAspect="1"/>
          </p:cNvPicPr>
          <p:nvPr/>
        </p:nvPicPr>
        <p:blipFill>
          <a:blip r:embed="rId6"/>
          <a:stretch>
            <a:fillRect/>
          </a:stretch>
        </p:blipFill>
        <p:spPr>
          <a:xfrm>
            <a:off x="8688070" y="1268730"/>
            <a:ext cx="3383915" cy="4515485"/>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逾期申报与缴纳的后果及补救措施</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6B6"/>
                </a:solidFill>
                <a:latin typeface="微软雅黑" panose="020B0503020204020204" charset="-122"/>
              </a:rPr>
              <a:t>逾期申报的罚款</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个人所得税逾期申报，将按照税法规定，每日加收滞纳金，罚款金额会逐渐累积。</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6B6"/>
                </a:solidFill>
                <a:latin typeface="微软雅黑" panose="020B0503020204020204" charset="-122"/>
              </a:rPr>
              <a:t>缴纳不足的后果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如果个人所得税缴纳不足，除了补交税款外，还可能面临罚息、滞纳金等额外负担，严重时甚至可能被追缴欠税并承担法律责任。</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6B6"/>
                </a:solidFill>
                <a:latin typeface="微软雅黑" panose="020B0503020204020204" charset="-122"/>
              </a:rPr>
              <a:t>补救措施及建议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如遇逾期申报或缴纳不足的情况，应立即向税务机关申请延期申报或补充申报，同时积极筹划资金，尽快完成税务缴纳，避免进一步的法律风险。</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薪酬体系组成</a:t>
            </a:r>
            <a:endParaRPr sz="3000" b="1" i="0">
              <a:solidFill>
                <a:srgbClr val="FFFFFF"/>
              </a:solidFill>
              <a:latin typeface="微软雅黑" panose="020B0503020204020204" charset="-122"/>
            </a:endParaRPr>
          </a:p>
        </p:txBody>
      </p:sp>
      <p:sp>
        <p:nvSpPr>
          <p:cNvPr id="4" name="New shape"/>
          <p:cNvSpPr/>
          <p:nvPr/>
        </p:nvSpPr>
        <p:spPr>
          <a:xfrm>
            <a:off x="1558800" y="2212854"/>
            <a:ext cx="2744215" cy="1911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薪酬</a:t>
            </a:r>
            <a:r>
              <a:rPr lang="zh-CN" sz="1575" b="0" i="0">
                <a:solidFill>
                  <a:srgbClr val="FFFFFF"/>
                </a:solidFill>
                <a:latin typeface="微软雅黑" panose="020B0503020204020204" charset="-122"/>
              </a:rPr>
              <a:t>结构</a:t>
            </a:r>
            <a:r>
              <a:rPr sz="1575" b="0" i="0">
                <a:solidFill>
                  <a:srgbClr val="FFFFFF"/>
                </a:solidFill>
                <a:latin typeface="微软雅黑" panose="020B0503020204020204" charset="-122"/>
              </a:rPr>
              <a:t>是</a:t>
            </a:r>
            <a:r>
              <a:rPr lang="zh-CN" sz="1575" b="0" i="0">
                <a:solidFill>
                  <a:srgbClr val="FFFFFF"/>
                </a:solidFill>
                <a:latin typeface="微软雅黑" panose="020B0503020204020204" charset="-122"/>
              </a:rPr>
              <a:t>分公司</a:t>
            </a:r>
            <a:r>
              <a:rPr sz="1575" b="0" i="0">
                <a:solidFill>
                  <a:srgbClr val="FFFFFF"/>
                </a:solidFill>
                <a:latin typeface="微软雅黑" panose="020B0503020204020204" charset="-122"/>
              </a:rPr>
              <a:t>根据员工的工作性质、工作表现等因素，设定并实施的一种对员工的报酬分配机制。</a:t>
            </a:r>
            <a:r>
              <a:rPr lang="zh-CN" sz="1575" b="0" i="0">
                <a:solidFill>
                  <a:srgbClr val="FFFFFF"/>
                </a:solidFill>
                <a:latin typeface="微软雅黑" panose="020B0503020204020204" charset="-122"/>
              </a:rPr>
              <a:t>由固定工资和浮动工资组成。</a:t>
            </a:r>
            <a:endParaRPr lang="zh-CN" sz="1575" b="0" i="0">
              <a:solidFill>
                <a:srgbClr val="FFFFFF"/>
              </a:solidFill>
              <a:latin typeface="微软雅黑" panose="020B0503020204020204" charset="-122"/>
            </a:endParaRPr>
          </a:p>
        </p:txBody>
      </p:sp>
      <p:sp>
        <p:nvSpPr>
          <p:cNvPr id="5" name="New shape"/>
          <p:cNvSpPr/>
          <p:nvPr/>
        </p:nvSpPr>
        <p:spPr>
          <a:xfrm>
            <a:off x="1556530" y="1624978"/>
            <a:ext cx="2532802" cy="652517"/>
          </a:xfrm>
          <a:prstGeom prst="roundRect">
            <a:avLst>
              <a:gd name="adj" fmla="val 20033"/>
            </a:avLst>
          </a:prstGeom>
          <a:solidFill>
            <a:srgbClr val="922323"/>
          </a:solidFill>
          <a:ln w="6350">
            <a:solidFill>
              <a:srgbClr val="CD9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6B6"/>
                </a:solidFill>
                <a:latin typeface="微软雅黑" panose="020B0503020204020204" charset="-122"/>
              </a:rPr>
              <a:t>薪酬</a:t>
            </a:r>
            <a:r>
              <a:rPr lang="zh-CN" sz="2100" b="1" i="0">
                <a:solidFill>
                  <a:srgbClr val="FFB6B6"/>
                </a:solidFill>
                <a:latin typeface="微软雅黑" panose="020B0503020204020204" charset="-122"/>
              </a:rPr>
              <a:t>结构</a:t>
            </a:r>
            <a:r>
              <a:rPr sz="2100" b="1" i="0">
                <a:solidFill>
                  <a:srgbClr val="FFB6B6"/>
                </a:solidFill>
                <a:latin typeface="微软雅黑" panose="020B0503020204020204" charset="-122"/>
              </a:rPr>
              <a:t>定义</a:t>
            </a:r>
            <a:endParaRPr sz="2100" b="1" i="0">
              <a:solidFill>
                <a:srgbClr val="FFB6B6"/>
              </a:solidFill>
              <a:latin typeface="微软雅黑" panose="020B0503020204020204" charset="-122"/>
            </a:endParaRPr>
          </a:p>
        </p:txBody>
      </p:sp>
      <p:sp>
        <p:nvSpPr>
          <p:cNvPr id="6" name="New shape"/>
          <p:cNvSpPr/>
          <p:nvPr/>
        </p:nvSpPr>
        <p:spPr>
          <a:xfrm>
            <a:off x="4763390" y="2204599"/>
            <a:ext cx="2744215" cy="2276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lang="zh-CN" sz="1575" b="0" i="0">
                <a:solidFill>
                  <a:srgbClr val="FFFFFF"/>
                </a:solidFill>
                <a:latin typeface="微软雅黑" panose="020B0503020204020204" charset="-122"/>
              </a:rPr>
              <a:t>固定</a:t>
            </a:r>
            <a:r>
              <a:rPr sz="1575" b="0" i="0">
                <a:solidFill>
                  <a:srgbClr val="FFFFFF"/>
                </a:solidFill>
                <a:latin typeface="微软雅黑" panose="020B0503020204020204" charset="-122"/>
              </a:rPr>
              <a:t>工资是薪酬体系的基础部分，</a:t>
            </a:r>
            <a:r>
              <a:rPr lang="zh-CN" sz="1575" b="0" i="0">
                <a:solidFill>
                  <a:srgbClr val="FFFFFF"/>
                </a:solidFill>
                <a:latin typeface="微软雅黑" panose="020B0503020204020204" charset="-122"/>
              </a:rPr>
              <a:t>由</a:t>
            </a:r>
            <a:r>
              <a:rPr sz="1575">
                <a:solidFill>
                  <a:srgbClr val="FFFFFF"/>
                </a:solidFill>
                <a:latin typeface="微软雅黑" panose="020B0503020204020204" charset="-122"/>
                <a:sym typeface="+mn-ea"/>
              </a:rPr>
              <a:t>岗位工资</a:t>
            </a:r>
            <a:r>
              <a:rPr lang="zh-CN" sz="1575">
                <a:solidFill>
                  <a:srgbClr val="FFFFFF"/>
                </a:solidFill>
                <a:latin typeface="微软雅黑" panose="020B0503020204020204" charset="-122"/>
                <a:sym typeface="+mn-ea"/>
              </a:rPr>
              <a:t>、</a:t>
            </a:r>
            <a:r>
              <a:rPr sz="1575">
                <a:solidFill>
                  <a:srgbClr val="FFFFFF"/>
                </a:solidFill>
                <a:latin typeface="微软雅黑" panose="020B0503020204020204" charset="-122"/>
                <a:sym typeface="+mn-ea"/>
              </a:rPr>
              <a:t>工龄工资</a:t>
            </a:r>
            <a:r>
              <a:rPr lang="zh-CN" sz="1575">
                <a:solidFill>
                  <a:srgbClr val="FFFFFF"/>
                </a:solidFill>
                <a:latin typeface="微软雅黑" panose="020B0503020204020204" charset="-122"/>
                <a:sym typeface="+mn-ea"/>
              </a:rPr>
              <a:t>、</a:t>
            </a:r>
            <a:r>
              <a:rPr sz="1575">
                <a:solidFill>
                  <a:srgbClr val="FFFFFF"/>
                </a:solidFill>
                <a:latin typeface="微软雅黑" panose="020B0503020204020204" charset="-122"/>
                <a:sym typeface="+mn-ea"/>
              </a:rPr>
              <a:t>津补贴</a:t>
            </a:r>
            <a:r>
              <a:rPr lang="zh-CN" sz="1575">
                <a:solidFill>
                  <a:srgbClr val="FFFFFF"/>
                </a:solidFill>
                <a:latin typeface="微软雅黑" panose="020B0503020204020204" charset="-122"/>
                <a:sym typeface="+mn-ea"/>
              </a:rPr>
              <a:t>组成</a:t>
            </a:r>
            <a:r>
              <a:rPr sz="1575">
                <a:solidFill>
                  <a:srgbClr val="FFFFFF"/>
                </a:solidFill>
                <a:latin typeface="微软雅黑" panose="020B0503020204020204" charset="-122"/>
                <a:sym typeface="+mn-ea"/>
              </a:rPr>
              <a:t>，</a:t>
            </a:r>
            <a:r>
              <a:rPr sz="1575" b="0" i="0">
                <a:solidFill>
                  <a:srgbClr val="FFFFFF"/>
                </a:solidFill>
                <a:latin typeface="微软雅黑" panose="020B0503020204020204" charset="-122"/>
              </a:rPr>
              <a:t>通常与员工的岗位、职务、</a:t>
            </a:r>
            <a:r>
              <a:rPr lang="zh-CN" sz="1575" b="0" i="0">
                <a:solidFill>
                  <a:srgbClr val="FFFFFF"/>
                </a:solidFill>
                <a:latin typeface="微软雅黑" panose="020B0503020204020204" charset="-122"/>
              </a:rPr>
              <a:t>学历、工龄、</a:t>
            </a:r>
            <a:r>
              <a:rPr sz="1575" b="0" i="0">
                <a:solidFill>
                  <a:srgbClr val="FFFFFF"/>
                </a:solidFill>
                <a:latin typeface="微软雅黑" panose="020B0503020204020204" charset="-122"/>
              </a:rPr>
              <a:t>职称等挂钩，是员工收入的</a:t>
            </a:r>
            <a:r>
              <a:rPr lang="zh-CN" sz="1575" b="0" i="0">
                <a:solidFill>
                  <a:srgbClr val="FFFFFF"/>
                </a:solidFill>
                <a:latin typeface="微软雅黑" panose="020B0503020204020204" charset="-122"/>
              </a:rPr>
              <a:t>重要</a:t>
            </a:r>
            <a:r>
              <a:rPr sz="1575" b="0" i="0">
                <a:solidFill>
                  <a:srgbClr val="FFFFFF"/>
                </a:solidFill>
                <a:latin typeface="微软雅黑" panose="020B0503020204020204" charset="-122"/>
              </a:rPr>
              <a:t>组成部分。</a:t>
            </a:r>
            <a:endParaRPr sz="1575" b="0" i="0">
              <a:solidFill>
                <a:srgbClr val="FFFFFF"/>
              </a:solidFill>
              <a:latin typeface="微软雅黑" panose="020B0503020204020204" charset="-122"/>
            </a:endParaRPr>
          </a:p>
        </p:txBody>
      </p:sp>
      <p:sp>
        <p:nvSpPr>
          <p:cNvPr id="7" name="New shape"/>
          <p:cNvSpPr/>
          <p:nvPr/>
        </p:nvSpPr>
        <p:spPr>
          <a:xfrm>
            <a:off x="4832875" y="1628788"/>
            <a:ext cx="2532802" cy="652517"/>
          </a:xfrm>
          <a:prstGeom prst="roundRect">
            <a:avLst>
              <a:gd name="adj" fmla="val 20033"/>
            </a:avLst>
          </a:prstGeom>
          <a:solidFill>
            <a:srgbClr val="922323"/>
          </a:solidFill>
          <a:ln w="6350">
            <a:solidFill>
              <a:srgbClr val="CD9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lang="zh-CN" sz="2100" b="1" i="0">
                <a:solidFill>
                  <a:srgbClr val="FFB6B6"/>
                </a:solidFill>
                <a:latin typeface="微软雅黑" panose="020B0503020204020204" charset="-122"/>
              </a:rPr>
              <a:t>固定</a:t>
            </a:r>
            <a:r>
              <a:rPr sz="2100" b="1" i="0">
                <a:solidFill>
                  <a:srgbClr val="FFB6B6"/>
                </a:solidFill>
                <a:latin typeface="微软雅黑" panose="020B0503020204020204" charset="-122"/>
              </a:rPr>
              <a:t>工资构成</a:t>
            </a:r>
            <a:endParaRPr sz="2100" b="1" i="0">
              <a:solidFill>
                <a:srgbClr val="FFB6B6"/>
              </a:solidFill>
              <a:latin typeface="微软雅黑" panose="020B0503020204020204" charset="-122"/>
            </a:endParaRPr>
          </a:p>
        </p:txBody>
      </p:sp>
      <p:sp>
        <p:nvSpPr>
          <p:cNvPr id="8" name="New shape"/>
          <p:cNvSpPr/>
          <p:nvPr/>
        </p:nvSpPr>
        <p:spPr>
          <a:xfrm>
            <a:off x="7896224" y="2204461"/>
            <a:ext cx="2744216" cy="1911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绩效是薪酬体系的</a:t>
            </a:r>
            <a:r>
              <a:rPr lang="zh-CN" sz="1575" b="0" i="0">
                <a:solidFill>
                  <a:srgbClr val="FFFFFF"/>
                </a:solidFill>
                <a:latin typeface="微软雅黑" panose="020B0503020204020204" charset="-122"/>
              </a:rPr>
              <a:t>浮动</a:t>
            </a:r>
            <a:r>
              <a:rPr sz="1575" b="0" i="0">
                <a:solidFill>
                  <a:srgbClr val="FFFFFF"/>
                </a:solidFill>
                <a:latin typeface="微软雅黑" panose="020B0503020204020204" charset="-122"/>
              </a:rPr>
              <a:t>部分，根据员工的工作表现和达成的业绩目标来确定，旨在激发员工的工作积极性和创新能力。</a:t>
            </a:r>
            <a:endParaRPr sz="1575" b="0" i="0">
              <a:solidFill>
                <a:srgbClr val="FFFFFF"/>
              </a:solidFill>
              <a:latin typeface="微软雅黑" panose="020B0503020204020204" charset="-122"/>
            </a:endParaRPr>
          </a:p>
        </p:txBody>
      </p:sp>
      <p:sp>
        <p:nvSpPr>
          <p:cNvPr id="9" name="New shape"/>
          <p:cNvSpPr/>
          <p:nvPr/>
        </p:nvSpPr>
        <p:spPr>
          <a:xfrm>
            <a:off x="7968249" y="1622438"/>
            <a:ext cx="2532802" cy="652517"/>
          </a:xfrm>
          <a:prstGeom prst="roundRect">
            <a:avLst>
              <a:gd name="adj" fmla="val 20033"/>
            </a:avLst>
          </a:prstGeom>
          <a:solidFill>
            <a:srgbClr val="922323"/>
          </a:solidFill>
          <a:ln w="6350">
            <a:solidFill>
              <a:srgbClr val="CD9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lang="zh-CN" sz="2100" b="1">
                <a:solidFill>
                  <a:srgbClr val="FFB6B6"/>
                </a:solidFill>
                <a:latin typeface="微软雅黑" panose="020B0503020204020204" charset="-122"/>
                <a:sym typeface="+mn-ea"/>
              </a:rPr>
              <a:t>浮动</a:t>
            </a:r>
            <a:r>
              <a:rPr sz="2100" b="1">
                <a:solidFill>
                  <a:srgbClr val="FFB6B6"/>
                </a:solidFill>
                <a:latin typeface="微软雅黑" panose="020B0503020204020204" charset="-122"/>
                <a:sym typeface="+mn-ea"/>
              </a:rPr>
              <a:t>工资构成</a:t>
            </a:r>
            <a:endParaRPr sz="2100" b="1" i="0">
              <a:solidFill>
                <a:srgbClr val="FFB6B6"/>
              </a:solidFill>
              <a:latin typeface="微软雅黑" panose="020B0503020204020204" charset="-122"/>
            </a:endParaRPr>
          </a:p>
        </p:txBody>
      </p:sp>
      <p:sp>
        <p:nvSpPr>
          <p:cNvPr id="10" name="New shape"/>
          <p:cNvSpPr/>
          <p:nvPr/>
        </p:nvSpPr>
        <p:spPr>
          <a:xfrm>
            <a:off x="1847215" y="4869180"/>
            <a:ext cx="8324215" cy="1458595"/>
          </a:xfrm>
          <a:prstGeom prst="roundRect">
            <a:avLst>
              <a:gd name="adj" fmla="val 20033"/>
            </a:avLst>
          </a:prstGeom>
          <a:solidFill>
            <a:srgbClr val="922323"/>
          </a:solidFill>
          <a:ln w="6350">
            <a:solidFill>
              <a:srgbClr val="CD9B6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l">
              <a:lnSpc>
                <a:spcPct val="150000"/>
              </a:lnSpc>
            </a:pPr>
            <a:r>
              <a:rPr sz="2100" b="1" i="0">
                <a:solidFill>
                  <a:srgbClr val="FFB6B6"/>
                </a:solidFill>
                <a:latin typeface="微软雅黑" panose="020B0503020204020204" charset="-122"/>
              </a:rPr>
              <a:t>薪酬结构比例</a:t>
            </a:r>
            <a:endParaRPr sz="2100" b="1" i="0">
              <a:solidFill>
                <a:srgbClr val="FFB6B6"/>
              </a:solidFill>
              <a:latin typeface="微软雅黑" panose="020B0503020204020204" charset="-122"/>
            </a:endParaRPr>
          </a:p>
          <a:p>
            <a:pPr algn="l">
              <a:lnSpc>
                <a:spcPct val="150000"/>
              </a:lnSpc>
            </a:pPr>
            <a:r>
              <a:rPr sz="1575" i="0">
                <a:solidFill>
                  <a:srgbClr val="FFFFFF"/>
                </a:solidFill>
                <a:latin typeface="微软雅黑" panose="020B0503020204020204" charset="-122"/>
              </a:rPr>
              <a:t>固定部分约占薪酬的35%，浮动部分约占薪酬的65%。</a:t>
            </a:r>
            <a:endParaRPr sz="1575" i="0">
              <a:solidFill>
                <a:srgbClr val="FFFFFF"/>
              </a:solidFill>
              <a:latin typeface="微软雅黑" panose="020B0503020204020204" charset="-122"/>
            </a:endParaRPr>
          </a:p>
          <a:p>
            <a:pPr algn="l">
              <a:lnSpc>
                <a:spcPct val="150000"/>
              </a:lnSpc>
            </a:pPr>
            <a:r>
              <a:rPr sz="1575" i="0">
                <a:solidFill>
                  <a:srgbClr val="FFFFFF"/>
                </a:solidFill>
                <a:latin typeface="微软雅黑" panose="020B0503020204020204" charset="-122"/>
              </a:rPr>
              <a:t>薪酬构成比例可根据工资总额及</a:t>
            </a:r>
            <a:r>
              <a:rPr lang="zh-CN" sz="1575" i="0">
                <a:solidFill>
                  <a:srgbClr val="FFFFFF"/>
                </a:solidFill>
                <a:latin typeface="微软雅黑" panose="020B0503020204020204" charset="-122"/>
              </a:rPr>
              <a:t>分</a:t>
            </a:r>
            <a:r>
              <a:rPr sz="1575" i="0">
                <a:solidFill>
                  <a:srgbClr val="FFFFFF"/>
                </a:solidFill>
                <a:latin typeface="微软雅黑" panose="020B0503020204020204" charset="-122"/>
              </a:rPr>
              <a:t>公司实际情况，适时进行调整。</a:t>
            </a:r>
            <a:endParaRPr sz="2100" b="1" i="0">
              <a:solidFill>
                <a:srgbClr val="FFB6B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固定工资组成</a:t>
            </a:r>
            <a:endParaRPr lang="zh-CN" sz="3000" b="1" i="0">
              <a:solidFill>
                <a:srgbClr val="FFFFFF"/>
              </a:solidFill>
              <a:latin typeface="微软雅黑" panose="020B0503020204020204" charset="-122"/>
            </a:endParaRPr>
          </a:p>
        </p:txBody>
      </p:sp>
      <p:sp>
        <p:nvSpPr>
          <p:cNvPr id="4" name="New shape"/>
          <p:cNvSpPr/>
          <p:nvPr/>
        </p:nvSpPr>
        <p:spPr>
          <a:xfrm>
            <a:off x="1558925" y="1200150"/>
            <a:ext cx="8827135" cy="4960620"/>
          </a:xfrm>
          <a:prstGeom prst="roundRect">
            <a:avLst>
              <a:gd name="adj" fmla="val 10000"/>
            </a:avLst>
          </a:prstGeom>
          <a:solidFill>
            <a:srgbClr val="922323"/>
          </a:solidFill>
          <a:ln w="6350">
            <a:solidFill>
              <a:srgbClr val="FF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lang="zh-CN" sz="2100" b="1" i="0">
                <a:solidFill>
                  <a:srgbClr val="FFB6B6"/>
                </a:solidFill>
                <a:latin typeface="微软雅黑" panose="020B0503020204020204" charset="-122"/>
              </a:rPr>
              <a:t>固定</a:t>
            </a:r>
            <a:r>
              <a:rPr sz="2100" b="1" i="0">
                <a:solidFill>
                  <a:srgbClr val="FFB6B6"/>
                </a:solidFill>
                <a:latin typeface="微软雅黑" panose="020B0503020204020204" charset="-122"/>
              </a:rPr>
              <a:t>工资</a:t>
            </a:r>
            <a:r>
              <a:rPr lang="en-US" sz="2100" b="1" i="0">
                <a:solidFill>
                  <a:srgbClr val="FFB6B6"/>
                </a:solidFill>
                <a:latin typeface="微软雅黑" panose="020B0503020204020204" charset="-122"/>
              </a:rPr>
              <a:t>=</a:t>
            </a:r>
            <a:r>
              <a:rPr lang="zh-CN" altLang="en-US" sz="2100" b="1" i="0">
                <a:solidFill>
                  <a:srgbClr val="FFB6B6"/>
                </a:solidFill>
                <a:latin typeface="微软雅黑" panose="020B0503020204020204" charset="-122"/>
              </a:rPr>
              <a:t>岗位工资</a:t>
            </a:r>
            <a:r>
              <a:rPr lang="en-US" altLang="zh-CN" sz="2100" b="1" i="0">
                <a:solidFill>
                  <a:srgbClr val="FFB6B6"/>
                </a:solidFill>
                <a:latin typeface="微软雅黑" panose="020B0503020204020204" charset="-122"/>
              </a:rPr>
              <a:t>+</a:t>
            </a:r>
            <a:r>
              <a:rPr lang="zh-CN" altLang="en-US" sz="2100" b="1" i="0">
                <a:solidFill>
                  <a:srgbClr val="FFB6B6"/>
                </a:solidFill>
                <a:latin typeface="微软雅黑" panose="020B0503020204020204" charset="-122"/>
              </a:rPr>
              <a:t>工龄工资</a:t>
            </a:r>
            <a:r>
              <a:rPr lang="en-US" altLang="zh-CN" sz="2100" b="1" i="0">
                <a:solidFill>
                  <a:srgbClr val="FFB6B6"/>
                </a:solidFill>
                <a:latin typeface="微软雅黑" panose="020B0503020204020204" charset="-122"/>
              </a:rPr>
              <a:t>+</a:t>
            </a:r>
            <a:r>
              <a:rPr lang="zh-CN" altLang="en-US" sz="2100" b="1" i="0">
                <a:solidFill>
                  <a:srgbClr val="FFB6B6"/>
                </a:solidFill>
                <a:latin typeface="微软雅黑" panose="020B0503020204020204" charset="-122"/>
              </a:rPr>
              <a:t>津补贴</a:t>
            </a:r>
            <a:br>
              <a:rPr sz="1800">
                <a:latin typeface="微软雅黑" panose="020B0503020204020204" charset="-122"/>
              </a:rPr>
            </a:br>
            <a:endParaRPr sz="1800">
              <a:latin typeface="微软雅黑" panose="020B0503020204020204" charset="-122"/>
            </a:endParaRPr>
          </a:p>
          <a:p>
            <a:pPr algn="l">
              <a:lnSpc>
                <a:spcPct val="150000"/>
              </a:lnSpc>
            </a:pPr>
            <a:r>
              <a:rPr sz="2400" b="1" i="0">
                <a:latin typeface="微软雅黑" panose="020B0503020204020204" charset="-122"/>
              </a:rPr>
              <a:t>岗位工资</a:t>
            </a:r>
            <a:r>
              <a:rPr sz="1800" b="0" i="0">
                <a:latin typeface="微软雅黑" panose="020B0503020204020204" charset="-122"/>
              </a:rPr>
              <a:t>是根据岗位对分公司的相对价值以及员工的职位等级而设立的保障性薪酬，是员工薪酬中的主要固定部分，以现金形式按月发放。</a:t>
            </a:r>
            <a:endParaRPr sz="1800" b="0" i="0">
              <a:latin typeface="微软雅黑" panose="020B0503020204020204" charset="-122"/>
            </a:endParaRPr>
          </a:p>
          <a:p>
            <a:pPr algn="l">
              <a:lnSpc>
                <a:spcPct val="150000"/>
              </a:lnSpc>
            </a:pPr>
            <a:r>
              <a:rPr sz="2400" b="1">
                <a:latin typeface="微软雅黑" panose="020B0503020204020204" charset="-122"/>
              </a:rPr>
              <a:t>工龄工资</a:t>
            </a:r>
            <a:r>
              <a:rPr sz="1800">
                <a:latin typeface="微软雅黑" panose="020B0503020204020204" charset="-122"/>
              </a:rPr>
              <a:t>是分公司对员工的工作经验和劳动贡献积累给予承认和补偿的工资项目，按员工实际工龄分段累积计算，以现金形式按月发放。</a:t>
            </a:r>
            <a:r>
              <a:rPr lang="zh-CN" sz="1800">
                <a:latin typeface="微软雅黑" panose="020B0503020204020204" charset="-122"/>
              </a:rPr>
              <a:t>《工龄工资对照表》详见《四川成渝高速公路股份有限公司</a:t>
            </a:r>
            <a:r>
              <a:rPr sz="1800">
                <a:latin typeface="微软雅黑" panose="020B0503020204020204" charset="-122"/>
              </a:rPr>
              <a:t>成仁分公司员工薪酬管理办法</a:t>
            </a:r>
            <a:r>
              <a:rPr lang="zh-CN" sz="1800">
                <a:latin typeface="微软雅黑" panose="020B0503020204020204" charset="-122"/>
              </a:rPr>
              <a:t>》附件</a:t>
            </a:r>
            <a:br>
              <a:rPr sz="1800">
                <a:latin typeface="微软雅黑" panose="020B0503020204020204" charset="-122"/>
              </a:rPr>
            </a:br>
            <a:r>
              <a:rPr sz="2400" b="1">
                <a:latin typeface="微软雅黑" panose="020B0503020204020204" charset="-122"/>
              </a:rPr>
              <a:t>津补贴</a:t>
            </a:r>
            <a:r>
              <a:rPr sz="1800">
                <a:latin typeface="微软雅黑" panose="020B0503020204020204" charset="-122"/>
              </a:rPr>
              <a:t>是为辅助完成工作而以固定现金形式发放的带有福利性质的薪酬。</a:t>
            </a: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岗位</a:t>
            </a:r>
            <a:r>
              <a:rPr sz="3000" b="1" i="0">
                <a:solidFill>
                  <a:srgbClr val="FFFFFF"/>
                </a:solidFill>
                <a:latin typeface="微软雅黑" panose="020B0503020204020204" charset="-122"/>
              </a:rPr>
              <a:t>工资的</a:t>
            </a:r>
            <a:r>
              <a:rPr sz="3000" b="1">
                <a:solidFill>
                  <a:srgbClr val="FFFFFF"/>
                </a:solidFill>
                <a:latin typeface="微软雅黑" panose="020B0503020204020204" charset="-122"/>
                <a:sym typeface="+mn-ea"/>
              </a:rPr>
              <a:t>确定</a:t>
            </a:r>
            <a:endParaRPr sz="3000" b="1" i="0">
              <a:solidFill>
                <a:srgbClr val="FFFFFF"/>
              </a:solidFill>
              <a:latin typeface="微软雅黑" panose="020B0503020204020204" charset="-122"/>
            </a:endParaRPr>
          </a:p>
        </p:txBody>
      </p:sp>
      <p:sp>
        <p:nvSpPr>
          <p:cNvPr id="4" name="New shape"/>
          <p:cNvSpPr/>
          <p:nvPr/>
        </p:nvSpPr>
        <p:spPr>
          <a:xfrm>
            <a:off x="1558925" y="1627505"/>
            <a:ext cx="8839835" cy="4043680"/>
          </a:xfrm>
          <a:prstGeom prst="roundRect">
            <a:avLst>
              <a:gd name="adj" fmla="val 10000"/>
            </a:avLst>
          </a:prstGeom>
          <a:solidFill>
            <a:srgbClr val="922323"/>
          </a:solidFill>
          <a:ln w="6350">
            <a:solidFill>
              <a:srgbClr val="FF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20000"/>
          </a:bodyPr>
          <a:lstStyle/>
          <a:p>
            <a:br>
              <a:rPr sz="1800">
                <a:latin typeface="微软雅黑" panose="020B0503020204020204" charset="-122"/>
              </a:rPr>
            </a:br>
            <a:endParaRPr sz="1800">
              <a:latin typeface="微软雅黑" panose="020B0503020204020204" charset="-122"/>
            </a:endParaRPr>
          </a:p>
          <a:p>
            <a:pPr algn="l"/>
            <a:r>
              <a:rPr lang="zh-CN" sz="2100" b="1" i="0">
                <a:solidFill>
                  <a:srgbClr val="FFB6B6"/>
                </a:solidFill>
                <a:latin typeface="微软雅黑" panose="020B0503020204020204" charset="-122"/>
              </a:rPr>
              <a:t>岗位</a:t>
            </a:r>
            <a:r>
              <a:rPr sz="2100" b="1" i="0">
                <a:solidFill>
                  <a:srgbClr val="FFB6B6"/>
                </a:solidFill>
                <a:latin typeface="微软雅黑" panose="020B0503020204020204" charset="-122"/>
              </a:rPr>
              <a:t>工资的确定方法</a:t>
            </a:r>
            <a:br>
              <a:rPr sz="1800">
                <a:latin typeface="微软雅黑" panose="020B0503020204020204" charset="-122"/>
              </a:rPr>
            </a:br>
            <a:endParaRPr sz="1800">
              <a:latin typeface="微软雅黑" panose="020B0503020204020204" charset="-122"/>
            </a:endParaRPr>
          </a:p>
          <a:p>
            <a:pPr algn="l">
              <a:lnSpc>
                <a:spcPct val="150000"/>
              </a:lnSpc>
            </a:pPr>
            <a:r>
              <a:rPr b="0" i="0">
                <a:solidFill>
                  <a:srgbClr val="FFFFFF"/>
                </a:solidFill>
                <a:latin typeface="微软雅黑" panose="020B0503020204020204" charset="-122"/>
              </a:rPr>
              <a:t>根据岗位价值评估的结果及岗位序列设置薪级与薪档，薪级薪档间适度拉开级差与档差。</a:t>
            </a:r>
            <a:endParaRPr b="0" i="0">
              <a:solidFill>
                <a:srgbClr val="FFFFFF"/>
              </a:solidFill>
              <a:latin typeface="微软雅黑" panose="020B0503020204020204" charset="-122"/>
            </a:endParaRPr>
          </a:p>
          <a:p>
            <a:pPr algn="l">
              <a:lnSpc>
                <a:spcPct val="150000"/>
              </a:lnSpc>
            </a:pPr>
            <a:r>
              <a:rPr b="0" i="0">
                <a:solidFill>
                  <a:srgbClr val="FFFFFF"/>
                </a:solidFill>
                <a:latin typeface="微软雅黑" panose="020B0503020204020204" charset="-122"/>
              </a:rPr>
              <a:t>不同岗位根据员工学历、工作年限、职称情况的综合积分，匹配相应的职位等级，职位等级与薪酬等级一一对应。</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固定</a:t>
            </a:r>
            <a:r>
              <a:rPr sz="3000" b="1" i="0">
                <a:solidFill>
                  <a:srgbClr val="FFFFFF"/>
                </a:solidFill>
                <a:latin typeface="微软雅黑" panose="020B0503020204020204" charset="-122"/>
              </a:rPr>
              <a:t>工资在薪酬体系中的作用</a:t>
            </a:r>
            <a:endParaRPr sz="3000" b="1" i="0">
              <a:solidFill>
                <a:srgbClr val="FFFFFF"/>
              </a:solidFill>
              <a:latin typeface="微软雅黑" panose="020B0503020204020204" charset="-122"/>
            </a:endParaRPr>
          </a:p>
        </p:txBody>
      </p:sp>
      <p:sp>
        <p:nvSpPr>
          <p:cNvPr id="4" name="New shape"/>
          <p:cNvSpPr/>
          <p:nvPr/>
        </p:nvSpPr>
        <p:spPr>
          <a:xfrm>
            <a:off x="6458401" y="1550051"/>
            <a:ext cx="4545078"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lang="zh-CN" sz="2100" b="1" i="0">
                <a:solidFill>
                  <a:srgbClr val="FFB6B6"/>
                </a:solidFill>
                <a:latin typeface="微软雅黑" panose="020B0503020204020204" charset="-122"/>
              </a:rPr>
              <a:t>固定</a:t>
            </a:r>
            <a:r>
              <a:rPr sz="2100" b="1" i="0">
                <a:solidFill>
                  <a:srgbClr val="FFB6B6"/>
                </a:solidFill>
                <a:latin typeface="微软雅黑" panose="020B0503020204020204" charset="-122"/>
              </a:rPr>
              <a:t>工资的稳定性</a:t>
            </a:r>
            <a:endParaRPr sz="2100" b="1" i="0">
              <a:solidFill>
                <a:srgbClr val="FFB6B6"/>
              </a:solidFill>
              <a:latin typeface="微软雅黑" panose="020B0503020204020204" charset="-122"/>
            </a:endParaRPr>
          </a:p>
          <a:p>
            <a:pPr algn="l">
              <a:lnSpc>
                <a:spcPct val="150000"/>
              </a:lnSpc>
            </a:pPr>
            <a:r>
              <a:rPr lang="zh-CN" sz="1575" b="0" i="0">
                <a:solidFill>
                  <a:srgbClr val="FFFFFF"/>
                </a:solidFill>
                <a:latin typeface="微软雅黑" panose="020B0503020204020204" charset="-122"/>
              </a:rPr>
              <a:t>固定</a:t>
            </a:r>
            <a:r>
              <a:rPr sz="1575" b="0" i="0">
                <a:solidFill>
                  <a:srgbClr val="FFFFFF"/>
                </a:solidFill>
                <a:latin typeface="微软雅黑" panose="020B0503020204020204" charset="-122"/>
              </a:rPr>
              <a:t>工资是员工薪酬体系的基础，其稳定性对于员工的生活质量和工作积极性有着重要影响。</a:t>
            </a:r>
            <a:endParaRPr sz="1575" b="0" i="0">
              <a:solidFill>
                <a:srgbClr val="FFFFFF"/>
              </a:solidFill>
              <a:latin typeface="微软雅黑" panose="020B0503020204020204" charset="-122"/>
            </a:endParaRPr>
          </a:p>
        </p:txBody>
      </p:sp>
      <p:sp>
        <p:nvSpPr>
          <p:cNvPr id="5" name="New shape"/>
          <p:cNvSpPr/>
          <p:nvPr/>
        </p:nvSpPr>
        <p:spPr>
          <a:xfrm>
            <a:off x="990750" y="3069146"/>
            <a:ext cx="4545077"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lang="zh-CN" sz="2100" b="1" i="0">
                <a:solidFill>
                  <a:srgbClr val="FFB6B6"/>
                </a:solidFill>
                <a:latin typeface="微软雅黑" panose="020B0503020204020204" charset="-122"/>
              </a:rPr>
              <a:t>固定</a:t>
            </a:r>
            <a:r>
              <a:rPr sz="2100" b="1" i="0">
                <a:solidFill>
                  <a:srgbClr val="FFB6B6"/>
                </a:solidFill>
                <a:latin typeface="微软雅黑" panose="020B0503020204020204" charset="-122"/>
              </a:rPr>
              <a:t>工资的激励作用</a:t>
            </a:r>
            <a:endParaRPr sz="2100" b="1" i="0">
              <a:solidFill>
                <a:srgbClr val="FFB6B6"/>
              </a:solidFill>
              <a:latin typeface="微软雅黑" panose="020B0503020204020204" charset="-122"/>
            </a:endParaRPr>
          </a:p>
          <a:p>
            <a:pPr algn="r">
              <a:lnSpc>
                <a:spcPct val="150000"/>
              </a:lnSpc>
            </a:pPr>
            <a:r>
              <a:rPr lang="zh-CN" sz="1575" b="0" i="0">
                <a:solidFill>
                  <a:srgbClr val="FFFFFF"/>
                </a:solidFill>
                <a:latin typeface="微软雅黑" panose="020B0503020204020204" charset="-122"/>
              </a:rPr>
              <a:t>固定</a:t>
            </a:r>
            <a:r>
              <a:rPr sz="1575" b="0" i="0">
                <a:solidFill>
                  <a:srgbClr val="FFFFFF"/>
                </a:solidFill>
                <a:latin typeface="微软雅黑" panose="020B0503020204020204" charset="-122"/>
              </a:rPr>
              <a:t>工资作为固定的收入部分，可以提供一定的保障，同时也能对员工的工作表现产生激励作用。</a:t>
            </a:r>
            <a:endParaRPr sz="1575" b="0" i="0">
              <a:solidFill>
                <a:srgbClr val="FFFFFF"/>
              </a:solidFill>
              <a:latin typeface="微软雅黑" panose="020B0503020204020204" charset="-122"/>
            </a:endParaRPr>
          </a:p>
        </p:txBody>
      </p:sp>
      <p:sp>
        <p:nvSpPr>
          <p:cNvPr id="6" name="New shape"/>
          <p:cNvSpPr/>
          <p:nvPr/>
        </p:nvSpPr>
        <p:spPr>
          <a:xfrm>
            <a:off x="6461576" y="4519988"/>
            <a:ext cx="4554174" cy="1506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lang="zh-CN" sz="2100" b="1" i="0">
                <a:solidFill>
                  <a:srgbClr val="FFB6B6"/>
                </a:solidFill>
                <a:latin typeface="微软雅黑" panose="020B0503020204020204" charset="-122"/>
              </a:rPr>
              <a:t>固定</a:t>
            </a:r>
            <a:r>
              <a:rPr sz="2100" b="1" i="0">
                <a:solidFill>
                  <a:srgbClr val="FFB6B6"/>
                </a:solidFill>
                <a:latin typeface="微软雅黑" panose="020B0503020204020204" charset="-122"/>
              </a:rPr>
              <a:t>工资在薪酬结构中的位置</a:t>
            </a:r>
            <a:endParaRPr sz="2100" b="1" i="0">
              <a:solidFill>
                <a:srgbClr val="FFB6B6"/>
              </a:solidFill>
              <a:latin typeface="微软雅黑" panose="020B0503020204020204" charset="-122"/>
            </a:endParaRPr>
          </a:p>
          <a:p>
            <a:pPr algn="l">
              <a:lnSpc>
                <a:spcPct val="150000"/>
              </a:lnSpc>
            </a:pPr>
            <a:r>
              <a:rPr lang="zh-CN" sz="1575" b="0" i="0">
                <a:solidFill>
                  <a:srgbClr val="FFFFFF"/>
                </a:solidFill>
                <a:latin typeface="微软雅黑" panose="020B0503020204020204" charset="-122"/>
              </a:rPr>
              <a:t>固定</a:t>
            </a:r>
            <a:r>
              <a:rPr sz="1575" b="0" i="0">
                <a:solidFill>
                  <a:srgbClr val="FFFFFF"/>
                </a:solidFill>
                <a:latin typeface="微软雅黑" panose="020B0503020204020204" charset="-122"/>
              </a:rPr>
              <a:t>工资在薪酬体系中占据</a:t>
            </a:r>
            <a:r>
              <a:rPr lang="zh-CN" sz="1575" b="0" i="0">
                <a:solidFill>
                  <a:srgbClr val="FFFFFF"/>
                </a:solidFill>
                <a:latin typeface="微软雅黑" panose="020B0503020204020204" charset="-122"/>
              </a:rPr>
              <a:t>重要</a:t>
            </a:r>
            <a:r>
              <a:rPr sz="1575" b="0" i="0">
                <a:solidFill>
                  <a:srgbClr val="FFFFFF"/>
                </a:solidFill>
                <a:latin typeface="微软雅黑" panose="020B0503020204020204" charset="-122"/>
              </a:rPr>
              <a:t>地位，它与绩效工资、福利待遇等其他组成部分相互配合，共同构成了完整的薪酬结构。</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CD9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1" name="New shape"/>
          <p:cNvSpPr/>
          <p:nvPr/>
        </p:nvSpPr>
        <p:spPr>
          <a:xfrm>
            <a:off x="5520280" y="3212925"/>
            <a:ext cx="309600" cy="396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48590" y="4701687"/>
            <a:ext cx="309600" cy="396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7435" y="4535752"/>
            <a:ext cx="360000" cy="370800"/>
          </a:xfrm>
          <a:prstGeom prst="roundRect">
            <a:avLst>
              <a:gd name="adj" fmla="val 8819"/>
            </a:avLst>
          </a:prstGeom>
          <a:solidFill>
            <a:srgbClr val="CD9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
        <p:nvSpPr>
          <p:cNvPr id="13" name="New shape"/>
          <p:cNvSpPr/>
          <p:nvPr/>
        </p:nvSpPr>
        <p:spPr>
          <a:xfrm>
            <a:off x="5967740" y="4076745"/>
            <a:ext cx="39600" cy="4644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6" name="New shape"/>
          <p:cNvSpPr/>
          <p:nvPr/>
        </p:nvSpPr>
        <p:spPr>
          <a:xfrm>
            <a:off x="5967740" y="3612560"/>
            <a:ext cx="39600" cy="4644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7" name="New shape"/>
          <p:cNvSpPr/>
          <p:nvPr/>
        </p:nvSpPr>
        <p:spPr>
          <a:xfrm>
            <a:off x="5967740" y="3148375"/>
            <a:ext cx="39600" cy="4644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 name="New shape"/>
          <p:cNvSpPr/>
          <p:nvPr/>
        </p:nvSpPr>
        <p:spPr>
          <a:xfrm>
            <a:off x="5965200" y="2390185"/>
            <a:ext cx="39600" cy="4644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New shape"/>
          <p:cNvSpPr/>
          <p:nvPr/>
        </p:nvSpPr>
        <p:spPr>
          <a:xfrm>
            <a:off x="5962660" y="2689270"/>
            <a:ext cx="39600" cy="464400"/>
          </a:xfrm>
          <a:prstGeom prst="rect">
            <a:avLst/>
          </a:prstGeom>
          <a:solidFill>
            <a:srgbClr val="F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2" name="New shape"/>
          <p:cNvSpPr/>
          <p:nvPr/>
        </p:nvSpPr>
        <p:spPr>
          <a:xfrm>
            <a:off x="5806800" y="2996825"/>
            <a:ext cx="360000" cy="370800"/>
          </a:xfrm>
          <a:prstGeom prst="roundRect">
            <a:avLst>
              <a:gd name="adj" fmla="val 8819"/>
            </a:avLst>
          </a:prstGeom>
          <a:solidFill>
            <a:srgbClr val="CD9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sz="3000" b="1" i="0">
                <a:solidFill>
                  <a:srgbClr val="FFFFFF"/>
                </a:solidFill>
                <a:latin typeface="微软雅黑" panose="020B0503020204020204" charset="-122"/>
              </a:rPr>
              <a:t>浮动工资定义和组成部分</a:t>
            </a:r>
            <a:endParaRPr lang="zh-CN" sz="3000" b="1" i="0">
              <a:solidFill>
                <a:srgbClr val="FFFFFF"/>
              </a:solidFill>
              <a:latin typeface="微软雅黑" panose="020B0503020204020204" charset="-122"/>
            </a:endParaRPr>
          </a:p>
        </p:txBody>
      </p:sp>
      <p:sp>
        <p:nvSpPr>
          <p:cNvPr id="4" name="New shape"/>
          <p:cNvSpPr/>
          <p:nvPr/>
        </p:nvSpPr>
        <p:spPr>
          <a:xfrm>
            <a:off x="1558925" y="3546158"/>
            <a:ext cx="8695690" cy="1419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l"/>
            <a:r>
              <a:rPr sz="2100" b="1" i="0">
                <a:solidFill>
                  <a:srgbClr val="FFB6B6"/>
                </a:solidFill>
                <a:latin typeface="微软雅黑" panose="020B0503020204020204" charset="-122"/>
              </a:rPr>
              <a:t>奖金种类概述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奖金是薪酬体系的重要组成部分，主要包括年终奖、季度奖、项目奖等，它们旨在激励员工提高工作效率和质量。</a:t>
            </a:r>
            <a:endParaRPr sz="1575" b="0" i="0">
              <a:solidFill>
                <a:srgbClr val="FFFFFF"/>
              </a:solidFill>
              <a:latin typeface="微软雅黑" panose="020B0503020204020204" charset="-122"/>
            </a:endParaRPr>
          </a:p>
        </p:txBody>
      </p:sp>
      <p:sp>
        <p:nvSpPr>
          <p:cNvPr id="10" name="New shape"/>
          <p:cNvSpPr/>
          <p:nvPr/>
        </p:nvSpPr>
        <p:spPr>
          <a:xfrm>
            <a:off x="1558925" y="1627505"/>
            <a:ext cx="8839835" cy="4043680"/>
          </a:xfrm>
          <a:prstGeom prst="roundRect">
            <a:avLst>
              <a:gd name="adj" fmla="val 10000"/>
            </a:avLst>
          </a:prstGeom>
          <a:solidFill>
            <a:srgbClr val="922323"/>
          </a:solidFill>
          <a:ln w="6350">
            <a:solidFill>
              <a:srgbClr val="FF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20000"/>
          </a:bodyPr>
          <a:p>
            <a:br>
              <a:rPr sz="1800">
                <a:latin typeface="微软雅黑" panose="020B0503020204020204" charset="-122"/>
              </a:rPr>
            </a:br>
            <a:endParaRPr sz="1800">
              <a:latin typeface="微软雅黑" panose="020B0503020204020204" charset="-122"/>
            </a:endParaRPr>
          </a:p>
          <a:p>
            <a:pPr algn="l"/>
            <a:r>
              <a:rPr lang="zh-CN" sz="2100" b="1" i="0">
                <a:solidFill>
                  <a:srgbClr val="FFB6B6"/>
                </a:solidFill>
                <a:latin typeface="微软雅黑" panose="020B0503020204020204" charset="-122"/>
              </a:rPr>
              <a:t>浮动工资</a:t>
            </a:r>
            <a:r>
              <a:rPr sz="2100" b="1" i="0">
                <a:solidFill>
                  <a:srgbClr val="FFB6B6"/>
                </a:solidFill>
                <a:latin typeface="微软雅黑" panose="020B0503020204020204" charset="-122"/>
              </a:rPr>
              <a:t>的</a:t>
            </a:r>
            <a:r>
              <a:rPr lang="zh-CN" sz="2100" b="1" i="0">
                <a:solidFill>
                  <a:srgbClr val="FFB6B6"/>
                </a:solidFill>
                <a:latin typeface="微软雅黑" panose="020B0503020204020204" charset="-122"/>
              </a:rPr>
              <a:t>定义</a:t>
            </a:r>
            <a:br>
              <a:rPr sz="1800">
                <a:latin typeface="微软雅黑" panose="020B0503020204020204" charset="-122"/>
              </a:rPr>
            </a:br>
            <a:endParaRPr sz="1800">
              <a:latin typeface="微软雅黑" panose="020B0503020204020204" charset="-122"/>
            </a:endParaRPr>
          </a:p>
          <a:p>
            <a:pPr algn="l">
              <a:lnSpc>
                <a:spcPct val="150000"/>
              </a:lnSpc>
            </a:pPr>
            <a:r>
              <a:rPr b="0" i="0">
                <a:solidFill>
                  <a:srgbClr val="FFFFFF"/>
                </a:solidFill>
                <a:latin typeface="微软雅黑" panose="020B0503020204020204" charset="-122"/>
              </a:rPr>
              <a:t>浮动工资主要指绩效工资，是以绩效考核为基础，与部门绩效和个人绩效的完成情况相挂钩的激励性薪酬。</a:t>
            </a:r>
            <a:endParaRPr b="0" i="0">
              <a:solidFill>
                <a:srgbClr val="FFFFFF"/>
              </a:solidFill>
              <a:latin typeface="微软雅黑" panose="020B0503020204020204" charset="-122"/>
            </a:endParaRPr>
          </a:p>
          <a:p>
            <a:pPr algn="l">
              <a:lnSpc>
                <a:spcPct val="150000"/>
              </a:lnSpc>
            </a:pPr>
            <a:endParaRPr b="0" i="0">
              <a:solidFill>
                <a:srgbClr val="FFFFFF"/>
              </a:solidFill>
              <a:latin typeface="微软雅黑" panose="020B0503020204020204" charset="-122"/>
            </a:endParaRPr>
          </a:p>
          <a:p>
            <a:pPr algn="l">
              <a:lnSpc>
                <a:spcPct val="150000"/>
              </a:lnSpc>
            </a:pPr>
            <a:r>
              <a:rPr lang="zh-CN" sz="2100" b="1">
                <a:solidFill>
                  <a:srgbClr val="FFB6B6"/>
                </a:solidFill>
                <a:latin typeface="微软雅黑" panose="020B0503020204020204" charset="-122"/>
                <a:sym typeface="+mn-ea"/>
              </a:rPr>
              <a:t>绩效工资的组成部分</a:t>
            </a:r>
            <a:endParaRPr lang="zh-CN" sz="2100" b="1">
              <a:solidFill>
                <a:srgbClr val="FFB6B6"/>
              </a:solidFill>
              <a:latin typeface="微软雅黑" panose="020B0503020204020204" charset="-122"/>
              <a:sym typeface="+mn-ea"/>
            </a:endParaRPr>
          </a:p>
          <a:p>
            <a:pPr algn="l">
              <a:lnSpc>
                <a:spcPct val="150000"/>
              </a:lnSpc>
            </a:pPr>
            <a:br>
              <a:rPr sz="1800">
                <a:latin typeface="微软雅黑" panose="020B0503020204020204" charset="-122"/>
              </a:rPr>
            </a:br>
            <a:r>
              <a:rPr sz="1800">
                <a:latin typeface="微软雅黑" panose="020B0503020204020204" charset="-122"/>
              </a:rPr>
              <a:t>绩效工资每年按一定比例分成三部分，一部分为月度预发绩效工资，一部分为年终预发绩效工资，一部分为年度清算工资。</a:t>
            </a: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TABLE_ENDDRAG_ORIGIN_RECT" val="417*226"/>
  <p:tag name="TABLE_ENDDRAG_RECT" val="480*164*417*226"/>
</p:tagLst>
</file>

<file path=ppt/tags/tag2.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8146</Words>
  <Application>WPS 演示</Application>
  <PresentationFormat>全屏显示(4:3)</PresentationFormat>
  <Paragraphs>797</Paragraphs>
  <Slides>42</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42</vt:i4>
      </vt:variant>
    </vt:vector>
  </HeadingPairs>
  <TitlesOfParts>
    <vt:vector size="53" baseType="lpstr">
      <vt:lpstr>Arial</vt:lpstr>
      <vt:lpstr>宋体</vt:lpstr>
      <vt:lpstr>Wingdings</vt:lpstr>
      <vt:lpstr>微软雅黑</vt:lpstr>
      <vt:lpstr>Calibri</vt:lpstr>
      <vt:lpstr>Arial Unicode MS</vt:lpstr>
      <vt:lpstr>Arial</vt:lpstr>
      <vt:lpstr>Times New Roman</vt:lpstr>
      <vt:lpstr>Calibri</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赖函</cp:lastModifiedBy>
  <cp:revision>43</cp:revision>
  <dcterms:created xsi:type="dcterms:W3CDTF">2024-09-23T08:50:00Z</dcterms:created>
  <dcterms:modified xsi:type="dcterms:W3CDTF">2024-09-29T02:01:36Z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B1D5C7FC8B154E15A9B04DC1CB99468F</vt:lpwstr>
  </property>
  <property fmtid="{D5CDD505-2E9C-101B-9397-08002B2CF9AE}" pid="3" name="KSOProductBuildVer">
    <vt:lpwstr>2052-11.8.6.11830</vt:lpwstr>
  </property>
</Properties>
</file>