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7"/>
  </p:handoutMasterIdLst>
  <p:sldIdLst>
    <p:sldId id="359" r:id="rId3"/>
    <p:sldId id="402" r:id="rId5"/>
    <p:sldId id="459" r:id="rId6"/>
    <p:sldId id="460" r:id="rId7"/>
    <p:sldId id="594" r:id="rId8"/>
    <p:sldId id="463" r:id="rId9"/>
    <p:sldId id="464" r:id="rId10"/>
    <p:sldId id="465" r:id="rId11"/>
    <p:sldId id="467" r:id="rId12"/>
    <p:sldId id="468" r:id="rId13"/>
    <p:sldId id="558" r:id="rId14"/>
    <p:sldId id="596" r:id="rId15"/>
    <p:sldId id="494" r:id="rId16"/>
    <p:sldId id="495" r:id="rId17"/>
    <p:sldId id="497" r:id="rId18"/>
    <p:sldId id="498" r:id="rId19"/>
    <p:sldId id="499" r:id="rId20"/>
    <p:sldId id="527" r:id="rId21"/>
    <p:sldId id="526" r:id="rId22"/>
    <p:sldId id="436" r:id="rId23"/>
    <p:sldId id="556" r:id="rId24"/>
    <p:sldId id="557" r:id="rId25"/>
    <p:sldId id="318" r:id="rId26"/>
  </p:sldIdLst>
  <p:sldSz cx="9144000" cy="5143500" type="screen16x9"/>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88" userDrawn="1">
          <p15:clr>
            <a:srgbClr val="A4A3A4"/>
          </p15:clr>
        </p15:guide>
        <p15:guide id="2" pos="29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C2B"/>
    <a:srgbClr val="333333"/>
    <a:srgbClr val="3B424B"/>
    <a:srgbClr val="586371"/>
    <a:srgbClr val="40595D"/>
    <a:srgbClr val="708593"/>
    <a:srgbClr val="70A9B5"/>
    <a:srgbClr val="9CCBBB"/>
    <a:srgbClr val="5A895C"/>
    <a:srgbClr val="7EBA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35" autoAdjust="0"/>
    <p:restoredTop sz="94660" autoAdjust="0"/>
  </p:normalViewPr>
  <p:slideViewPr>
    <p:cSldViewPr showGuides="1">
      <p:cViewPr varScale="1">
        <p:scale>
          <a:sx n="114" d="100"/>
          <a:sy n="114" d="100"/>
        </p:scale>
        <p:origin x="734" y="77"/>
      </p:cViewPr>
      <p:guideLst>
        <p:guide orient="horz" pos="1488"/>
        <p:guide pos="29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3810" y="-90"/>
      </p:cViewPr>
      <p:guideLst>
        <p:guide orient="horz" pos="2644"/>
        <p:guide pos="222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110.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
        <p:nvSpPr>
          <p:cNvPr id="7" name="矩形 6"/>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5.xml"/><Relationship Id="rId7" Type="http://schemas.openxmlformats.org/officeDocument/2006/relationships/themeOverride" Target="../theme/themeOverride1.xml"/><Relationship Id="rId6" Type="http://schemas.openxmlformats.org/officeDocument/2006/relationships/tags" Target="../tags/tag1.xml"/><Relationship Id="rId5" Type="http://schemas.openxmlformats.org/officeDocument/2006/relationships/image" Target="../media/image3.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74.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5.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image" Target="../media/image8.png"/><Relationship Id="rId1" Type="http://schemas.openxmlformats.org/officeDocument/2006/relationships/tags" Target="../tags/tag7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9.xml"/><Relationship Id="rId1" Type="http://schemas.openxmlformats.org/officeDocument/2006/relationships/tags" Target="../tags/tag78.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5.xml"/><Relationship Id="rId3" Type="http://schemas.openxmlformats.org/officeDocument/2006/relationships/tags" Target="../tags/tag80.xml"/><Relationship Id="rId2" Type="http://schemas.openxmlformats.org/officeDocument/2006/relationships/image" Target="../media/image9.png"/><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5.xml"/><Relationship Id="rId4" Type="http://schemas.openxmlformats.org/officeDocument/2006/relationships/image" Target="../media/image8.png"/><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5.xml"/><Relationship Id="rId4" Type="http://schemas.openxmlformats.org/officeDocument/2006/relationships/image" Target="../media/image8.png"/><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5.xml"/><Relationship Id="rId4" Type="http://schemas.openxmlformats.org/officeDocument/2006/relationships/image" Target="../media/image8.png"/><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5.xml"/><Relationship Id="rId4" Type="http://schemas.openxmlformats.org/officeDocument/2006/relationships/image" Target="../media/image8.png"/><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5.xml"/><Relationship Id="rId4" Type="http://schemas.openxmlformats.org/officeDocument/2006/relationships/image" Target="../media/image8.png"/><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5.xml"/><Relationship Id="rId4" Type="http://schemas.openxmlformats.org/officeDocument/2006/relationships/image" Target="../media/image8.png"/><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hemeOverride" Target="../theme/themeOverride2.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image" Target="../media/image10.png"/><Relationship Id="rId1" Type="http://schemas.openxmlformats.org/officeDocument/2006/relationships/tags" Target="../tags/tag99.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9.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5.xml"/><Relationship Id="rId2" Type="http://schemas.openxmlformats.org/officeDocument/2006/relationships/themeOverride" Target="../theme/themeOverride3.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2" Type="http://schemas.openxmlformats.org/officeDocument/2006/relationships/slideLayout" Target="../slideLayouts/slideLayout1.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1" Type="http://schemas.openxmlformats.org/officeDocument/2006/relationships/slideLayout" Target="../slideLayouts/slideLayout1.xml"/><Relationship Id="rId10" Type="http://schemas.openxmlformats.org/officeDocument/2006/relationships/tags" Target="../tags/tag25.xml"/><Relationship Id="rId1" Type="http://schemas.openxmlformats.org/officeDocument/2006/relationships/tags" Target="../tags/tag16.xml"/></Relationships>
</file>

<file path=ppt/slides/_rels/slide6.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1" Type="http://schemas.openxmlformats.org/officeDocument/2006/relationships/slideLayout" Target="../slideLayouts/slideLayout1.xml"/><Relationship Id="rId10" Type="http://schemas.openxmlformats.org/officeDocument/2006/relationships/tags" Target="../tags/tag35.xml"/><Relationship Id="rId1" Type="http://schemas.openxmlformats.org/officeDocument/2006/relationships/tags" Target="../tags/tag26.xml"/></Relationships>
</file>

<file path=ppt/slides/_rels/slide7.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3" Type="http://schemas.openxmlformats.org/officeDocument/2006/relationships/slideLayout" Target="../slideLayouts/slideLayout1.xml"/><Relationship Id="rId12" Type="http://schemas.openxmlformats.org/officeDocument/2006/relationships/image" Target="../media/image5.png"/><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tags" Target="../tags/tag36.xml"/></Relationships>
</file>

<file path=ppt/slides/_rels/slide8.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1" Type="http://schemas.openxmlformats.org/officeDocument/2006/relationships/slideLayout" Target="../slideLayouts/slideLayout1.xml"/><Relationship Id="rId10" Type="http://schemas.openxmlformats.org/officeDocument/2006/relationships/image" Target="../media/image5.png"/><Relationship Id="rId1" Type="http://schemas.openxmlformats.org/officeDocument/2006/relationships/tags" Target="../tags/tag47.xml"/></Relationships>
</file>

<file path=ppt/slides/_rels/slide9.xml.rels><?xml version="1.0" encoding="UTF-8" standalone="yes"?>
<Relationships xmlns="http://schemas.openxmlformats.org/package/2006/relationships"><Relationship Id="rId9" Type="http://schemas.openxmlformats.org/officeDocument/2006/relationships/tags" Target="../tags/tag64.xml"/><Relationship Id="rId8" Type="http://schemas.openxmlformats.org/officeDocument/2006/relationships/tags" Target="../tags/tag63.xml"/><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4" Type="http://schemas.openxmlformats.org/officeDocument/2006/relationships/slideLayout" Target="../slideLayouts/slideLayout1.xml"/><Relationship Id="rId13" Type="http://schemas.openxmlformats.org/officeDocument/2006/relationships/image" Target="../media/image7.jpeg"/><Relationship Id="rId12" Type="http://schemas.openxmlformats.org/officeDocument/2006/relationships/tags" Target="../tags/tag66.xml"/><Relationship Id="rId11" Type="http://schemas.openxmlformats.org/officeDocument/2006/relationships/image" Target="../media/image6.jpeg"/><Relationship Id="rId10" Type="http://schemas.openxmlformats.org/officeDocument/2006/relationships/tags" Target="../tags/tag65.xml"/><Relationship Id="rId1" Type="http://schemas.openxmlformats.org/officeDocument/2006/relationships/tags" Target="../tags/tag5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000" b="-3000"/>
          </a:stretch>
        </a:blipFill>
        <a:effectLst/>
      </p:bgPr>
    </p:bg>
    <p:spTree>
      <p:nvGrpSpPr>
        <p:cNvPr id="1" name=""/>
        <p:cNvGrpSpPr/>
        <p:nvPr/>
      </p:nvGrpSpPr>
      <p:grpSpPr>
        <a:xfrm>
          <a:off x="0" y="0"/>
          <a:ext cx="0" cy="0"/>
          <a:chOff x="0" y="0"/>
          <a:chExt cx="0" cy="0"/>
        </a:xfrm>
      </p:grpSpPr>
      <p:sp>
        <p:nvSpPr>
          <p:cNvPr id="3324" name="Freeform 3305"/>
          <p:cNvSpPr/>
          <p:nvPr/>
        </p:nvSpPr>
        <p:spPr bwMode="auto">
          <a:xfrm>
            <a:off x="-15605" y="-11432"/>
            <a:ext cx="5108575" cy="5146675"/>
          </a:xfrm>
          <a:custGeom>
            <a:avLst/>
            <a:gdLst>
              <a:gd name="T0" fmla="*/ 2365 w 3218"/>
              <a:gd name="T1" fmla="*/ 0 h 3242"/>
              <a:gd name="T2" fmla="*/ 0 w 3218"/>
              <a:gd name="T3" fmla="*/ 0 h 3242"/>
              <a:gd name="T4" fmla="*/ 0 w 3218"/>
              <a:gd name="T5" fmla="*/ 2356 h 3242"/>
              <a:gd name="T6" fmla="*/ 885 w 3218"/>
              <a:gd name="T7" fmla="*/ 3242 h 3242"/>
              <a:gd name="T8" fmla="*/ 3218 w 3218"/>
              <a:gd name="T9" fmla="*/ 907 h 3242"/>
              <a:gd name="T10" fmla="*/ 3218 w 3218"/>
              <a:gd name="T11" fmla="*/ 854 h 3242"/>
              <a:gd name="T12" fmla="*/ 2365 w 3218"/>
              <a:gd name="T13" fmla="*/ 0 h 3242"/>
            </a:gdLst>
            <a:ahLst/>
            <a:cxnLst>
              <a:cxn ang="0">
                <a:pos x="T0" y="T1"/>
              </a:cxn>
              <a:cxn ang="0">
                <a:pos x="T2" y="T3"/>
              </a:cxn>
              <a:cxn ang="0">
                <a:pos x="T4" y="T5"/>
              </a:cxn>
              <a:cxn ang="0">
                <a:pos x="T6" y="T7"/>
              </a:cxn>
              <a:cxn ang="0">
                <a:pos x="T8" y="T9"/>
              </a:cxn>
              <a:cxn ang="0">
                <a:pos x="T10" y="T11"/>
              </a:cxn>
              <a:cxn ang="0">
                <a:pos x="T12" y="T13"/>
              </a:cxn>
            </a:cxnLst>
            <a:rect l="0" t="0" r="r" b="b"/>
            <a:pathLst>
              <a:path w="3218" h="3242">
                <a:moveTo>
                  <a:pt x="2365" y="0"/>
                </a:moveTo>
                <a:lnTo>
                  <a:pt x="0" y="0"/>
                </a:lnTo>
                <a:lnTo>
                  <a:pt x="0" y="2356"/>
                </a:lnTo>
                <a:lnTo>
                  <a:pt x="885" y="3242"/>
                </a:lnTo>
                <a:lnTo>
                  <a:pt x="3218" y="907"/>
                </a:lnTo>
                <a:lnTo>
                  <a:pt x="3218" y="854"/>
                </a:lnTo>
                <a:lnTo>
                  <a:pt x="2365" y="0"/>
                </a:lnTo>
                <a:close/>
              </a:path>
            </a:pathLst>
          </a:custGeom>
          <a:solidFill>
            <a:srgbClr val="FB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8" name="TextBox 71"/>
          <p:cNvSpPr txBox="1"/>
          <p:nvPr/>
        </p:nvSpPr>
        <p:spPr>
          <a:xfrm>
            <a:off x="4578181" y="2744307"/>
            <a:ext cx="309880" cy="275590"/>
          </a:xfrm>
          <a:prstGeom prst="rect">
            <a:avLst/>
          </a:prstGeom>
          <a:noFill/>
        </p:spPr>
        <p:txBody>
          <a:bodyPr wrap="none" rtlCol="0">
            <a:spAutoFit/>
          </a:bodyPr>
          <a:lstStyle/>
          <a:p>
            <a:endParaRPr lang="zh-CN" altLang="en-US" sz="1200" dirty="0">
              <a:solidFill>
                <a:schemeClr val="tx1">
                  <a:lumMod val="65000"/>
                  <a:lumOff val="35000"/>
                </a:schemeClr>
              </a:solidFill>
              <a:latin typeface="+mn-lt"/>
              <a:ea typeface="+mn-ea"/>
              <a:cs typeface="+mn-ea"/>
              <a:sym typeface="+mn-lt"/>
            </a:endParaRPr>
          </a:p>
        </p:txBody>
      </p:sp>
      <p:sp>
        <p:nvSpPr>
          <p:cNvPr id="3319" name="矩形 3318"/>
          <p:cNvSpPr/>
          <p:nvPr/>
        </p:nvSpPr>
        <p:spPr>
          <a:xfrm>
            <a:off x="4644643" y="1930427"/>
            <a:ext cx="4644570" cy="583565"/>
          </a:xfrm>
          <a:prstGeom prst="rect">
            <a:avLst/>
          </a:prstGeom>
        </p:spPr>
        <p:txBody>
          <a:bodyPr wrap="square">
            <a:spAutoFit/>
          </a:bodyPr>
          <a:lstStyle/>
          <a:p>
            <a:pPr fontAlgn="auto">
              <a:spcBef>
                <a:spcPts val="0"/>
              </a:spcBef>
              <a:spcAft>
                <a:spcPts val="0"/>
              </a:spcAft>
              <a:defRPr/>
            </a:pPr>
            <a:r>
              <a:rPr lang="zh-CN" altLang="en-US" sz="3200" b="1" dirty="0">
                <a:solidFill>
                  <a:srgbClr val="333333"/>
                </a:solidFill>
                <a:latin typeface="微软雅黑" panose="020B0503020204020204" pitchFamily="34" charset="-122"/>
                <a:ea typeface="微软雅黑" panose="020B0503020204020204" pitchFamily="34" charset="-122"/>
                <a:sym typeface="+mn-ea"/>
              </a:rPr>
              <a:t>职工普法教育宣讲</a:t>
            </a:r>
            <a:r>
              <a:rPr lang="zh-CN" altLang="en-US" sz="3200" b="1" spc="300" dirty="0">
                <a:solidFill>
                  <a:srgbClr val="333333"/>
                </a:solidFill>
                <a:latin typeface="+mn-lt"/>
                <a:ea typeface="+mn-ea"/>
                <a:cs typeface="+mn-ea"/>
                <a:sym typeface="+mn-lt"/>
              </a:rPr>
              <a:t>              </a:t>
            </a:r>
            <a:endParaRPr lang="zh-CN" altLang="en-US" sz="3200" b="1" spc="300" dirty="0">
              <a:solidFill>
                <a:srgbClr val="333333"/>
              </a:solidFill>
              <a:latin typeface="+mn-lt"/>
              <a:ea typeface="+mn-ea"/>
              <a:cs typeface="+mn-ea"/>
              <a:sym typeface="+mn-lt"/>
            </a:endParaRPr>
          </a:p>
        </p:txBody>
      </p:sp>
      <p:sp>
        <p:nvSpPr>
          <p:cNvPr id="3320" name="TextBox 84"/>
          <p:cNvSpPr txBox="1"/>
          <p:nvPr/>
        </p:nvSpPr>
        <p:spPr>
          <a:xfrm>
            <a:off x="4203700" y="2571750"/>
            <a:ext cx="4629785" cy="506095"/>
          </a:xfrm>
          <a:prstGeom prst="rect">
            <a:avLst/>
          </a:prstGeom>
          <a:noFill/>
        </p:spPr>
        <p:txBody>
          <a:bodyPr wrap="none" rtlCol="0">
            <a:noAutofit/>
          </a:bodyPr>
          <a:lstStyle/>
          <a:p>
            <a:endParaRPr lang="zh-CN" altLang="en-US" sz="1200" dirty="0">
              <a:solidFill>
                <a:schemeClr val="tx1">
                  <a:lumMod val="65000"/>
                  <a:lumOff val="35000"/>
                </a:schemeClr>
              </a:solidFill>
              <a:latin typeface="+mn-lt"/>
              <a:ea typeface="+mn-ea"/>
              <a:cs typeface="+mn-ea"/>
              <a:sym typeface="+mn-lt"/>
            </a:endParaRPr>
          </a:p>
          <a:p>
            <a:r>
              <a:rPr lang="en-US" altLang="zh-CN" sz="1400" dirty="0">
                <a:solidFill>
                  <a:schemeClr val="tx1">
                    <a:lumMod val="65000"/>
                    <a:lumOff val="35000"/>
                  </a:schemeClr>
                </a:solidFill>
                <a:latin typeface="+mn-lt"/>
                <a:ea typeface="+mn-ea"/>
                <a:cs typeface="+mn-ea"/>
                <a:sym typeface="+mn-lt"/>
              </a:rPr>
              <a:t>    </a:t>
            </a:r>
            <a:r>
              <a:rPr lang="zh-CN" altLang="en-US" sz="1400" dirty="0">
                <a:solidFill>
                  <a:schemeClr val="tx1">
                    <a:lumMod val="65000"/>
                    <a:lumOff val="35000"/>
                  </a:schemeClr>
                </a:solidFill>
                <a:latin typeface="+mn-lt"/>
                <a:ea typeface="+mn-ea"/>
                <a:cs typeface="+mn-ea"/>
                <a:sym typeface="+mn-lt"/>
              </a:rPr>
              <a:t>党群工作部</a:t>
            </a:r>
            <a:r>
              <a:rPr lang="en-US" altLang="zh-CN" sz="1400" dirty="0">
                <a:solidFill>
                  <a:schemeClr val="tx1">
                    <a:lumMod val="65000"/>
                    <a:lumOff val="35000"/>
                  </a:schemeClr>
                </a:solidFill>
                <a:latin typeface="+mn-lt"/>
                <a:ea typeface="+mn-ea"/>
                <a:cs typeface="+mn-ea"/>
                <a:sym typeface="+mn-lt"/>
              </a:rPr>
              <a:t>(</a:t>
            </a:r>
            <a:r>
              <a:rPr lang="zh-CN" altLang="en-US" sz="1400" dirty="0">
                <a:solidFill>
                  <a:schemeClr val="tx1">
                    <a:lumMod val="65000"/>
                    <a:lumOff val="35000"/>
                  </a:schemeClr>
                </a:solidFill>
                <a:latin typeface="+mn-lt"/>
                <a:ea typeface="+mn-ea"/>
                <a:cs typeface="+mn-ea"/>
                <a:sym typeface="+mn-lt"/>
              </a:rPr>
              <a:t>工会工作办）</a:t>
            </a:r>
            <a:r>
              <a:rPr lang="en-US" altLang="zh-CN" sz="1400" dirty="0">
                <a:solidFill>
                  <a:schemeClr val="tx1">
                    <a:lumMod val="65000"/>
                    <a:lumOff val="35000"/>
                  </a:schemeClr>
                </a:solidFill>
                <a:latin typeface="+mn-lt"/>
                <a:ea typeface="+mn-ea"/>
                <a:cs typeface="+mn-ea"/>
                <a:sym typeface="+mn-lt"/>
              </a:rPr>
              <a:t>       </a:t>
            </a:r>
            <a:r>
              <a:rPr lang="zh-CN" altLang="en-US" sz="1400" dirty="0">
                <a:solidFill>
                  <a:schemeClr val="tx1">
                    <a:lumMod val="65000"/>
                    <a:lumOff val="35000"/>
                  </a:schemeClr>
                </a:solidFill>
                <a:latin typeface="+mn-lt"/>
                <a:ea typeface="+mn-ea"/>
                <a:cs typeface="+mn-ea"/>
                <a:sym typeface="+mn-lt"/>
              </a:rPr>
              <a:t>宣讲人：唐开云</a:t>
            </a:r>
            <a:r>
              <a:rPr lang="en-US" altLang="zh-CN" sz="1400" dirty="0">
                <a:solidFill>
                  <a:schemeClr val="tx1">
                    <a:lumMod val="65000"/>
                    <a:lumOff val="35000"/>
                  </a:schemeClr>
                </a:solidFill>
                <a:latin typeface="+mn-lt"/>
                <a:ea typeface="+mn-ea"/>
                <a:cs typeface="+mn-ea"/>
                <a:sym typeface="+mn-lt"/>
              </a:rPr>
              <a:t>   </a:t>
            </a:r>
            <a:endParaRPr lang="zh-CN" altLang="en-US" sz="1400" dirty="0">
              <a:solidFill>
                <a:schemeClr val="tx1">
                  <a:lumMod val="65000"/>
                  <a:lumOff val="35000"/>
                </a:schemeClr>
              </a:solidFill>
              <a:latin typeface="+mn-lt"/>
              <a:ea typeface="+mn-ea"/>
              <a:cs typeface="+mn-ea"/>
              <a:sym typeface="+mn-lt"/>
            </a:endParaRPr>
          </a:p>
        </p:txBody>
      </p:sp>
      <p:sp>
        <p:nvSpPr>
          <p:cNvPr id="3325" name="Freeform 3306"/>
          <p:cNvSpPr/>
          <p:nvPr/>
        </p:nvSpPr>
        <p:spPr bwMode="auto">
          <a:xfrm>
            <a:off x="1588" y="-1588"/>
            <a:ext cx="5108575" cy="5146675"/>
          </a:xfrm>
          <a:custGeom>
            <a:avLst/>
            <a:gdLst>
              <a:gd name="T0" fmla="*/ 2365 w 3218"/>
              <a:gd name="T1" fmla="*/ 0 h 3242"/>
              <a:gd name="T2" fmla="*/ 0 w 3218"/>
              <a:gd name="T3" fmla="*/ 0 h 3242"/>
              <a:gd name="T4" fmla="*/ 0 w 3218"/>
              <a:gd name="T5" fmla="*/ 2356 h 3242"/>
              <a:gd name="T6" fmla="*/ 885 w 3218"/>
              <a:gd name="T7" fmla="*/ 3242 h 3242"/>
              <a:gd name="T8" fmla="*/ 3218 w 3218"/>
              <a:gd name="T9" fmla="*/ 907 h 3242"/>
              <a:gd name="T10" fmla="*/ 3218 w 3218"/>
              <a:gd name="T11" fmla="*/ 854 h 3242"/>
              <a:gd name="T12" fmla="*/ 2365 w 3218"/>
              <a:gd name="T13" fmla="*/ 0 h 3242"/>
            </a:gdLst>
            <a:ahLst/>
            <a:cxnLst>
              <a:cxn ang="0">
                <a:pos x="T0" y="T1"/>
              </a:cxn>
              <a:cxn ang="0">
                <a:pos x="T2" y="T3"/>
              </a:cxn>
              <a:cxn ang="0">
                <a:pos x="T4" y="T5"/>
              </a:cxn>
              <a:cxn ang="0">
                <a:pos x="T6" y="T7"/>
              </a:cxn>
              <a:cxn ang="0">
                <a:pos x="T8" y="T9"/>
              </a:cxn>
              <a:cxn ang="0">
                <a:pos x="T10" y="T11"/>
              </a:cxn>
              <a:cxn ang="0">
                <a:pos x="T12" y="T13"/>
              </a:cxn>
            </a:cxnLst>
            <a:rect l="0" t="0" r="r" b="b"/>
            <a:pathLst>
              <a:path w="3218" h="3242">
                <a:moveTo>
                  <a:pt x="2365" y="0"/>
                </a:moveTo>
                <a:lnTo>
                  <a:pt x="0" y="0"/>
                </a:lnTo>
                <a:lnTo>
                  <a:pt x="0" y="2356"/>
                </a:lnTo>
                <a:lnTo>
                  <a:pt x="885" y="3242"/>
                </a:lnTo>
                <a:lnTo>
                  <a:pt x="3218" y="907"/>
                </a:lnTo>
                <a:lnTo>
                  <a:pt x="3218" y="854"/>
                </a:lnTo>
                <a:lnTo>
                  <a:pt x="23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5"/>
          <p:cNvSpPr/>
          <p:nvPr/>
        </p:nvSpPr>
        <p:spPr bwMode="auto">
          <a:xfrm>
            <a:off x="920694" y="281861"/>
            <a:ext cx="2229488" cy="2232243"/>
          </a:xfrm>
          <a:custGeom>
            <a:avLst/>
            <a:gdLst>
              <a:gd name="T0" fmla="*/ 809 w 1619"/>
              <a:gd name="T1" fmla="*/ 1621 h 1621"/>
              <a:gd name="T2" fmla="*/ 0 w 1619"/>
              <a:gd name="T3" fmla="*/ 810 h 1621"/>
              <a:gd name="T4" fmla="*/ 809 w 1619"/>
              <a:gd name="T5" fmla="*/ 0 h 1621"/>
              <a:gd name="T6" fmla="*/ 1619 w 1619"/>
              <a:gd name="T7" fmla="*/ 810 h 1621"/>
              <a:gd name="T8" fmla="*/ 809 w 1619"/>
              <a:gd name="T9" fmla="*/ 1621 h 1621"/>
            </a:gdLst>
            <a:ahLst/>
            <a:cxnLst>
              <a:cxn ang="0">
                <a:pos x="T0" y="T1"/>
              </a:cxn>
              <a:cxn ang="0">
                <a:pos x="T2" y="T3"/>
              </a:cxn>
              <a:cxn ang="0">
                <a:pos x="T4" y="T5"/>
              </a:cxn>
              <a:cxn ang="0">
                <a:pos x="T6" y="T7"/>
              </a:cxn>
              <a:cxn ang="0">
                <a:pos x="T8" y="T9"/>
              </a:cxn>
            </a:cxnLst>
            <a:rect l="0" t="0" r="r" b="b"/>
            <a:pathLst>
              <a:path w="1619" h="1621">
                <a:moveTo>
                  <a:pt x="809" y="1621"/>
                </a:moveTo>
                <a:lnTo>
                  <a:pt x="0" y="810"/>
                </a:lnTo>
                <a:lnTo>
                  <a:pt x="809" y="0"/>
                </a:lnTo>
                <a:lnTo>
                  <a:pt x="1619" y="810"/>
                </a:lnTo>
                <a:lnTo>
                  <a:pt x="809" y="1621"/>
                </a:lnTo>
                <a:close/>
              </a:path>
            </a:pathLst>
          </a:custGeom>
          <a:solidFill>
            <a:srgbClr val="DD24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920694" y="2514104"/>
            <a:ext cx="2229488" cy="2230865"/>
          </a:xfrm>
          <a:custGeom>
            <a:avLst/>
            <a:gdLst>
              <a:gd name="T0" fmla="*/ 809 w 1619"/>
              <a:gd name="T1" fmla="*/ 1620 h 1620"/>
              <a:gd name="T2" fmla="*/ 0 w 1619"/>
              <a:gd name="T3" fmla="*/ 810 h 1620"/>
              <a:gd name="T4" fmla="*/ 809 w 1619"/>
              <a:gd name="T5" fmla="*/ 0 h 1620"/>
              <a:gd name="T6" fmla="*/ 1619 w 1619"/>
              <a:gd name="T7" fmla="*/ 810 h 1620"/>
              <a:gd name="T8" fmla="*/ 809 w 1619"/>
              <a:gd name="T9" fmla="*/ 1620 h 1620"/>
            </a:gdLst>
            <a:ahLst/>
            <a:cxnLst>
              <a:cxn ang="0">
                <a:pos x="T0" y="T1"/>
              </a:cxn>
              <a:cxn ang="0">
                <a:pos x="T2" y="T3"/>
              </a:cxn>
              <a:cxn ang="0">
                <a:pos x="T4" y="T5"/>
              </a:cxn>
              <a:cxn ang="0">
                <a:pos x="T6" y="T7"/>
              </a:cxn>
              <a:cxn ang="0">
                <a:pos x="T8" y="T9"/>
              </a:cxn>
            </a:cxnLst>
            <a:rect l="0" t="0" r="r" b="b"/>
            <a:pathLst>
              <a:path w="1619" h="1620">
                <a:moveTo>
                  <a:pt x="809" y="1620"/>
                </a:moveTo>
                <a:lnTo>
                  <a:pt x="0" y="810"/>
                </a:lnTo>
                <a:lnTo>
                  <a:pt x="809" y="0"/>
                </a:lnTo>
                <a:lnTo>
                  <a:pt x="1619" y="810"/>
                </a:lnTo>
                <a:lnTo>
                  <a:pt x="809" y="1620"/>
                </a:lnTo>
                <a:close/>
              </a:path>
            </a:pathLst>
          </a:custGeom>
          <a:solidFill>
            <a:srgbClr val="9614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7"/>
          <p:cNvSpPr/>
          <p:nvPr/>
        </p:nvSpPr>
        <p:spPr bwMode="auto">
          <a:xfrm>
            <a:off x="2034750" y="1397295"/>
            <a:ext cx="2230865" cy="2232243"/>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B71C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338" name="组合 3337"/>
          <p:cNvGrpSpPr/>
          <p:nvPr/>
        </p:nvGrpSpPr>
        <p:grpSpPr>
          <a:xfrm>
            <a:off x="2343540" y="491900"/>
            <a:ext cx="1713084" cy="1638160"/>
            <a:chOff x="2343540" y="491900"/>
            <a:chExt cx="1713084" cy="1638160"/>
          </a:xfrm>
        </p:grpSpPr>
        <p:sp>
          <p:nvSpPr>
            <p:cNvPr id="3314" name="Freeform 3301"/>
            <p:cNvSpPr/>
            <p:nvPr/>
          </p:nvSpPr>
          <p:spPr bwMode="auto">
            <a:xfrm>
              <a:off x="2343540" y="491900"/>
              <a:ext cx="1636640" cy="1638160"/>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333333"/>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1" name="矩形 3320"/>
            <p:cNvSpPr/>
            <p:nvPr/>
          </p:nvSpPr>
          <p:spPr>
            <a:xfrm>
              <a:off x="2589063" y="967459"/>
              <a:ext cx="1467561" cy="706755"/>
            </a:xfrm>
            <a:prstGeom prst="rect">
              <a:avLst/>
            </a:prstGeom>
          </p:spPr>
          <p:txBody>
            <a:bodyPr wrap="square">
              <a:spAutoFit/>
            </a:bodyPr>
            <a:lstStyle/>
            <a:p>
              <a:pPr fontAlgn="auto">
                <a:spcBef>
                  <a:spcPts val="0"/>
                </a:spcBef>
                <a:spcAft>
                  <a:spcPts val="0"/>
                </a:spcAft>
                <a:defRPr/>
              </a:pPr>
              <a:endParaRPr lang="zh-CN" altLang="en-US" sz="4000" spc="300" dirty="0">
                <a:solidFill>
                  <a:schemeClr val="bg1"/>
                </a:solidFill>
                <a:latin typeface="Agency FB" panose="020B0503020202020204" pitchFamily="34" charset="0"/>
                <a:ea typeface="+mn-ea"/>
                <a:cs typeface="+mn-ea"/>
                <a:sym typeface="+mn-lt"/>
              </a:endParaRPr>
            </a:p>
          </p:txBody>
        </p:sp>
      </p:grpSp>
      <p:grpSp>
        <p:nvGrpSpPr>
          <p:cNvPr id="3337" name="组合 3336"/>
          <p:cNvGrpSpPr/>
          <p:nvPr/>
        </p:nvGrpSpPr>
        <p:grpSpPr>
          <a:xfrm>
            <a:off x="265239" y="1114832"/>
            <a:ext cx="2796817" cy="2798546"/>
            <a:chOff x="265239" y="1114832"/>
            <a:chExt cx="2796817" cy="2798546"/>
          </a:xfrm>
        </p:grpSpPr>
        <p:sp>
          <p:nvSpPr>
            <p:cNvPr id="3310" name="Freeform 3297"/>
            <p:cNvSpPr/>
            <p:nvPr/>
          </p:nvSpPr>
          <p:spPr bwMode="auto">
            <a:xfrm>
              <a:off x="265239" y="1114832"/>
              <a:ext cx="2796817" cy="2798546"/>
            </a:xfrm>
            <a:custGeom>
              <a:avLst/>
              <a:gdLst>
                <a:gd name="T0" fmla="*/ 1619 w 3239"/>
                <a:gd name="T1" fmla="*/ 3241 h 3241"/>
                <a:gd name="T2" fmla="*/ 0 w 3239"/>
                <a:gd name="T3" fmla="*/ 1620 h 3241"/>
                <a:gd name="T4" fmla="*/ 1619 w 3239"/>
                <a:gd name="T5" fmla="*/ 0 h 3241"/>
                <a:gd name="T6" fmla="*/ 3239 w 3239"/>
                <a:gd name="T7" fmla="*/ 1620 h 3241"/>
                <a:gd name="T8" fmla="*/ 1619 w 3239"/>
                <a:gd name="T9" fmla="*/ 3241 h 3241"/>
              </a:gdLst>
              <a:ahLst/>
              <a:cxnLst>
                <a:cxn ang="0">
                  <a:pos x="T0" y="T1"/>
                </a:cxn>
                <a:cxn ang="0">
                  <a:pos x="T2" y="T3"/>
                </a:cxn>
                <a:cxn ang="0">
                  <a:pos x="T4" y="T5"/>
                </a:cxn>
                <a:cxn ang="0">
                  <a:pos x="T6" y="T7"/>
                </a:cxn>
                <a:cxn ang="0">
                  <a:pos x="T8" y="T9"/>
                </a:cxn>
              </a:cxnLst>
              <a:rect l="0" t="0" r="r" b="b"/>
              <a:pathLst>
                <a:path w="3239" h="3241">
                  <a:moveTo>
                    <a:pt x="1619" y="3241"/>
                  </a:moveTo>
                  <a:lnTo>
                    <a:pt x="0" y="1620"/>
                  </a:lnTo>
                  <a:lnTo>
                    <a:pt x="1619" y="0"/>
                  </a:lnTo>
                  <a:lnTo>
                    <a:pt x="3239" y="1620"/>
                  </a:lnTo>
                  <a:lnTo>
                    <a:pt x="1619" y="3241"/>
                  </a:lnTo>
                  <a:close/>
                </a:path>
              </a:pathLst>
            </a:custGeom>
            <a:solidFill>
              <a:srgbClr val="FFFFFF"/>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6" name="Freeform 3297"/>
            <p:cNvSpPr/>
            <p:nvPr/>
          </p:nvSpPr>
          <p:spPr bwMode="auto">
            <a:xfrm>
              <a:off x="436579" y="1266619"/>
              <a:ext cx="2469149" cy="2470676"/>
            </a:xfrm>
            <a:custGeom>
              <a:avLst/>
              <a:gdLst>
                <a:gd name="T0" fmla="*/ 1619 w 3239"/>
                <a:gd name="T1" fmla="*/ 3241 h 3241"/>
                <a:gd name="T2" fmla="*/ 0 w 3239"/>
                <a:gd name="T3" fmla="*/ 1620 h 3241"/>
                <a:gd name="T4" fmla="*/ 1619 w 3239"/>
                <a:gd name="T5" fmla="*/ 0 h 3241"/>
                <a:gd name="T6" fmla="*/ 3239 w 3239"/>
                <a:gd name="T7" fmla="*/ 1620 h 3241"/>
                <a:gd name="T8" fmla="*/ 1619 w 3239"/>
                <a:gd name="T9" fmla="*/ 3241 h 3241"/>
              </a:gdLst>
              <a:ahLst/>
              <a:cxnLst>
                <a:cxn ang="0">
                  <a:pos x="T0" y="T1"/>
                </a:cxn>
                <a:cxn ang="0">
                  <a:pos x="T2" y="T3"/>
                </a:cxn>
                <a:cxn ang="0">
                  <a:pos x="T4" y="T5"/>
                </a:cxn>
                <a:cxn ang="0">
                  <a:pos x="T6" y="T7"/>
                </a:cxn>
                <a:cxn ang="0">
                  <a:pos x="T8" y="T9"/>
                </a:cxn>
              </a:cxnLst>
              <a:rect l="0" t="0" r="r" b="b"/>
              <a:pathLst>
                <a:path w="3239" h="3241">
                  <a:moveTo>
                    <a:pt x="1619" y="3241"/>
                  </a:moveTo>
                  <a:lnTo>
                    <a:pt x="0" y="1620"/>
                  </a:lnTo>
                  <a:lnTo>
                    <a:pt x="1619" y="0"/>
                  </a:lnTo>
                  <a:lnTo>
                    <a:pt x="3239" y="1620"/>
                  </a:lnTo>
                  <a:lnTo>
                    <a:pt x="1619" y="3241"/>
                  </a:lnTo>
                  <a:close/>
                </a:path>
              </a:pathLst>
            </a:custGeom>
            <a:blipFill dpi="0" rotWithShape="0">
              <a:blip r:embed="rId2">
                <a:extLst>
                  <a:ext uri="{28A0092B-C50C-407E-A947-70E740481C1C}">
                    <a14:useLocalDpi xmlns:a14="http://schemas.microsoft.com/office/drawing/2010/main" val="0"/>
                  </a:ext>
                </a:extLst>
              </a:blip>
              <a:srcRect/>
              <a:stretch>
                <a:fillRect l="-33000" r="-3000" b="-11000"/>
              </a:stretch>
            </a:blipFill>
            <a:ln>
              <a:noFill/>
            </a:ln>
          </p:spPr>
          <p:txBody>
            <a:bodyPr vert="horz" wrap="square" lIns="91440" tIns="45720" rIns="91440" bIns="45720" numCol="1" anchor="t" anchorCtr="0" compatLnSpc="1"/>
            <a:lstStyle/>
            <a:p>
              <a:endParaRPr lang="zh-CN" altLang="en-US"/>
            </a:p>
          </p:txBody>
        </p:sp>
      </p:grpSp>
      <p:sp>
        <p:nvSpPr>
          <p:cNvPr id="3330" name="Freeform 5"/>
          <p:cNvSpPr/>
          <p:nvPr/>
        </p:nvSpPr>
        <p:spPr bwMode="auto">
          <a:xfrm>
            <a:off x="6084168" y="3923907"/>
            <a:ext cx="2615636" cy="2618868"/>
          </a:xfrm>
          <a:custGeom>
            <a:avLst/>
            <a:gdLst>
              <a:gd name="T0" fmla="*/ 809 w 1619"/>
              <a:gd name="T1" fmla="*/ 1621 h 1621"/>
              <a:gd name="T2" fmla="*/ 0 w 1619"/>
              <a:gd name="T3" fmla="*/ 810 h 1621"/>
              <a:gd name="T4" fmla="*/ 809 w 1619"/>
              <a:gd name="T5" fmla="*/ 0 h 1621"/>
              <a:gd name="T6" fmla="*/ 1619 w 1619"/>
              <a:gd name="T7" fmla="*/ 810 h 1621"/>
              <a:gd name="T8" fmla="*/ 809 w 1619"/>
              <a:gd name="T9" fmla="*/ 1621 h 1621"/>
            </a:gdLst>
            <a:ahLst/>
            <a:cxnLst>
              <a:cxn ang="0">
                <a:pos x="T0" y="T1"/>
              </a:cxn>
              <a:cxn ang="0">
                <a:pos x="T2" y="T3"/>
              </a:cxn>
              <a:cxn ang="0">
                <a:pos x="T4" y="T5"/>
              </a:cxn>
              <a:cxn ang="0">
                <a:pos x="T6" y="T7"/>
              </a:cxn>
              <a:cxn ang="0">
                <a:pos x="T8" y="T9"/>
              </a:cxn>
            </a:cxnLst>
            <a:rect l="0" t="0" r="r" b="b"/>
            <a:pathLst>
              <a:path w="1619" h="1621">
                <a:moveTo>
                  <a:pt x="809" y="1621"/>
                </a:moveTo>
                <a:lnTo>
                  <a:pt x="0" y="810"/>
                </a:lnTo>
                <a:lnTo>
                  <a:pt x="809" y="0"/>
                </a:lnTo>
                <a:lnTo>
                  <a:pt x="1619" y="810"/>
                </a:lnTo>
                <a:lnTo>
                  <a:pt x="809" y="1621"/>
                </a:lnTo>
                <a:close/>
              </a:path>
            </a:pathLst>
          </a:custGeom>
          <a:solidFill>
            <a:srgbClr val="DD24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1" name="Freeform 3301"/>
          <p:cNvSpPr/>
          <p:nvPr/>
        </p:nvSpPr>
        <p:spPr bwMode="auto">
          <a:xfrm>
            <a:off x="7893162" y="4520570"/>
            <a:ext cx="1636640" cy="1638160"/>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333333"/>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2" name="Freeform 3301"/>
          <p:cNvSpPr/>
          <p:nvPr/>
        </p:nvSpPr>
        <p:spPr bwMode="auto">
          <a:xfrm>
            <a:off x="3344899" y="3182036"/>
            <a:ext cx="894169" cy="895000"/>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333333"/>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4" name="矩形 3333"/>
          <p:cNvSpPr/>
          <p:nvPr/>
        </p:nvSpPr>
        <p:spPr>
          <a:xfrm>
            <a:off x="4643755" y="995680"/>
            <a:ext cx="4168140" cy="1106805"/>
          </a:xfrm>
          <a:prstGeom prst="rect">
            <a:avLst/>
          </a:prstGeom>
        </p:spPr>
        <p:txBody>
          <a:bodyPr wrap="square">
            <a:spAutoFit/>
          </a:bodyPr>
          <a:lstStyle/>
          <a:p>
            <a:pPr fontAlgn="auto">
              <a:spcBef>
                <a:spcPts val="0"/>
              </a:spcBef>
              <a:spcAft>
                <a:spcPts val="0"/>
              </a:spcAft>
              <a:defRPr/>
            </a:pPr>
            <a:r>
              <a:rPr lang="en-US" altLang="zh-CN" sz="6600" spc="300" dirty="0">
                <a:latin typeface="Agency FB" panose="020B0503020202020204" pitchFamily="34" charset="0"/>
                <a:ea typeface="+mn-ea"/>
                <a:cs typeface="+mn-ea"/>
                <a:sym typeface="+mn-lt"/>
              </a:rPr>
              <a:t>         </a:t>
            </a:r>
            <a:r>
              <a:rPr lang="en-US" altLang="zh-CN" sz="3200" b="1" spc="300" dirty="0">
                <a:solidFill>
                  <a:srgbClr val="FF0000"/>
                </a:solidFill>
                <a:effectLst>
                  <a:outerShdw blurRad="38100" dist="25400" dir="5400000" algn="ctr" rotWithShape="0">
                    <a:srgbClr val="6E747A">
                      <a:alpha val="43000"/>
                    </a:srgbClr>
                  </a:outerShdw>
                </a:effectLst>
                <a:latin typeface="Agency FB" panose="020B0503020202020204" pitchFamily="34" charset="0"/>
                <a:ea typeface="+mn-ea"/>
                <a:cs typeface="+mn-ea"/>
                <a:sym typeface="+mn-lt"/>
              </a:rPr>
              <a:t>2024</a:t>
            </a:r>
            <a:endParaRPr lang="en-US" altLang="zh-CN" sz="3200" b="1" spc="300" dirty="0">
              <a:solidFill>
                <a:srgbClr val="FF0000"/>
              </a:solidFill>
              <a:effectLst>
                <a:outerShdw blurRad="38100" dist="25400" dir="5400000" algn="ctr" rotWithShape="0">
                  <a:srgbClr val="6E747A">
                    <a:alpha val="43000"/>
                  </a:srgbClr>
                </a:outerShdw>
              </a:effectLst>
              <a:latin typeface="Agency FB" panose="020B0503020202020204" pitchFamily="34" charset="0"/>
              <a:ea typeface="+mn-ea"/>
              <a:cs typeface="+mn-ea"/>
              <a:sym typeface="+mn-lt"/>
            </a:endParaRPr>
          </a:p>
        </p:txBody>
      </p:sp>
      <p:pic>
        <p:nvPicPr>
          <p:cNvPr id="3336" name="Paula DeAnda - Why Would I Ever">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7812360" y="-1460698"/>
            <a:ext cx="487363" cy="487363"/>
          </a:xfrm>
          <a:prstGeom prst="rect">
            <a:avLst/>
          </a:prstGeom>
        </p:spPr>
      </p:pic>
      <p:sp>
        <p:nvSpPr>
          <p:cNvPr id="3" name="矩形 2"/>
          <p:cNvSpPr/>
          <p:nvPr>
            <p:custDataLst>
              <p:tags r:id="rId6"/>
            </p:custDataLst>
          </p:nvPr>
        </p:nvSpPr>
        <p:spPr>
          <a:xfrm>
            <a:off x="4239260" y="3077845"/>
            <a:ext cx="3125470" cy="583565"/>
          </a:xfrm>
          <a:prstGeom prst="rect">
            <a:avLst/>
          </a:prstGeom>
        </p:spPr>
        <p:txBody>
          <a:bodyPr wrap="square">
            <a:spAutoFit/>
          </a:bodyPr>
          <a:p>
            <a:pPr algn="ctr" fontAlgn="auto">
              <a:spcBef>
                <a:spcPts val="0"/>
              </a:spcBef>
              <a:spcAft>
                <a:spcPts val="0"/>
              </a:spcAft>
              <a:defRPr/>
            </a:pPr>
            <a:r>
              <a:rPr lang="en-US" altLang="zh-CN" sz="1400" dirty="0">
                <a:solidFill>
                  <a:schemeClr val="tx1">
                    <a:lumMod val="65000"/>
                    <a:lumOff val="35000"/>
                  </a:schemeClr>
                </a:solidFill>
                <a:latin typeface="+mn-lt"/>
                <a:ea typeface="+mn-ea"/>
                <a:cs typeface="+mn-ea"/>
                <a:sym typeface="+mn-lt"/>
              </a:rPr>
              <a:t>      </a:t>
            </a:r>
            <a:r>
              <a:rPr lang="zh-CN" altLang="en-US" sz="1400" dirty="0">
                <a:solidFill>
                  <a:schemeClr val="tx1">
                    <a:lumMod val="65000"/>
                    <a:lumOff val="35000"/>
                  </a:schemeClr>
                </a:solidFill>
                <a:latin typeface="+mn-lt"/>
                <a:ea typeface="+mn-ea"/>
                <a:cs typeface="+mn-ea"/>
                <a:sym typeface="+mn-lt"/>
              </a:rPr>
              <a:t>成仁分公司</a:t>
            </a:r>
            <a:r>
              <a:rPr lang="zh-CN" altLang="en-US" sz="3200" b="1" spc="300" dirty="0">
                <a:solidFill>
                  <a:srgbClr val="333333"/>
                </a:solidFill>
                <a:latin typeface="+mn-lt"/>
                <a:ea typeface="+mn-ea"/>
                <a:cs typeface="+mn-ea"/>
                <a:sym typeface="+mn-lt"/>
              </a:rPr>
              <a:t>              </a:t>
            </a:r>
            <a:endParaRPr lang="zh-CN" altLang="en-US" sz="3200" b="1" spc="300" dirty="0">
              <a:solidFill>
                <a:srgbClr val="333333"/>
              </a:solidFill>
              <a:latin typeface="+mn-lt"/>
              <a:ea typeface="+mn-ea"/>
              <a:cs typeface="+mn-ea"/>
              <a:sym typeface="+mn-lt"/>
            </a:endParaRPr>
          </a:p>
        </p:txBody>
      </p:sp>
      <p:sp>
        <p:nvSpPr>
          <p:cNvPr id="2" name="文本框 1"/>
          <p:cNvSpPr txBox="1"/>
          <p:nvPr/>
        </p:nvSpPr>
        <p:spPr>
          <a:xfrm>
            <a:off x="5219700" y="3651885"/>
            <a:ext cx="1437640" cy="306705"/>
          </a:xfrm>
          <a:prstGeom prst="rect">
            <a:avLst/>
          </a:prstGeom>
          <a:noFill/>
        </p:spPr>
        <p:txBody>
          <a:bodyPr wrap="square" rtlCol="0" anchor="t">
            <a:spAutoFit/>
          </a:bodyPr>
          <a:p>
            <a:r>
              <a:rPr lang="en-US" altLang="zh-CN" sz="1400" dirty="0">
                <a:solidFill>
                  <a:schemeClr val="tx1">
                    <a:lumMod val="65000"/>
                    <a:lumOff val="35000"/>
                  </a:schemeClr>
                </a:solidFill>
                <a:cs typeface="+mn-ea"/>
                <a:sym typeface="+mn-lt"/>
              </a:rPr>
              <a:t>     2024</a:t>
            </a:r>
            <a:r>
              <a:rPr lang="zh-CN" altLang="en-US" sz="1400" dirty="0">
                <a:solidFill>
                  <a:schemeClr val="tx1">
                    <a:lumMod val="65000"/>
                    <a:lumOff val="35000"/>
                  </a:schemeClr>
                </a:solidFill>
                <a:cs typeface="+mn-ea"/>
                <a:sym typeface="+mn-lt"/>
              </a:rPr>
              <a:t>年</a:t>
            </a:r>
            <a:r>
              <a:rPr lang="en-US" altLang="zh-CN" sz="1400" dirty="0">
                <a:solidFill>
                  <a:schemeClr val="tx1">
                    <a:lumMod val="65000"/>
                    <a:lumOff val="35000"/>
                  </a:schemeClr>
                </a:solidFill>
                <a:cs typeface="+mn-ea"/>
                <a:sym typeface="+mn-lt"/>
              </a:rPr>
              <a:t>8</a:t>
            </a:r>
            <a:r>
              <a:rPr lang="zh-CN" altLang="en-US" sz="1400" dirty="0">
                <a:solidFill>
                  <a:schemeClr val="tx1">
                    <a:lumMod val="65000"/>
                    <a:lumOff val="35000"/>
                  </a:schemeClr>
                </a:solidFill>
                <a:cs typeface="+mn-ea"/>
                <a:sym typeface="+mn-lt"/>
              </a:rPr>
              <a:t>月</a:t>
            </a:r>
            <a:endPar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audio>
              <p:cMediaNode vol="80000" numSld="999">
                <p:cTn id="2" repeatCount="indefinite" fill="hold" display="0">
                  <p:stCondLst>
                    <p:cond delay="indefinite"/>
                  </p:stCondLst>
                  <p:endCondLst>
                    <p:cond evt="onStopAudio" delay="0">
                      <p:tgtEl>
                        <p:sldTgt/>
                      </p:tgtEl>
                    </p:cond>
                  </p:endCondLst>
                </p:cTn>
                <p:tgtEl>
                  <p:spTgt spid="333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83728" y="126365"/>
            <a:ext cx="1683191" cy="74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7" name="矩形 16"/>
          <p:cNvSpPr/>
          <p:nvPr/>
        </p:nvSpPr>
        <p:spPr>
          <a:xfrm>
            <a:off x="7015864" y="4214866"/>
            <a:ext cx="1602907" cy="74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nvGrpSpPr>
          <p:cNvPr id="4" name="组合 3"/>
          <p:cNvGrpSpPr/>
          <p:nvPr/>
        </p:nvGrpSpPr>
        <p:grpSpPr>
          <a:xfrm flipH="1">
            <a:off x="7058025" y="3766733"/>
            <a:ext cx="2085974" cy="1390649"/>
            <a:chOff x="10604503" y="4737100"/>
            <a:chExt cx="3619498" cy="2413000"/>
          </a:xfrm>
        </p:grpSpPr>
        <p:sp>
          <p:nvSpPr>
            <p:cNvPr id="5" name="直角三角形 4"/>
            <p:cNvSpPr/>
            <p:nvPr/>
          </p:nvSpPr>
          <p:spPr>
            <a:xfrm>
              <a:off x="11442701" y="4737100"/>
              <a:ext cx="2781300" cy="2413000"/>
            </a:xfrm>
            <a:prstGeom prst="rtTriangle">
              <a:avLst/>
            </a:prstGeom>
            <a:solidFill>
              <a:srgbClr val="EA1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sp>
          <p:nvSpPr>
            <p:cNvPr id="6" name="直角三角形 5"/>
            <p:cNvSpPr/>
            <p:nvPr/>
          </p:nvSpPr>
          <p:spPr>
            <a:xfrm>
              <a:off x="10604503" y="4737100"/>
              <a:ext cx="2781300" cy="2413000"/>
            </a:xfrm>
            <a:prstGeom prst="rtTriangle">
              <a:avLst/>
            </a:prstGeom>
            <a:solidFill>
              <a:srgbClr val="202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grpSp>
      <p:sp>
        <p:nvSpPr>
          <p:cNvPr id="10" name="文本框 9"/>
          <p:cNvSpPr txBox="1"/>
          <p:nvPr/>
        </p:nvSpPr>
        <p:spPr>
          <a:xfrm>
            <a:off x="1475740" y="794385"/>
            <a:ext cx="6250305" cy="486410"/>
          </a:xfrm>
          <a:prstGeom prst="rect">
            <a:avLst/>
          </a:prstGeom>
          <a:noFill/>
        </p:spPr>
        <p:txBody>
          <a:bodyPr wrap="square">
            <a:noAutofit/>
          </a:bodyPr>
          <a:lstStyle/>
          <a:p>
            <a:pPr marR="0">
              <a:lnSpc>
                <a:spcPct val="150000"/>
              </a:lnSpc>
              <a:spcBef>
                <a:spcPts val="0"/>
              </a:spcBef>
              <a:spcAft>
                <a:spcPts val="0"/>
              </a:spcAft>
            </a:pPr>
            <a:r>
              <a:rPr lang="en-US" altLang="zh-CN" sz="900" kern="100" dirty="0">
                <a:solidFill>
                  <a:srgbClr val="202837"/>
                </a:solidFill>
                <a:latin typeface="Hero" panose="02000506000000020004" pitchFamily="50" charset="0"/>
                <a:ea typeface="微软雅黑" panose="020B0503020204020204" pitchFamily="34" charset="-122"/>
                <a:cs typeface="Times New Roman" panose="02020603050405020304" charset="0"/>
              </a:rPr>
              <a:t>  </a:t>
            </a:r>
            <a:endParaRPr lang="en-US" altLang="zh-CN" sz="900" kern="100" dirty="0">
              <a:solidFill>
                <a:srgbClr val="202837"/>
              </a:solidFill>
              <a:latin typeface="Hero" panose="02000506000000020004" pitchFamily="50" charset="0"/>
              <a:ea typeface="微软雅黑" panose="020B0503020204020204" pitchFamily="34" charset="-122"/>
              <a:cs typeface="Times New Roman" panose="02020603050405020304" charset="0"/>
            </a:endParaRPr>
          </a:p>
        </p:txBody>
      </p:sp>
      <p:grpSp>
        <p:nvGrpSpPr>
          <p:cNvPr id="11" name="组合 10"/>
          <p:cNvGrpSpPr/>
          <p:nvPr/>
        </p:nvGrpSpPr>
        <p:grpSpPr>
          <a:xfrm flipV="1">
            <a:off x="0" y="0"/>
            <a:ext cx="2085974" cy="1390649"/>
            <a:chOff x="10604503" y="4737100"/>
            <a:chExt cx="3619498" cy="2413000"/>
          </a:xfrm>
          <a:solidFill>
            <a:srgbClr val="EA1B35"/>
          </a:solidFill>
        </p:grpSpPr>
        <p:sp>
          <p:nvSpPr>
            <p:cNvPr id="12" name="直角三角形 11"/>
            <p:cNvSpPr/>
            <p:nvPr/>
          </p:nvSpPr>
          <p:spPr>
            <a:xfrm>
              <a:off x="11442701" y="4737100"/>
              <a:ext cx="2781300" cy="2413000"/>
            </a:xfrm>
            <a:prstGeom prst="rtTriangle">
              <a:avLst/>
            </a:prstGeom>
            <a:solidFill>
              <a:srgbClr val="2D2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sp>
          <p:nvSpPr>
            <p:cNvPr id="13" name="直角三角形 12"/>
            <p:cNvSpPr/>
            <p:nvPr/>
          </p:nvSpPr>
          <p:spPr>
            <a:xfrm>
              <a:off x="10604503" y="4737100"/>
              <a:ext cx="2781300" cy="2413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grpSp>
      <p:sp>
        <p:nvSpPr>
          <p:cNvPr id="21" name="文本框 20"/>
          <p:cNvSpPr txBox="1"/>
          <p:nvPr/>
        </p:nvSpPr>
        <p:spPr>
          <a:xfrm>
            <a:off x="1751330" y="747395"/>
            <a:ext cx="646430" cy="506730"/>
          </a:xfrm>
          <a:prstGeom prst="rect">
            <a:avLst/>
          </a:prstGeom>
          <a:noFill/>
        </p:spPr>
        <p:txBody>
          <a:bodyPr wrap="square" rtlCol="0">
            <a:spAutoFit/>
          </a:bodyPr>
          <a:lstStyle/>
          <a:p>
            <a:pPr algn="ctr"/>
            <a:r>
              <a:rPr lang="en-US" altLang="zh-CN" sz="2700" dirty="0">
                <a:solidFill>
                  <a:schemeClr val="bg1"/>
                </a:solidFill>
                <a:latin typeface="Impact" panose="020B0806030902050204" pitchFamily="34" charset="0"/>
              </a:rPr>
              <a:t>01</a:t>
            </a:r>
            <a:endParaRPr lang="zh-CN" altLang="en-US" sz="2700" dirty="0">
              <a:solidFill>
                <a:schemeClr val="bg1"/>
              </a:solidFill>
              <a:latin typeface="Impact" panose="020B0806030902050204" pitchFamily="34" charset="0"/>
            </a:endParaRPr>
          </a:p>
        </p:txBody>
      </p:sp>
      <p:grpSp>
        <p:nvGrpSpPr>
          <p:cNvPr id="38" name="组合 37"/>
          <p:cNvGrpSpPr/>
          <p:nvPr/>
        </p:nvGrpSpPr>
        <p:grpSpPr>
          <a:xfrm>
            <a:off x="318885" y="2362046"/>
            <a:ext cx="1602908" cy="2380765"/>
            <a:chOff x="607225" y="2020230"/>
            <a:chExt cx="2859573" cy="4247264"/>
          </a:xfrm>
        </p:grpSpPr>
        <p:grpSp>
          <p:nvGrpSpPr>
            <p:cNvPr id="35" name="组合 34"/>
            <p:cNvGrpSpPr/>
            <p:nvPr/>
          </p:nvGrpSpPr>
          <p:grpSpPr>
            <a:xfrm>
              <a:off x="993088" y="2020230"/>
              <a:ext cx="1977734" cy="3829040"/>
              <a:chOff x="966406" y="2159930"/>
              <a:chExt cx="1977734" cy="3829040"/>
            </a:xfrm>
          </p:grpSpPr>
          <p:cxnSp>
            <p:nvCxnSpPr>
              <p:cNvPr id="31" name="直接连接符 30"/>
              <p:cNvCxnSpPr/>
              <p:nvPr/>
            </p:nvCxnSpPr>
            <p:spPr>
              <a:xfrm>
                <a:off x="973728" y="2159930"/>
                <a:ext cx="0" cy="3829039"/>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966406" y="5988969"/>
                <a:ext cx="1977734" cy="1"/>
              </a:xfrm>
              <a:prstGeom prst="line">
                <a:avLst/>
              </a:prstGeom>
              <a:ln w="19050">
                <a:solidFill>
                  <a:srgbClr val="EA1B35">
                    <a:alpha val="90000"/>
                  </a:srgbClr>
                </a:solidFill>
                <a:tailEnd type="ova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607225" y="5136495"/>
              <a:ext cx="2859573" cy="1130999"/>
              <a:chOff x="831612" y="3996408"/>
              <a:chExt cx="2572657" cy="2067882"/>
            </a:xfrm>
          </p:grpSpPr>
          <p:cxnSp>
            <p:nvCxnSpPr>
              <p:cNvPr id="29" name="直接连接符 28"/>
              <p:cNvCxnSpPr/>
              <p:nvPr/>
            </p:nvCxnSpPr>
            <p:spPr>
              <a:xfrm>
                <a:off x="838200" y="3996408"/>
                <a:ext cx="0" cy="2064534"/>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831612" y="6064289"/>
                <a:ext cx="2572657" cy="1"/>
              </a:xfrm>
              <a:prstGeom prst="line">
                <a:avLst/>
              </a:prstGeom>
              <a:ln w="19050">
                <a:solidFill>
                  <a:srgbClr val="EA1B35">
                    <a:alpha val="90000"/>
                  </a:srgbClr>
                </a:solidFill>
                <a:tailEnd type="oval"/>
              </a:ln>
            </p:spPr>
            <p:style>
              <a:lnRef idx="1">
                <a:schemeClr val="accent1"/>
              </a:lnRef>
              <a:fillRef idx="0">
                <a:schemeClr val="accent1"/>
              </a:fillRef>
              <a:effectRef idx="0">
                <a:schemeClr val="accent1"/>
              </a:effectRef>
              <a:fontRef idx="minor">
                <a:schemeClr val="tx1"/>
              </a:fontRef>
            </p:style>
          </p:cxnSp>
        </p:grpSp>
        <p:cxnSp>
          <p:nvCxnSpPr>
            <p:cNvPr id="27" name="直接连接符 26"/>
            <p:cNvCxnSpPr/>
            <p:nvPr/>
          </p:nvCxnSpPr>
          <p:spPr>
            <a:xfrm>
              <a:off x="1358900" y="2615130"/>
              <a:ext cx="0" cy="2537517"/>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609058" y="5143123"/>
              <a:ext cx="749842" cy="0"/>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flipH="1" flipV="1">
            <a:off x="7226768" y="324790"/>
            <a:ext cx="1602908" cy="2380765"/>
            <a:chOff x="607225" y="2020230"/>
            <a:chExt cx="2859573" cy="4247264"/>
          </a:xfrm>
        </p:grpSpPr>
        <p:grpSp>
          <p:nvGrpSpPr>
            <p:cNvPr id="49" name="组合 48"/>
            <p:cNvGrpSpPr/>
            <p:nvPr/>
          </p:nvGrpSpPr>
          <p:grpSpPr>
            <a:xfrm>
              <a:off x="993088" y="2020230"/>
              <a:ext cx="1977734" cy="3829040"/>
              <a:chOff x="966406" y="2159930"/>
              <a:chExt cx="1977734" cy="3829040"/>
            </a:xfrm>
          </p:grpSpPr>
          <p:cxnSp>
            <p:nvCxnSpPr>
              <p:cNvPr id="55" name="直接连接符 54"/>
              <p:cNvCxnSpPr/>
              <p:nvPr/>
            </p:nvCxnSpPr>
            <p:spPr>
              <a:xfrm>
                <a:off x="973728" y="2159930"/>
                <a:ext cx="0" cy="3829039"/>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966406" y="5988969"/>
                <a:ext cx="1977734" cy="1"/>
              </a:xfrm>
              <a:prstGeom prst="line">
                <a:avLst/>
              </a:prstGeom>
              <a:ln w="19050">
                <a:solidFill>
                  <a:srgbClr val="EA1B35">
                    <a:alpha val="90000"/>
                  </a:srgbClr>
                </a:solidFill>
                <a:tailEnd type="ova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a:xfrm>
              <a:off x="607225" y="5136495"/>
              <a:ext cx="2859573" cy="1130999"/>
              <a:chOff x="831612" y="3996408"/>
              <a:chExt cx="2572657" cy="2067882"/>
            </a:xfrm>
          </p:grpSpPr>
          <p:cxnSp>
            <p:nvCxnSpPr>
              <p:cNvPr id="53" name="直接连接符 52"/>
              <p:cNvCxnSpPr/>
              <p:nvPr/>
            </p:nvCxnSpPr>
            <p:spPr>
              <a:xfrm>
                <a:off x="838200" y="3996408"/>
                <a:ext cx="0" cy="2064534"/>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831612" y="6064289"/>
                <a:ext cx="2572657" cy="1"/>
              </a:xfrm>
              <a:prstGeom prst="line">
                <a:avLst/>
              </a:prstGeom>
              <a:ln w="19050">
                <a:solidFill>
                  <a:srgbClr val="EA1B35">
                    <a:alpha val="90000"/>
                  </a:srgbClr>
                </a:solidFill>
                <a:tailEnd type="oval"/>
              </a:ln>
            </p:spPr>
            <p:style>
              <a:lnRef idx="1">
                <a:schemeClr val="accent1"/>
              </a:lnRef>
              <a:fillRef idx="0">
                <a:schemeClr val="accent1"/>
              </a:fillRef>
              <a:effectRef idx="0">
                <a:schemeClr val="accent1"/>
              </a:effectRef>
              <a:fontRef idx="minor">
                <a:schemeClr val="tx1"/>
              </a:fontRef>
            </p:style>
          </p:cxnSp>
        </p:grpSp>
        <p:cxnSp>
          <p:nvCxnSpPr>
            <p:cNvPr id="51" name="直接连接符 50"/>
            <p:cNvCxnSpPr/>
            <p:nvPr/>
          </p:nvCxnSpPr>
          <p:spPr>
            <a:xfrm>
              <a:off x="1358900" y="2615130"/>
              <a:ext cx="0" cy="2537517"/>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609058" y="5143123"/>
              <a:ext cx="749842" cy="0"/>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custDataLst>
              <p:tags r:id="rId1"/>
            </p:custDataLst>
          </p:nvPr>
        </p:nvSpPr>
        <p:spPr>
          <a:xfrm>
            <a:off x="1547495" y="1059815"/>
            <a:ext cx="6250305" cy="486410"/>
          </a:xfrm>
          <a:prstGeom prst="rect">
            <a:avLst/>
          </a:prstGeom>
          <a:noFill/>
        </p:spPr>
        <p:txBody>
          <a:bodyPr wrap="square">
            <a:noAutofit/>
          </a:bodyPr>
          <a:p>
            <a:pPr marR="0">
              <a:lnSpc>
                <a:spcPct val="150000"/>
              </a:lnSpc>
              <a:spcBef>
                <a:spcPts val="0"/>
              </a:spcBef>
              <a:spcAft>
                <a:spcPts val="0"/>
              </a:spcAft>
            </a:pPr>
            <a:r>
              <a:rPr lang="en-US" altLang="zh-CN" sz="900" kern="100" dirty="0">
                <a:solidFill>
                  <a:srgbClr val="202837"/>
                </a:solidFill>
                <a:latin typeface="Hero" panose="02000506000000020004" pitchFamily="50" charset="0"/>
                <a:ea typeface="微软雅黑" panose="020B0503020204020204" pitchFamily="34" charset="-122"/>
                <a:cs typeface="Times New Roman" panose="02020603050405020304" charset="0"/>
              </a:rPr>
              <a:t>  </a:t>
            </a:r>
            <a:endParaRPr lang="en-US" altLang="zh-CN" sz="900" kern="100" dirty="0">
              <a:solidFill>
                <a:srgbClr val="202837"/>
              </a:solidFill>
              <a:latin typeface="Hero" panose="02000506000000020004" pitchFamily="50" charset="0"/>
              <a:ea typeface="微软雅黑" panose="020B0503020204020204" pitchFamily="34" charset="-122"/>
              <a:cs typeface="Times New Roman" panose="02020603050405020304" charset="0"/>
            </a:endParaRPr>
          </a:p>
        </p:txBody>
      </p:sp>
      <p:sp>
        <p:nvSpPr>
          <p:cNvPr id="3" name="文本框 2"/>
          <p:cNvSpPr txBox="1"/>
          <p:nvPr>
            <p:custDataLst>
              <p:tags r:id="rId2"/>
            </p:custDataLst>
          </p:nvPr>
        </p:nvSpPr>
        <p:spPr>
          <a:xfrm>
            <a:off x="1644015" y="1203325"/>
            <a:ext cx="6250305" cy="486410"/>
          </a:xfrm>
          <a:prstGeom prst="rect">
            <a:avLst/>
          </a:prstGeom>
          <a:noFill/>
        </p:spPr>
        <p:txBody>
          <a:bodyPr wrap="square">
            <a:noAutofit/>
          </a:bodyPr>
          <a:lstStyle/>
          <a:p>
            <a:pPr marR="0">
              <a:lnSpc>
                <a:spcPct val="150000"/>
              </a:lnSpc>
              <a:spcBef>
                <a:spcPts val="0"/>
              </a:spcBef>
              <a:spcAft>
                <a:spcPts val="0"/>
              </a:spcAft>
            </a:pPr>
            <a:r>
              <a:rPr lang="en-US" altLang="zh-CN" sz="900" kern="100" dirty="0">
                <a:solidFill>
                  <a:srgbClr val="202837"/>
                </a:solidFill>
                <a:latin typeface="Hero" panose="02000506000000020004" pitchFamily="50" charset="0"/>
                <a:ea typeface="微软雅黑" panose="020B0503020204020204" pitchFamily="34" charset="-122"/>
                <a:cs typeface="Times New Roman" panose="02020603050405020304" charset="0"/>
              </a:rPr>
              <a:t>  </a:t>
            </a:r>
            <a:endParaRPr lang="en-US" altLang="zh-CN" sz="900" kern="100" dirty="0">
              <a:solidFill>
                <a:srgbClr val="202837"/>
              </a:solidFill>
              <a:latin typeface="Hero" panose="02000506000000020004" pitchFamily="50" charset="0"/>
              <a:ea typeface="微软雅黑" panose="020B0503020204020204" pitchFamily="34" charset="-122"/>
              <a:cs typeface="Times New Roman" panose="02020603050405020304" charset="0"/>
            </a:endParaRPr>
          </a:p>
        </p:txBody>
      </p:sp>
      <p:sp>
        <p:nvSpPr>
          <p:cNvPr id="7" name="文本框 6"/>
          <p:cNvSpPr txBox="1"/>
          <p:nvPr>
            <p:custDataLst>
              <p:tags r:id="rId3"/>
            </p:custDataLst>
          </p:nvPr>
        </p:nvSpPr>
        <p:spPr>
          <a:xfrm>
            <a:off x="2195830" y="1646555"/>
            <a:ext cx="5653405" cy="1289685"/>
          </a:xfrm>
          <a:prstGeom prst="rect">
            <a:avLst/>
          </a:prstGeom>
          <a:noFill/>
        </p:spPr>
        <p:txBody>
          <a:bodyPr wrap="square">
            <a:noAutofit/>
          </a:bodyPr>
          <a:p>
            <a:pPr marR="0">
              <a:lnSpc>
                <a:spcPct val="150000"/>
              </a:lnSpc>
              <a:spcBef>
                <a:spcPts val="0"/>
              </a:spcBef>
              <a:spcAft>
                <a:spcPts val="0"/>
              </a:spcAft>
            </a:pPr>
            <a:r>
              <a:rPr sz="900" kern="100" dirty="0">
                <a:solidFill>
                  <a:schemeClr val="bg1"/>
                </a:solidFill>
                <a:effectLst>
                  <a:outerShdw blurRad="38100" dist="25400" dir="5400000" algn="ctr" rotWithShape="0">
                    <a:srgbClr val="6E747A">
                      <a:alpha val="43000"/>
                    </a:srgbClr>
                  </a:outerShdw>
                </a:effectLst>
                <a:highlight>
                  <a:srgbClr val="008080"/>
                </a:highlight>
                <a:latin typeface="Hero" panose="02000506000000020004" pitchFamily="50" charset="0"/>
                <a:ea typeface="微软雅黑" panose="020B0503020204020204" pitchFamily="34" charset="-122"/>
                <a:cs typeface="Times New Roman" panose="02020603050405020304" charset="0"/>
                <a:sym typeface="+mn-ea"/>
              </a:rPr>
              <a:t>案例二</a:t>
            </a:r>
            <a:r>
              <a:rPr sz="900" kern="100" dirty="0">
                <a:latin typeface="Hero" panose="02000506000000020004" pitchFamily="50" charset="0"/>
                <a:ea typeface="微软雅黑" panose="020B0503020204020204" pitchFamily="34" charset="-122"/>
                <a:cs typeface="Times New Roman" panose="02020603050405020304" charset="0"/>
                <a:sym typeface="+mn-ea"/>
              </a:rPr>
              <a:t>甲搭载朋友</a:t>
            </a:r>
            <a:r>
              <a:rPr lang="zh-CN" sz="900" kern="100" dirty="0">
                <a:latin typeface="Hero" panose="02000506000000020004" pitchFamily="50" charset="0"/>
                <a:ea typeface="微软雅黑" panose="020B0503020204020204" pitchFamily="34" charset="-122"/>
                <a:cs typeface="Times New Roman" panose="02020603050405020304" charset="0"/>
                <a:sym typeface="+mn-ea"/>
              </a:rPr>
              <a:t>乙</a:t>
            </a:r>
            <a:r>
              <a:rPr sz="900" kern="100" dirty="0">
                <a:latin typeface="Hero" panose="02000506000000020004" pitchFamily="50" charset="0"/>
                <a:ea typeface="微软雅黑" panose="020B0503020204020204" pitchFamily="34" charset="-122"/>
                <a:cs typeface="Times New Roman" panose="02020603050405020304" charset="0"/>
                <a:sym typeface="+mn-ea"/>
              </a:rPr>
              <a:t>一同出游，行驶过程中，碰撞到路边柱子，导致</a:t>
            </a:r>
            <a:r>
              <a:rPr lang="zh-CN" sz="900" kern="100" dirty="0">
                <a:latin typeface="Hero" panose="02000506000000020004" pitchFamily="50" charset="0"/>
                <a:ea typeface="微软雅黑" panose="020B0503020204020204" pitchFamily="34" charset="-122"/>
                <a:cs typeface="Times New Roman" panose="02020603050405020304" charset="0"/>
                <a:sym typeface="+mn-ea"/>
              </a:rPr>
              <a:t>乙</a:t>
            </a:r>
            <a:r>
              <a:rPr sz="900" kern="100" dirty="0">
                <a:latin typeface="Hero" panose="02000506000000020004" pitchFamily="50" charset="0"/>
                <a:ea typeface="微软雅黑" panose="020B0503020204020204" pitchFamily="34" charset="-122"/>
                <a:cs typeface="Times New Roman" panose="02020603050405020304" charset="0"/>
                <a:sym typeface="+mn-ea"/>
              </a:rPr>
              <a:t>当场死亡。交警认定</a:t>
            </a:r>
            <a:r>
              <a:rPr lang="zh-CN" sz="900" kern="100" dirty="0">
                <a:latin typeface="Hero" panose="02000506000000020004" pitchFamily="50" charset="0"/>
                <a:ea typeface="微软雅黑" panose="020B0503020204020204" pitchFamily="34" charset="-122"/>
                <a:cs typeface="Times New Roman" panose="02020603050405020304" charset="0"/>
                <a:sym typeface="+mn-ea"/>
              </a:rPr>
              <a:t>甲</a:t>
            </a:r>
            <a:r>
              <a:rPr sz="900" kern="100" dirty="0">
                <a:latin typeface="Hero" panose="02000506000000020004" pitchFamily="50" charset="0"/>
                <a:ea typeface="微软雅黑" panose="020B0503020204020204" pitchFamily="34" charset="-122"/>
                <a:cs typeface="Times New Roman" panose="02020603050405020304" charset="0"/>
                <a:sym typeface="+mn-ea"/>
              </a:rPr>
              <a:t>负全责，</a:t>
            </a:r>
            <a:r>
              <a:rPr lang="zh-CN" sz="900" kern="100" dirty="0">
                <a:latin typeface="Hero" panose="02000506000000020004" pitchFamily="50" charset="0"/>
                <a:ea typeface="微软雅黑" panose="020B0503020204020204" pitchFamily="34" charset="-122"/>
                <a:cs typeface="Times New Roman" panose="02020603050405020304" charset="0"/>
                <a:sym typeface="+mn-ea"/>
              </a:rPr>
              <a:t>乙</a:t>
            </a:r>
            <a:r>
              <a:rPr sz="900" kern="100" dirty="0">
                <a:latin typeface="Hero" panose="02000506000000020004" pitchFamily="50" charset="0"/>
                <a:ea typeface="微软雅黑" panose="020B0503020204020204" pitchFamily="34" charset="-122"/>
                <a:cs typeface="Times New Roman" panose="02020603050405020304" charset="0"/>
                <a:sym typeface="+mn-ea"/>
              </a:rPr>
              <a:t>无责。</a:t>
            </a:r>
            <a:r>
              <a:rPr lang="zh-CN" sz="900" kern="100" dirty="0">
                <a:latin typeface="Hero" panose="02000506000000020004" pitchFamily="50" charset="0"/>
                <a:ea typeface="微软雅黑" panose="020B0503020204020204" pitchFamily="34" charset="-122"/>
                <a:cs typeface="Times New Roman" panose="02020603050405020304" charset="0"/>
                <a:sym typeface="+mn-ea"/>
              </a:rPr>
              <a:t>乙</a:t>
            </a:r>
            <a:r>
              <a:rPr sz="900" kern="100" dirty="0">
                <a:latin typeface="Hero" panose="02000506000000020004" pitchFamily="50" charset="0"/>
                <a:ea typeface="微软雅黑" panose="020B0503020204020204" pitchFamily="34" charset="-122"/>
                <a:cs typeface="Times New Roman" panose="02020603050405020304" charset="0"/>
                <a:sym typeface="+mn-ea"/>
              </a:rPr>
              <a:t>家属诉至法院，要求</a:t>
            </a:r>
            <a:r>
              <a:rPr lang="zh-CN" sz="900" kern="100" dirty="0">
                <a:latin typeface="Hero" panose="02000506000000020004" pitchFamily="50" charset="0"/>
                <a:ea typeface="微软雅黑" panose="020B0503020204020204" pitchFamily="34" charset="-122"/>
                <a:cs typeface="Times New Roman" panose="02020603050405020304" charset="0"/>
                <a:sym typeface="+mn-ea"/>
              </a:rPr>
              <a:t>甲</a:t>
            </a:r>
            <a:r>
              <a:rPr sz="900" kern="100" dirty="0">
                <a:latin typeface="Hero" panose="02000506000000020004" pitchFamily="50" charset="0"/>
                <a:ea typeface="微软雅黑" panose="020B0503020204020204" pitchFamily="34" charset="-122"/>
                <a:cs typeface="Times New Roman" panose="02020603050405020304" charset="0"/>
                <a:sym typeface="+mn-ea"/>
              </a:rPr>
              <a:t>承担赔偿责任，后法院判决</a:t>
            </a:r>
            <a:r>
              <a:rPr lang="zh-CN" sz="900" kern="100" dirty="0">
                <a:latin typeface="Hero" panose="02000506000000020004" pitchFamily="50" charset="0"/>
                <a:ea typeface="微软雅黑" panose="020B0503020204020204" pitchFamily="34" charset="-122"/>
                <a:cs typeface="Times New Roman" panose="02020603050405020304" charset="0"/>
                <a:sym typeface="+mn-ea"/>
              </a:rPr>
              <a:t>甲</a:t>
            </a:r>
            <a:r>
              <a:rPr sz="900" kern="100" dirty="0">
                <a:latin typeface="Hero" panose="02000506000000020004" pitchFamily="50" charset="0"/>
                <a:ea typeface="微软雅黑" panose="020B0503020204020204" pitchFamily="34" charset="-122"/>
                <a:cs typeface="Times New Roman" panose="02020603050405020304" charset="0"/>
                <a:sym typeface="+mn-ea"/>
              </a:rPr>
              <a:t>对此承担70%的赔偿责任。</a:t>
            </a:r>
            <a:r>
              <a:rPr lang="en-US" sz="900" kern="100" dirty="0">
                <a:latin typeface="Hero" panose="02000506000000020004" pitchFamily="50" charset="0"/>
                <a:ea typeface="微软雅黑" panose="020B0503020204020204" pitchFamily="34" charset="-122"/>
                <a:cs typeface="Times New Roman" panose="02020603050405020304" charset="0"/>
                <a:sym typeface="+mn-ea"/>
              </a:rPr>
              <a:t>  </a:t>
            </a:r>
            <a:endParaRPr lang="en-US" sz="900" kern="100" dirty="0">
              <a:latin typeface="Hero" panose="02000506000000020004" pitchFamily="50" charset="0"/>
              <a:ea typeface="微软雅黑" panose="020B0503020204020204" pitchFamily="34" charset="-122"/>
              <a:cs typeface="Times New Roman" panose="02020603050405020304" charset="0"/>
              <a:sym typeface="+mn-ea"/>
            </a:endParaRPr>
          </a:p>
          <a:p>
            <a:pPr marR="0">
              <a:lnSpc>
                <a:spcPct val="150000"/>
              </a:lnSpc>
              <a:spcBef>
                <a:spcPts val="0"/>
              </a:spcBef>
              <a:spcAft>
                <a:spcPts val="0"/>
              </a:spcAft>
            </a:pPr>
            <a:endParaRPr lang="zh-CN" altLang="en-US" sz="800" kern="100" dirty="0">
              <a:latin typeface="Hero" panose="02000506000000020004" pitchFamily="50" charset="0"/>
              <a:ea typeface="微软雅黑" panose="020B0503020204020204" pitchFamily="34" charset="-122"/>
              <a:cs typeface="Times New Roman" panose="02020603050405020304" charset="0"/>
              <a:sym typeface="+mn-ea"/>
            </a:endParaRPr>
          </a:p>
        </p:txBody>
      </p:sp>
      <p:sp>
        <p:nvSpPr>
          <p:cNvPr id="9" name="文本框 8"/>
          <p:cNvSpPr txBox="1"/>
          <p:nvPr>
            <p:custDataLst>
              <p:tags r:id="rId4"/>
            </p:custDataLst>
          </p:nvPr>
        </p:nvSpPr>
        <p:spPr>
          <a:xfrm>
            <a:off x="2195830" y="958850"/>
            <a:ext cx="6424295" cy="672465"/>
          </a:xfrm>
          <a:prstGeom prst="rect">
            <a:avLst/>
          </a:prstGeom>
          <a:noFill/>
        </p:spPr>
        <p:txBody>
          <a:bodyPr wrap="square">
            <a:noAutofit/>
          </a:bodyPr>
          <a:p>
            <a:pPr marR="0">
              <a:lnSpc>
                <a:spcPct val="150000"/>
              </a:lnSpc>
              <a:spcBef>
                <a:spcPts val="0"/>
              </a:spcBef>
              <a:spcAft>
                <a:spcPts val="0"/>
              </a:spcAft>
            </a:pPr>
            <a:r>
              <a:rPr sz="900" kern="100" dirty="0">
                <a:solidFill>
                  <a:schemeClr val="bg1"/>
                </a:solidFill>
                <a:effectLst>
                  <a:outerShdw blurRad="38100" dist="25400" dir="5400000" algn="ctr" rotWithShape="0">
                    <a:srgbClr val="6E747A">
                      <a:alpha val="43000"/>
                    </a:srgbClr>
                  </a:outerShdw>
                </a:effectLst>
                <a:highlight>
                  <a:srgbClr val="008080"/>
                </a:highlight>
                <a:latin typeface="Hero" panose="02000506000000020004" pitchFamily="50" charset="0"/>
                <a:ea typeface="微软雅黑" panose="020B0503020204020204" pitchFamily="34" charset="-122"/>
                <a:cs typeface="Times New Roman" panose="02020603050405020304" charset="0"/>
                <a:sym typeface="+mn-ea"/>
              </a:rPr>
              <a:t>案例一</a:t>
            </a:r>
            <a:r>
              <a:rPr lang="en-US" sz="900" kern="100" dirty="0">
                <a:solidFill>
                  <a:schemeClr val="bg1"/>
                </a:solidFill>
                <a:effectLst>
                  <a:outerShdw blurRad="38100" dist="25400" dir="5400000" algn="ctr" rotWithShape="0">
                    <a:srgbClr val="6E747A">
                      <a:alpha val="43000"/>
                    </a:srgbClr>
                  </a:outerShdw>
                </a:effectLst>
                <a:highlight>
                  <a:srgbClr val="008080"/>
                </a:highlight>
                <a:latin typeface="Hero" panose="02000506000000020004" pitchFamily="50" charset="0"/>
                <a:ea typeface="微软雅黑" panose="020B0503020204020204" pitchFamily="34" charset="-122"/>
                <a:cs typeface="Times New Roman" panose="02020603050405020304" charset="0"/>
                <a:sym typeface="+mn-ea"/>
              </a:rPr>
              <a:t> </a:t>
            </a:r>
            <a:r>
              <a:rPr sz="900" kern="100" dirty="0">
                <a:latin typeface="Hero" panose="02000506000000020004" pitchFamily="50" charset="0"/>
                <a:ea typeface="微软雅黑" panose="020B0503020204020204" pitchFamily="34" charset="-122"/>
                <a:cs typeface="Times New Roman" panose="02020603050405020304" charset="0"/>
                <a:sym typeface="+mn-ea"/>
              </a:rPr>
              <a:t>甲驾车下班，邀请</a:t>
            </a:r>
            <a:r>
              <a:rPr lang="zh-CN" sz="900" kern="100" dirty="0">
                <a:latin typeface="Hero" panose="02000506000000020004" pitchFamily="50" charset="0"/>
                <a:ea typeface="微软雅黑" panose="020B0503020204020204" pitchFamily="34" charset="-122"/>
                <a:cs typeface="Times New Roman" panose="02020603050405020304" charset="0"/>
                <a:sym typeface="+mn-ea"/>
              </a:rPr>
              <a:t>乙</a:t>
            </a:r>
            <a:r>
              <a:rPr sz="900" kern="100" dirty="0">
                <a:latin typeface="Hero" panose="02000506000000020004" pitchFamily="50" charset="0"/>
                <a:ea typeface="微软雅黑" panose="020B0503020204020204" pitchFamily="34" charset="-122"/>
                <a:cs typeface="Times New Roman" panose="02020603050405020304" charset="0"/>
                <a:sym typeface="+mn-ea"/>
              </a:rPr>
              <a:t>搭便车</a:t>
            </a:r>
            <a:r>
              <a:rPr lang="zh-CN" sz="900" kern="100" dirty="0">
                <a:latin typeface="Hero" panose="02000506000000020004" pitchFamily="50" charset="0"/>
                <a:ea typeface="微软雅黑" panose="020B0503020204020204" pitchFamily="34" charset="-122"/>
                <a:cs typeface="Times New Roman" panose="02020603050405020304" charset="0"/>
                <a:sym typeface="+mn-ea"/>
              </a:rPr>
              <a:t>，甲</a:t>
            </a:r>
            <a:r>
              <a:rPr sz="900" kern="100" dirty="0">
                <a:latin typeface="Hero" panose="02000506000000020004" pitchFamily="50" charset="0"/>
                <a:ea typeface="微软雅黑" panose="020B0503020204020204" pitchFamily="34" charset="-122"/>
                <a:cs typeface="Times New Roman" panose="02020603050405020304" charset="0"/>
                <a:sym typeface="+mn-ea"/>
              </a:rPr>
              <a:t>在行驶过程中未注意避让正在直行的</a:t>
            </a:r>
            <a:r>
              <a:rPr lang="zh-CN" sz="900" kern="100" dirty="0">
                <a:latin typeface="Hero" panose="02000506000000020004" pitchFamily="50" charset="0"/>
                <a:ea typeface="微软雅黑" panose="020B0503020204020204" pitchFamily="34" charset="-122"/>
                <a:cs typeface="Times New Roman" panose="02020603050405020304" charset="0"/>
                <a:sym typeface="+mn-ea"/>
              </a:rPr>
              <a:t>丙</a:t>
            </a:r>
            <a:r>
              <a:rPr sz="900" kern="100" dirty="0">
                <a:latin typeface="Hero" panose="02000506000000020004" pitchFamily="50" charset="0"/>
                <a:ea typeface="微软雅黑" panose="020B0503020204020204" pitchFamily="34" charset="-122"/>
                <a:cs typeface="Times New Roman" panose="02020603050405020304" charset="0"/>
                <a:sym typeface="+mn-ea"/>
              </a:rPr>
              <a:t>，导致两车相撞并致</a:t>
            </a:r>
            <a:r>
              <a:rPr lang="zh-CN" sz="900" kern="100" dirty="0">
                <a:latin typeface="Hero" panose="02000506000000020004" pitchFamily="50" charset="0"/>
                <a:ea typeface="微软雅黑" panose="020B0503020204020204" pitchFamily="34" charset="-122"/>
                <a:cs typeface="Times New Roman" panose="02020603050405020304" charset="0"/>
                <a:sym typeface="+mn-ea"/>
              </a:rPr>
              <a:t>乙</a:t>
            </a:r>
            <a:r>
              <a:rPr sz="900" kern="100" dirty="0">
                <a:latin typeface="Hero" panose="02000506000000020004" pitchFamily="50" charset="0"/>
                <a:ea typeface="微软雅黑" panose="020B0503020204020204" pitchFamily="34" charset="-122"/>
                <a:cs typeface="Times New Roman" panose="02020603050405020304" charset="0"/>
                <a:sym typeface="+mn-ea"/>
              </a:rPr>
              <a:t>受伤。交警认定</a:t>
            </a:r>
            <a:r>
              <a:rPr lang="zh-CN" sz="900" kern="100" dirty="0">
                <a:latin typeface="Hero" panose="02000506000000020004" pitchFamily="50" charset="0"/>
                <a:ea typeface="微软雅黑" panose="020B0503020204020204" pitchFamily="34" charset="-122"/>
                <a:cs typeface="Times New Roman" panose="02020603050405020304" charset="0"/>
                <a:sym typeface="+mn-ea"/>
              </a:rPr>
              <a:t>甲</a:t>
            </a:r>
            <a:r>
              <a:rPr sz="900" kern="100" dirty="0">
                <a:latin typeface="Hero" panose="02000506000000020004" pitchFamily="50" charset="0"/>
                <a:ea typeface="微软雅黑" panose="020B0503020204020204" pitchFamily="34" charset="-122"/>
                <a:cs typeface="Times New Roman" panose="02020603050405020304" charset="0"/>
                <a:sym typeface="+mn-ea"/>
              </a:rPr>
              <a:t>负事故全部责任，</a:t>
            </a:r>
            <a:r>
              <a:rPr lang="zh-CN" sz="900" kern="100" dirty="0">
                <a:latin typeface="Hero" panose="02000506000000020004" pitchFamily="50" charset="0"/>
                <a:ea typeface="微软雅黑" panose="020B0503020204020204" pitchFamily="34" charset="-122"/>
                <a:cs typeface="Times New Roman" panose="02020603050405020304" charset="0"/>
                <a:sym typeface="+mn-ea"/>
              </a:rPr>
              <a:t>丙</a:t>
            </a:r>
            <a:r>
              <a:rPr sz="900" kern="100" dirty="0">
                <a:latin typeface="Hero" panose="02000506000000020004" pitchFamily="50" charset="0"/>
                <a:ea typeface="微软雅黑" panose="020B0503020204020204" pitchFamily="34" charset="-122"/>
                <a:cs typeface="Times New Roman" panose="02020603050405020304" charset="0"/>
                <a:sym typeface="+mn-ea"/>
              </a:rPr>
              <a:t>无责。</a:t>
            </a:r>
            <a:r>
              <a:rPr lang="zh-CN" sz="900" kern="100" dirty="0">
                <a:latin typeface="Hero" panose="02000506000000020004" pitchFamily="50" charset="0"/>
                <a:ea typeface="微软雅黑" panose="020B0503020204020204" pitchFamily="34" charset="-122"/>
                <a:cs typeface="Times New Roman" panose="02020603050405020304" charset="0"/>
                <a:sym typeface="+mn-ea"/>
              </a:rPr>
              <a:t>乙</a:t>
            </a:r>
            <a:r>
              <a:rPr sz="900" kern="100" dirty="0">
                <a:latin typeface="Hero" panose="02000506000000020004" pitchFamily="50" charset="0"/>
                <a:ea typeface="微软雅黑" panose="020B0503020204020204" pitchFamily="34" charset="-122"/>
                <a:cs typeface="Times New Roman" panose="02020603050405020304" charset="0"/>
                <a:sym typeface="+mn-ea"/>
              </a:rPr>
              <a:t>诉至法院，要求</a:t>
            </a:r>
            <a:r>
              <a:rPr lang="zh-CN" sz="900" kern="100" dirty="0">
                <a:latin typeface="Hero" panose="02000506000000020004" pitchFamily="50" charset="0"/>
                <a:ea typeface="微软雅黑" panose="020B0503020204020204" pitchFamily="34" charset="-122"/>
                <a:cs typeface="Times New Roman" panose="02020603050405020304" charset="0"/>
                <a:sym typeface="+mn-ea"/>
              </a:rPr>
              <a:t>甲</a:t>
            </a:r>
            <a:r>
              <a:rPr sz="900" kern="100" dirty="0">
                <a:latin typeface="Hero" panose="02000506000000020004" pitchFamily="50" charset="0"/>
                <a:ea typeface="微软雅黑" panose="020B0503020204020204" pitchFamily="34" charset="-122"/>
                <a:cs typeface="Times New Roman" panose="02020603050405020304" charset="0"/>
                <a:sym typeface="+mn-ea"/>
              </a:rPr>
              <a:t>承担其全部损失。后法院判决</a:t>
            </a:r>
            <a:r>
              <a:rPr lang="zh-CN" sz="900" kern="100" dirty="0">
                <a:latin typeface="Hero" panose="02000506000000020004" pitchFamily="50" charset="0"/>
                <a:ea typeface="微软雅黑" panose="020B0503020204020204" pitchFamily="34" charset="-122"/>
                <a:cs typeface="Times New Roman" panose="02020603050405020304" charset="0"/>
                <a:sym typeface="+mn-ea"/>
              </a:rPr>
              <a:t>甲</a:t>
            </a:r>
            <a:r>
              <a:rPr sz="900" kern="100" dirty="0">
                <a:latin typeface="Hero" panose="02000506000000020004" pitchFamily="50" charset="0"/>
                <a:ea typeface="微软雅黑" panose="020B0503020204020204" pitchFamily="34" charset="-122"/>
                <a:cs typeface="Times New Roman" panose="02020603050405020304" charset="0"/>
                <a:sym typeface="+mn-ea"/>
              </a:rPr>
              <a:t>承担</a:t>
            </a:r>
            <a:r>
              <a:rPr lang="en-US" sz="900" kern="100" dirty="0">
                <a:latin typeface="Hero" panose="02000506000000020004" pitchFamily="50" charset="0"/>
                <a:ea typeface="微软雅黑" panose="020B0503020204020204" pitchFamily="34" charset="-122"/>
                <a:cs typeface="Times New Roman" panose="02020603050405020304" charset="0"/>
                <a:sym typeface="+mn-ea"/>
              </a:rPr>
              <a:t>7</a:t>
            </a:r>
            <a:r>
              <a:rPr sz="900" kern="100" dirty="0">
                <a:latin typeface="Hero" panose="02000506000000020004" pitchFamily="50" charset="0"/>
                <a:ea typeface="微软雅黑" panose="020B0503020204020204" pitchFamily="34" charset="-122"/>
                <a:cs typeface="Times New Roman" panose="02020603050405020304" charset="0"/>
                <a:sym typeface="+mn-ea"/>
              </a:rPr>
              <a:t>0%的责任，</a:t>
            </a:r>
            <a:r>
              <a:rPr lang="zh-CN" sz="900" kern="100" dirty="0">
                <a:latin typeface="Hero" panose="02000506000000020004" pitchFamily="50" charset="0"/>
                <a:ea typeface="微软雅黑" panose="020B0503020204020204" pitchFamily="34" charset="-122"/>
                <a:cs typeface="Times New Roman" panose="02020603050405020304" charset="0"/>
                <a:sym typeface="+mn-ea"/>
              </a:rPr>
              <a:t>乙</a:t>
            </a:r>
            <a:r>
              <a:rPr sz="900" kern="100" dirty="0">
                <a:latin typeface="Hero" panose="02000506000000020004" pitchFamily="50" charset="0"/>
                <a:ea typeface="微软雅黑" panose="020B0503020204020204" pitchFamily="34" charset="-122"/>
                <a:cs typeface="Times New Roman" panose="02020603050405020304" charset="0"/>
                <a:sym typeface="+mn-ea"/>
              </a:rPr>
              <a:t>自行承担</a:t>
            </a:r>
            <a:r>
              <a:rPr lang="en-US" sz="900" kern="100" dirty="0">
                <a:latin typeface="Hero" panose="02000506000000020004" pitchFamily="50" charset="0"/>
                <a:ea typeface="微软雅黑" panose="020B0503020204020204" pitchFamily="34" charset="-122"/>
                <a:cs typeface="Times New Roman" panose="02020603050405020304" charset="0"/>
                <a:sym typeface="+mn-ea"/>
              </a:rPr>
              <a:t>3</a:t>
            </a:r>
            <a:r>
              <a:rPr sz="900" kern="100" dirty="0">
                <a:latin typeface="Hero" panose="02000506000000020004" pitchFamily="50" charset="0"/>
                <a:ea typeface="微软雅黑" panose="020B0503020204020204" pitchFamily="34" charset="-122"/>
                <a:cs typeface="Times New Roman" panose="02020603050405020304" charset="0"/>
                <a:sym typeface="+mn-ea"/>
              </a:rPr>
              <a:t>0%的责任</a:t>
            </a:r>
            <a:r>
              <a:rPr lang="zh-CN" sz="900" kern="100" dirty="0">
                <a:latin typeface="Hero" panose="02000506000000020004" pitchFamily="50" charset="0"/>
                <a:ea typeface="微软雅黑" panose="020B0503020204020204" pitchFamily="34" charset="-122"/>
                <a:cs typeface="Times New Roman" panose="02020603050405020304" charset="0"/>
                <a:sym typeface="+mn-ea"/>
              </a:rPr>
              <a:t>。</a:t>
            </a:r>
            <a:endParaRPr lang="zh-CN" sz="900" kern="100" dirty="0">
              <a:latin typeface="Hero" panose="02000506000000020004" pitchFamily="50" charset="0"/>
              <a:ea typeface="微软雅黑" panose="020B0503020204020204" pitchFamily="34" charset="-122"/>
              <a:cs typeface="Times New Roman" panose="02020603050405020304" charset="0"/>
              <a:sym typeface="+mn-ea"/>
            </a:endParaRPr>
          </a:p>
        </p:txBody>
      </p:sp>
      <p:sp>
        <p:nvSpPr>
          <p:cNvPr id="22" name="Title 1"/>
          <p:cNvSpPr txBox="1"/>
          <p:nvPr>
            <p:custDataLst>
              <p:tags r:id="rId5"/>
            </p:custDataLst>
          </p:nvPr>
        </p:nvSpPr>
        <p:spPr>
          <a:xfrm>
            <a:off x="2676525" y="459740"/>
            <a:ext cx="4615815" cy="46482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职工权益密切相关的法律法规</a:t>
            </a:r>
            <a:r>
              <a:rPr lang="en-US" altLang="zh-CN" sz="1800" b="1"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a:t>
            </a:r>
            <a:r>
              <a:rPr lang="zh-CN" altLang="en-US" sz="1800" b="1"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搭便车</a:t>
            </a:r>
            <a:endParaRPr lang="zh-CN" altLang="en-US" sz="1800" b="1" dirty="0">
              <a:solidFill>
                <a:schemeClr val="tx1">
                  <a:lumMod val="65000"/>
                  <a:lumOff val="3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mn-ea"/>
            </a:endParaRPr>
          </a:p>
          <a:p>
            <a:pPr algn="l"/>
            <a:endParaRPr lang="zh-CN" altLang="en-US" sz="1800" b="1" dirty="0">
              <a:solidFill>
                <a:schemeClr val="tx1">
                  <a:lumMod val="65000"/>
                  <a:lumOff val="3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mn-ea"/>
            </a:endParaRPr>
          </a:p>
        </p:txBody>
      </p:sp>
      <p:sp>
        <p:nvSpPr>
          <p:cNvPr id="24" name="Diamond 33"/>
          <p:cNvSpPr/>
          <p:nvPr>
            <p:custDataLst>
              <p:tags r:id="rId6"/>
            </p:custDataLst>
          </p:nvPr>
        </p:nvSpPr>
        <p:spPr>
          <a:xfrm>
            <a:off x="2279015" y="316865"/>
            <a:ext cx="353695" cy="43053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1200" b="1" dirty="0">
                <a:solidFill>
                  <a:schemeClr val="bg1"/>
                </a:solidFill>
                <a:cs typeface="+mn-ea"/>
                <a:sym typeface="+mn-lt"/>
              </a:rPr>
              <a:t>03</a:t>
            </a:r>
            <a:endParaRPr lang="en-US" altLang="zh-CN" sz="1200" b="1" dirty="0">
              <a:solidFill>
                <a:schemeClr val="bg1"/>
              </a:solidFill>
              <a:cs typeface="+mn-ea"/>
              <a:sym typeface="+mn-lt"/>
            </a:endParaRPr>
          </a:p>
        </p:txBody>
      </p:sp>
      <p:sp>
        <p:nvSpPr>
          <p:cNvPr id="8" name="椭圆 64"/>
          <p:cNvSpPr>
            <a:spLocks noChangeArrowheads="1"/>
          </p:cNvSpPr>
          <p:nvPr>
            <p:custDataLst>
              <p:tags r:id="rId7"/>
            </p:custDataLst>
          </p:nvPr>
        </p:nvSpPr>
        <p:spPr bwMode="auto">
          <a:xfrm>
            <a:off x="1187450" y="843280"/>
            <a:ext cx="904240" cy="808990"/>
          </a:xfrm>
          <a:prstGeom prst="ellipse">
            <a:avLst/>
          </a:prstGeom>
          <a:solidFill>
            <a:srgbClr val="FF0000"/>
          </a:solidFill>
          <a:ln w="190500" cap="sq" cmpd="sng">
            <a:solidFill>
              <a:schemeClr val="bg1">
                <a:lumMod val="65000"/>
              </a:schemeClr>
            </a:solidFill>
            <a:round/>
          </a:ln>
        </p:spPr>
        <p:txBody>
          <a:bodyPr lIns="68595" tIns="34297" rIns="68595" bIns="34297" anchor="ctr"/>
          <a:p>
            <a:pPr algn="ctr"/>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案例</a:t>
            </a:r>
            <a:endPar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4" name="文本框 13"/>
          <p:cNvSpPr txBox="1"/>
          <p:nvPr>
            <p:custDataLst>
              <p:tags r:id="rId8"/>
            </p:custDataLst>
          </p:nvPr>
        </p:nvSpPr>
        <p:spPr>
          <a:xfrm>
            <a:off x="1475740" y="2672715"/>
            <a:ext cx="6699885" cy="1513205"/>
          </a:xfrm>
          <a:prstGeom prst="rect">
            <a:avLst/>
          </a:prstGeom>
          <a:noFill/>
        </p:spPr>
        <p:txBody>
          <a:bodyPr wrap="square">
            <a:noAutofit/>
          </a:bodyPr>
          <a:p>
            <a:pPr marR="0" algn="ctr">
              <a:lnSpc>
                <a:spcPct val="150000"/>
              </a:lnSpc>
              <a:spcBef>
                <a:spcPts val="0"/>
              </a:spcBef>
              <a:spcAft>
                <a:spcPts val="0"/>
              </a:spcAft>
            </a:pPr>
            <a:r>
              <a:rPr sz="900" kern="100" dirty="0">
                <a:solidFill>
                  <a:schemeClr val="bg1"/>
                </a:solidFill>
                <a:effectLst>
                  <a:outerShdw blurRad="38100" dist="25400" dir="5400000" algn="ctr" rotWithShape="0">
                    <a:srgbClr val="6E747A">
                      <a:alpha val="43000"/>
                    </a:srgbClr>
                  </a:outerShdw>
                </a:effectLst>
                <a:highlight>
                  <a:srgbClr val="FF00FF"/>
                </a:highlight>
                <a:latin typeface="Hero" panose="02000506000000020004" pitchFamily="50" charset="0"/>
                <a:ea typeface="微软雅黑" panose="020B0503020204020204" pitchFamily="34" charset="-122"/>
                <a:cs typeface="Times New Roman" panose="02020603050405020304" charset="0"/>
              </a:rPr>
              <a:t>案情分析</a:t>
            </a:r>
            <a:endParaRPr lang="zh-CN" altLang="en-US" sz="900" kern="100" dirty="0">
              <a:solidFill>
                <a:srgbClr val="202837"/>
              </a:solidFill>
              <a:highlight>
                <a:srgbClr val="FF00FF"/>
              </a:highlight>
              <a:latin typeface="Hero" panose="02000506000000020004" pitchFamily="50" charset="0"/>
              <a:ea typeface="微软雅黑" panose="020B0503020204020204" pitchFamily="34" charset="-122"/>
              <a:cs typeface="Times New Roman" panose="02020603050405020304" charset="0"/>
            </a:endParaRPr>
          </a:p>
          <a:p>
            <a:pPr marR="0">
              <a:lnSpc>
                <a:spcPct val="150000"/>
              </a:lnSpc>
              <a:spcBef>
                <a:spcPts val="0"/>
              </a:spcBef>
              <a:spcAft>
                <a:spcPts val="0"/>
              </a:spcAft>
            </a:pPr>
            <a:r>
              <a:rPr lang="zh-CN" altLang="en-US" sz="900" kern="100" dirty="0">
                <a:solidFill>
                  <a:srgbClr val="202837"/>
                </a:solidFill>
                <a:latin typeface="Hero" panose="02000506000000020004" pitchFamily="50" charset="0"/>
                <a:ea typeface="微软雅黑" panose="020B0503020204020204" pitchFamily="34" charset="-122"/>
                <a:cs typeface="Times New Roman" panose="02020603050405020304" charset="0"/>
              </a:rPr>
              <a:t>“无偿搭乘”、“好意同乘”属于一种传统美德，但这并</a:t>
            </a:r>
            <a:r>
              <a:rPr lang="zh-CN" altLang="en-US" sz="900" kern="100" dirty="0">
                <a:solidFill>
                  <a:schemeClr val="accent1"/>
                </a:solidFill>
                <a:effectLst>
                  <a:outerShdw blurRad="38100" dist="25400" dir="5400000" algn="ctr" rotWithShape="0">
                    <a:srgbClr val="6E747A">
                      <a:alpha val="43000"/>
                    </a:srgbClr>
                  </a:outerShdw>
                </a:effectLst>
                <a:latin typeface="Hero" panose="02000506000000020004" pitchFamily="50" charset="0"/>
                <a:ea typeface="微软雅黑" panose="020B0503020204020204" pitchFamily="34" charset="-122"/>
                <a:cs typeface="Times New Roman" panose="02020603050405020304" charset="0"/>
              </a:rPr>
              <a:t>不意味着驾驶人无需对同乘人承担赔偿责任，</a:t>
            </a:r>
            <a:r>
              <a:rPr lang="zh-CN" altLang="en-US" sz="900" kern="100" dirty="0">
                <a:solidFill>
                  <a:srgbClr val="202837"/>
                </a:solidFill>
                <a:latin typeface="Hero" panose="02000506000000020004" pitchFamily="50" charset="0"/>
                <a:ea typeface="微软雅黑" panose="020B0503020204020204" pitchFamily="34" charset="-122"/>
                <a:cs typeface="Times New Roman" panose="02020603050405020304" charset="0"/>
              </a:rPr>
              <a:t>若让驾驶人承担全部责任，不利于传统美德的发扬与传承，故《中华人民共和国民法典》第一千二百一十七条规定：“非营运机动车</a:t>
            </a:r>
            <a:r>
              <a:rPr lang="zh-CN" altLang="en-US" sz="900" kern="100" dirty="0">
                <a:solidFill>
                  <a:srgbClr val="FF0000"/>
                </a:solidFill>
                <a:latin typeface="Hero" panose="02000506000000020004" pitchFamily="50" charset="0"/>
                <a:ea typeface="微软雅黑" panose="020B0503020204020204" pitchFamily="34" charset="-122"/>
                <a:cs typeface="Times New Roman" panose="02020603050405020304" charset="0"/>
              </a:rPr>
              <a:t>发生交通事故</a:t>
            </a:r>
            <a:r>
              <a:rPr lang="zh-CN" altLang="en-US" sz="900" b="1" kern="100" dirty="0">
                <a:solidFill>
                  <a:srgbClr val="FF0000"/>
                </a:solidFill>
                <a:latin typeface="Hero" panose="02000506000000020004" pitchFamily="50" charset="0"/>
                <a:ea typeface="微软雅黑" panose="020B0503020204020204" pitchFamily="34" charset="-122"/>
                <a:cs typeface="Times New Roman" panose="02020603050405020304" charset="0"/>
              </a:rPr>
              <a:t>造成</a:t>
            </a:r>
            <a:r>
              <a:rPr lang="zh-CN" altLang="en-US" sz="900" b="1" kern="100" dirty="0">
                <a:solidFill>
                  <a:srgbClr val="FF0000"/>
                </a:solidFill>
                <a:latin typeface="Hero" panose="02000506000000020004" pitchFamily="50" charset="0"/>
                <a:ea typeface="微软雅黑" panose="020B0503020204020204" pitchFamily="34" charset="-122"/>
                <a:cs typeface="Times New Roman" panose="02020603050405020304" charset="0"/>
              </a:rPr>
              <a:t>无偿搭乘人损害，属于该机动车一方责任的，应当减轻其赔偿责任，但是机动车使用人有故意或者重大过失的除外</a:t>
            </a:r>
            <a:r>
              <a:rPr lang="zh-CN" altLang="en-US" sz="900" kern="100" dirty="0">
                <a:solidFill>
                  <a:srgbClr val="202837"/>
                </a:solidFill>
                <a:latin typeface="Hero" panose="02000506000000020004" pitchFamily="50" charset="0"/>
                <a:ea typeface="微软雅黑" panose="020B0503020204020204" pitchFamily="34" charset="-122"/>
                <a:cs typeface="Times New Roman" panose="02020603050405020304" charset="0"/>
              </a:rPr>
              <a:t>”。</a:t>
            </a:r>
            <a:endParaRPr lang="zh-CN" altLang="en-US" sz="900" kern="100" dirty="0">
              <a:solidFill>
                <a:srgbClr val="202837"/>
              </a:solidFill>
              <a:latin typeface="Hero" panose="02000506000000020004" pitchFamily="50" charset="0"/>
              <a:ea typeface="微软雅黑" panose="020B0503020204020204" pitchFamily="34" charset="-122"/>
              <a:cs typeface="Times New Roman" panose="02020603050405020304" charset="0"/>
            </a:endParaRPr>
          </a:p>
          <a:p>
            <a:pPr marR="0">
              <a:lnSpc>
                <a:spcPct val="150000"/>
              </a:lnSpc>
              <a:spcBef>
                <a:spcPts val="0"/>
              </a:spcBef>
              <a:spcAft>
                <a:spcPts val="0"/>
              </a:spcAft>
            </a:pPr>
            <a:endParaRPr lang="zh-CN" altLang="en-US" sz="900" kern="100" dirty="0">
              <a:solidFill>
                <a:srgbClr val="FF0000"/>
              </a:solidFill>
              <a:latin typeface="Hero" panose="02000506000000020004" pitchFamily="50" charset="0"/>
              <a:ea typeface="微软雅黑" panose="020B0503020204020204" pitchFamily="34" charset="-122"/>
              <a:cs typeface="Times New Roman" panose="02020603050405020304" charset="0"/>
            </a:endParaRPr>
          </a:p>
          <a:p>
            <a:pPr marR="0">
              <a:lnSpc>
                <a:spcPct val="150000"/>
              </a:lnSpc>
              <a:spcBef>
                <a:spcPts val="0"/>
              </a:spcBef>
              <a:spcAft>
                <a:spcPts val="0"/>
              </a:spcAft>
            </a:pPr>
            <a:r>
              <a:rPr lang="zh-CN" altLang="en-US" sz="900" kern="100" dirty="0">
                <a:solidFill>
                  <a:srgbClr val="FF0000"/>
                </a:solidFill>
                <a:latin typeface="Hero" panose="02000506000000020004" pitchFamily="50" charset="0"/>
                <a:ea typeface="微软雅黑" panose="020B0503020204020204" pitchFamily="34" charset="-122"/>
                <a:cs typeface="Times New Roman" panose="02020603050405020304" charset="0"/>
              </a:rPr>
              <a:t>若驾驶人一经同意无偿搭乘他人，就负有将其安全送达至目的地的义务</a:t>
            </a:r>
            <a:r>
              <a:rPr lang="zh-CN" altLang="en-US" sz="900" kern="100" dirty="0">
                <a:solidFill>
                  <a:srgbClr val="202837"/>
                </a:solidFill>
                <a:latin typeface="Hero" panose="02000506000000020004" pitchFamily="50" charset="0"/>
                <a:ea typeface="微软雅黑" panose="020B0503020204020204" pitchFamily="34" charset="-122"/>
                <a:cs typeface="Times New Roman" panose="02020603050405020304" charset="0"/>
              </a:rPr>
              <a:t>。</a:t>
            </a:r>
            <a:r>
              <a:rPr lang="zh-CN" altLang="en-US" sz="900" kern="100" dirty="0">
                <a:solidFill>
                  <a:srgbClr val="FF0000"/>
                </a:solidFill>
                <a:latin typeface="Hero" panose="02000506000000020004" pitchFamily="50" charset="0"/>
                <a:ea typeface="微软雅黑" panose="020B0503020204020204" pitchFamily="34" charset="-122"/>
                <a:cs typeface="Times New Roman" panose="02020603050405020304" charset="0"/>
              </a:rPr>
              <a:t>但若驾驶人明确拒绝捎带同乘人的，对于发生交通事故并对同乘人造成损害的，不适用上述“好意搭乘”的规则。</a:t>
            </a:r>
            <a:endParaRPr lang="en-US" altLang="zh-CN" sz="900" kern="100" dirty="0">
              <a:solidFill>
                <a:srgbClr val="202837"/>
              </a:solidFill>
              <a:latin typeface="Hero" panose="02000506000000020004" pitchFamily="50" charset="0"/>
              <a:ea typeface="微软雅黑" panose="020B0503020204020204" pitchFamily="3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bldLst>
      <p:bldP spid="8" grpId="0" bldLvl="0" animBg="1"/>
      <p:bldP spid="8" grpId="1"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347544" y="1842239"/>
            <a:ext cx="4699134" cy="100549"/>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endParaRPr lang="zh-CN" altLang="en-US"/>
          </a:p>
        </p:txBody>
      </p:sp>
      <p:sp>
        <p:nvSpPr>
          <p:cNvPr id="12" name="矩形 11"/>
          <p:cNvSpPr/>
          <p:nvPr/>
        </p:nvSpPr>
        <p:spPr>
          <a:xfrm>
            <a:off x="1413031" y="985079"/>
            <a:ext cx="4699134" cy="100549"/>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endParaRPr lang="zh-CN" altLang="en-US"/>
          </a:p>
        </p:txBody>
      </p:sp>
      <p:sp>
        <p:nvSpPr>
          <p:cNvPr id="13" name="椭圆 64"/>
          <p:cNvSpPr>
            <a:spLocks noChangeArrowheads="1"/>
          </p:cNvSpPr>
          <p:nvPr/>
        </p:nvSpPr>
        <p:spPr bwMode="auto">
          <a:xfrm>
            <a:off x="469265" y="930910"/>
            <a:ext cx="1022350" cy="910590"/>
          </a:xfrm>
          <a:prstGeom prst="ellipse">
            <a:avLst/>
          </a:prstGeom>
          <a:solidFill>
            <a:schemeClr val="bg1">
              <a:lumMod val="50000"/>
            </a:schemeClr>
          </a:solidFill>
          <a:ln w="190500" cap="sq" cmpd="sng">
            <a:solidFill>
              <a:schemeClr val="bg1">
                <a:lumMod val="65000"/>
              </a:schemeClr>
            </a:solidFill>
            <a:round/>
          </a:ln>
        </p:spPr>
        <p:txBody>
          <a:bodyPr lIns="68595" tIns="34297" rIns="68595" bIns="34297" anchor="ctr"/>
          <a:lstStyle/>
          <a:p>
            <a:pPr algn="ctr"/>
            <a:r>
              <a:rPr lang="zh-CN" altLang="zh-CN"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法条依据</a:t>
            </a:r>
            <a:endParaRPr lang="zh-CN" altLang="zh-CN"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4" name="TextBox 13"/>
          <p:cNvSpPr txBox="1"/>
          <p:nvPr/>
        </p:nvSpPr>
        <p:spPr>
          <a:xfrm>
            <a:off x="1547495" y="1088390"/>
            <a:ext cx="4712335" cy="904240"/>
          </a:xfrm>
          <a:prstGeom prst="rect">
            <a:avLst/>
          </a:prstGeom>
          <a:noFill/>
        </p:spPr>
        <p:txBody>
          <a:bodyPr wrap="square" lIns="68595" tIns="34297" rIns="68595" bIns="34297" rtlCol="0">
            <a:noAutofit/>
          </a:bodyPr>
          <a:lstStyle/>
          <a:p>
            <a:pPr marL="0" marR="0" algn="l">
              <a:lnSpc>
                <a:spcPct val="150000"/>
              </a:lnSpc>
              <a:spcBef>
                <a:spcPts val="0"/>
              </a:spcBef>
              <a:spcAft>
                <a:spcPts val="0"/>
              </a:spcAft>
            </a:pPr>
            <a:r>
              <a:rPr sz="1000" b="1" kern="100" dirty="0">
                <a:latin typeface="Hero" panose="02000506000000020004" pitchFamily="50" charset="0"/>
                <a:ea typeface="微软雅黑" panose="020B0503020204020204" pitchFamily="34" charset="-122"/>
                <a:cs typeface="Times New Roman" panose="02020603050405020304" charset="0"/>
                <a:sym typeface="+mn-ea"/>
              </a:rPr>
              <a:t>交通肇事罪】</a:t>
            </a:r>
            <a:r>
              <a:rPr sz="900" kern="100" dirty="0">
                <a:latin typeface="Hero" panose="02000506000000020004" pitchFamily="50" charset="0"/>
                <a:ea typeface="微软雅黑" panose="020B0503020204020204" pitchFamily="34" charset="-122"/>
                <a:cs typeface="Times New Roman" panose="02020603050405020304" charset="0"/>
                <a:sym typeface="+mn-ea"/>
              </a:rPr>
              <a:t>违反交通运输管理法规，因而发生重大事故，致人重伤、死亡或者使公私财产遭受重大损失的，处三年以下有期徒刑或者拘役；交通运输肇事后逃逸或者有其他特别恶劣情节的，处三年以上七年以下有期徒刑；因逃逸致人死亡的，处七年以上有期徒刑</a:t>
            </a:r>
            <a:endParaRPr sz="900" kern="100" dirty="0">
              <a:latin typeface="Hero" panose="02000506000000020004" pitchFamily="50" charset="0"/>
              <a:ea typeface="微软雅黑" panose="020B0503020204020204" pitchFamily="34" charset="-122"/>
              <a:cs typeface="Times New Roman" panose="02020603050405020304" charset="0"/>
              <a:sym typeface="+mn-ea"/>
            </a:endParaRPr>
          </a:p>
        </p:txBody>
      </p:sp>
      <p:sp>
        <p:nvSpPr>
          <p:cNvPr id="15" name="椭圆 64"/>
          <p:cNvSpPr>
            <a:spLocks noChangeArrowheads="1"/>
          </p:cNvSpPr>
          <p:nvPr/>
        </p:nvSpPr>
        <p:spPr bwMode="auto">
          <a:xfrm>
            <a:off x="7969250" y="1136650"/>
            <a:ext cx="1015365" cy="941705"/>
          </a:xfrm>
          <a:prstGeom prst="ellipse">
            <a:avLst/>
          </a:prstGeom>
          <a:solidFill>
            <a:srgbClr val="FF0000"/>
          </a:solidFill>
          <a:ln w="190500" cap="sq" cmpd="sng">
            <a:solidFill>
              <a:schemeClr val="bg1">
                <a:lumMod val="65000"/>
              </a:schemeClr>
            </a:solidFill>
            <a:round/>
          </a:ln>
        </p:spPr>
        <p:txBody>
          <a:bodyPr lIns="68595" tIns="34297" rIns="68595" bIns="34297" anchor="ctr"/>
          <a:lstStyle/>
          <a:p>
            <a:pPr algn="ctr"/>
            <a:r>
              <a:rPr lang="zh-CN" altLang="en-US"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条文解读</a:t>
            </a:r>
            <a:endParaRPr lang="zh-CN" altLang="zh-CN"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 name="TextBox 15"/>
          <p:cNvSpPr txBox="1"/>
          <p:nvPr/>
        </p:nvSpPr>
        <p:spPr>
          <a:xfrm>
            <a:off x="937260" y="1851660"/>
            <a:ext cx="6697345" cy="3322955"/>
          </a:xfrm>
          <a:prstGeom prst="rect">
            <a:avLst/>
          </a:prstGeom>
          <a:noFill/>
        </p:spPr>
        <p:txBody>
          <a:bodyPr wrap="square" lIns="68595" tIns="34297" rIns="68595" bIns="34297" rtlCol="0">
            <a:noAutofit/>
          </a:bodyPr>
          <a:lstStyle/>
          <a:p>
            <a:pPr>
              <a:lnSpc>
                <a:spcPct val="130000"/>
              </a:lnSpc>
            </a:pPr>
            <a:r>
              <a:rPr lang="en-US" altLang="zh-CN" sz="10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   </a:t>
            </a:r>
            <a:r>
              <a:rPr lang="zh-CN" altLang="en-US" sz="10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【释义】</a:t>
            </a:r>
            <a:r>
              <a:rPr lang="zh-CN" altLang="en-US" sz="10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根据《最高人民法院关于审理交通肇事刑事案件具体应用法律若干问题的解释》的规定。</a:t>
            </a:r>
            <a:endParaRPr lang="zh-CN" altLang="en-US" sz="10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nSpc>
                <a:spcPct val="130000"/>
              </a:lnSpc>
            </a:pPr>
            <a:r>
              <a:rPr lang="en-US" altLang="zh-CN" sz="900" b="1"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  </a:t>
            </a:r>
            <a:r>
              <a:rPr lang="zh-CN" altLang="en-US" sz="900" b="1"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一、</a:t>
            </a:r>
            <a:r>
              <a:rPr lang="zh-CN" altLang="en-US" sz="900"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具有下列情形之一的，处三年以下有期徒刑或者拘役：</a:t>
            </a:r>
            <a:endParaRPr lang="zh-CN" altLang="en-US" sz="900"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nSpc>
                <a:spcPct val="130000"/>
              </a:lnSpc>
            </a:pPr>
            <a:r>
              <a:rPr lang="zh-CN" altLang="en-US" sz="900"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（一）死亡一人或者重伤三人以上，负事故</a:t>
            </a:r>
            <a:r>
              <a:rPr lang="zh-CN" altLang="en-US" sz="9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全部或者主要</a:t>
            </a:r>
            <a:r>
              <a:rPr lang="zh-CN" altLang="en-US" sz="900"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责任的；（二）死亡三人以上，负事故</a:t>
            </a:r>
            <a:r>
              <a:rPr lang="zh-CN" altLang="en-US" sz="9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同等</a:t>
            </a:r>
            <a:r>
              <a:rPr lang="zh-CN" altLang="en-US" sz="900"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责任的；</a:t>
            </a:r>
            <a:endParaRPr lang="zh-CN" altLang="en-US" sz="900"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nSpc>
                <a:spcPct val="130000"/>
              </a:lnSpc>
            </a:pPr>
            <a:r>
              <a:rPr lang="zh-CN" altLang="en-US" sz="900"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（三）造成财产直接损失，负事故全部或者主要责任，无能力赔偿数额在</a:t>
            </a:r>
            <a:r>
              <a:rPr lang="zh-CN" altLang="en-US" sz="9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三十万元</a:t>
            </a:r>
            <a:r>
              <a:rPr lang="zh-CN" altLang="en-US" sz="900"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以上的。</a:t>
            </a:r>
            <a:endParaRPr lang="zh-CN" altLang="en-US" sz="900"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nSpc>
                <a:spcPct val="130000"/>
              </a:lnSpc>
            </a:pPr>
            <a:r>
              <a:rPr lang="en-US" altLang="zh-CN" sz="900"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  </a:t>
            </a:r>
            <a:r>
              <a:rPr lang="zh-CN" altLang="en-US" sz="900"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交通肇事致</a:t>
            </a:r>
            <a:r>
              <a:rPr lang="zh-CN" altLang="en-US" sz="9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一人以上重伤，负事故全部或者主要责任</a:t>
            </a:r>
            <a:r>
              <a:rPr lang="zh-CN" altLang="en-US" sz="900"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，并具有下列情形之一的，以交通肇事罪定罪处罚：</a:t>
            </a:r>
            <a:endParaRPr lang="zh-CN" altLang="en-US" sz="900"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nSpc>
                <a:spcPct val="130000"/>
              </a:lnSpc>
            </a:pPr>
            <a:r>
              <a:rPr lang="zh-CN" altLang="en-US" sz="900"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（一）酒后、吸食毒品后驾驶机动车辆的；</a:t>
            </a:r>
            <a:endParaRPr lang="zh-CN" altLang="en-US" sz="900"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nSpc>
                <a:spcPct val="130000"/>
              </a:lnSpc>
            </a:pPr>
            <a:r>
              <a:rPr lang="zh-CN" altLang="en-US" sz="900"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（二）无驾驶资格驾驶机动车辆的；</a:t>
            </a:r>
            <a:endParaRPr lang="zh-CN" altLang="en-US" sz="900"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nSpc>
                <a:spcPct val="130000"/>
              </a:lnSpc>
            </a:pPr>
            <a:r>
              <a:rPr lang="zh-CN" altLang="en-US" sz="900"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（三）</a:t>
            </a:r>
            <a:r>
              <a:rPr lang="zh-CN" altLang="en-US" sz="900" b="1" dirty="0">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明知</a:t>
            </a:r>
            <a:r>
              <a:rPr lang="zh-CN" altLang="en-US" sz="900" dirty="0">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是安全装置不全或者安全机件失灵的机动车辆而驾驶的</a:t>
            </a:r>
            <a:r>
              <a:rPr lang="zh-CN" altLang="en-US" sz="900"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a:t>
            </a:r>
            <a:endParaRPr lang="zh-CN" altLang="en-US" sz="900"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nSpc>
                <a:spcPct val="130000"/>
              </a:lnSpc>
            </a:pPr>
            <a:r>
              <a:rPr lang="zh-CN" altLang="en-US" sz="900"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（四）明知是无牌证或者已报废的机动车辆而驾驶的；</a:t>
            </a:r>
            <a:endParaRPr lang="zh-CN" altLang="en-US" sz="900"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nSpc>
                <a:spcPct val="130000"/>
              </a:lnSpc>
            </a:pPr>
            <a:r>
              <a:rPr lang="zh-CN" altLang="en-US" sz="900"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（五）严重超载驾驶的；</a:t>
            </a:r>
            <a:r>
              <a:rPr lang="zh-CN" altLang="en-US" sz="9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（超过核定的</a:t>
            </a:r>
            <a:r>
              <a:rPr lang="en-US" altLang="zh-CN" sz="9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30%</a:t>
            </a:r>
            <a:r>
              <a:rPr lang="zh-CN" altLang="en-US" sz="9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，不管是载人还是载货）</a:t>
            </a:r>
            <a:endParaRPr lang="zh-CN" altLang="en-US" sz="900"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nSpc>
                <a:spcPct val="130000"/>
              </a:lnSpc>
            </a:pPr>
            <a:r>
              <a:rPr lang="zh-CN" altLang="en-US" sz="900"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（六）为逃避法律追究逃离事故现场的。</a:t>
            </a:r>
            <a:endParaRPr lang="zh-CN" altLang="en-US" sz="900"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nSpc>
                <a:spcPct val="130000"/>
              </a:lnSpc>
            </a:pPr>
            <a:endParaRPr lang="zh-CN" altLang="en-US" sz="900"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nSpc>
                <a:spcPct val="130000"/>
              </a:lnSpc>
            </a:pPr>
            <a:r>
              <a:rPr lang="zh-CN" altLang="en-US" sz="900"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二、交通肇事具有下列情形之一的，属于“有其他特别恶劣情节”，处三年以上七年以下有期徒刑：</a:t>
            </a:r>
            <a:endParaRPr lang="zh-CN" altLang="en-US" sz="900"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nSpc>
                <a:spcPct val="130000"/>
              </a:lnSpc>
            </a:pPr>
            <a:r>
              <a:rPr lang="zh-CN" altLang="en-US" sz="900"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（一）死亡二人以上或者重伤五人以上，负事故全部或者主要责任的；</a:t>
            </a:r>
            <a:endParaRPr lang="zh-CN" altLang="en-US" sz="900"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nSpc>
                <a:spcPct val="130000"/>
              </a:lnSpc>
            </a:pPr>
            <a:r>
              <a:rPr lang="zh-CN" altLang="en-US" sz="900"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（二）死亡六人以上，负事故同等责任的；</a:t>
            </a:r>
            <a:endParaRPr lang="zh-CN" altLang="en-US" sz="900"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nSpc>
                <a:spcPct val="130000"/>
              </a:lnSpc>
            </a:pPr>
            <a:r>
              <a:rPr lang="zh-CN" altLang="en-US" sz="900"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（三）造成公共财产或者他人财产直接损失，负事故全部或者主要责任，无能力赔偿数额在六十万元以上的</a:t>
            </a:r>
            <a:r>
              <a:rPr lang="zh-CN" altLang="en-US" sz="1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a:t>
            </a:r>
            <a:endParaRPr lang="zh-CN" altLang="en-US" sz="1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nSpc>
                <a:spcPct val="130000"/>
              </a:lnSpc>
            </a:pPr>
            <a:endParaRPr lang="zh-CN" altLang="en-US" sz="10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nSpc>
                <a:spcPct val="130000"/>
              </a:lnSpc>
            </a:pPr>
            <a:endParaRPr lang="zh-CN" altLang="en-US" sz="10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nSpc>
                <a:spcPct val="130000"/>
              </a:lnSpc>
            </a:pPr>
            <a:endParaRPr lang="zh-CN" altLang="en-US" sz="10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nSpc>
                <a:spcPct val="130000"/>
              </a:lnSpc>
            </a:pPr>
            <a:endParaRPr lang="zh-CN" altLang="en-US" sz="10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nSpc>
                <a:spcPct val="130000"/>
              </a:lnSpc>
            </a:pPr>
            <a:endParaRPr lang="zh-CN" altLang="en-US" sz="10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pic>
        <p:nvPicPr>
          <p:cNvPr id="51" name="图片 50"/>
          <p:cNvPicPr>
            <a:picLocks noChangeAspect="1"/>
          </p:cNvPicPr>
          <p:nvPr>
            <p:custDataLst>
              <p:tags r:id="rId1"/>
            </p:custDataLst>
          </p:nvPr>
        </p:nvPicPr>
        <p:blipFill>
          <a:blip r:embed="rId2"/>
          <a:stretch>
            <a:fillRect/>
          </a:stretch>
        </p:blipFill>
        <p:spPr>
          <a:xfrm>
            <a:off x="7812405" y="123190"/>
            <a:ext cx="1315085" cy="638175"/>
          </a:xfrm>
          <a:prstGeom prst="rect">
            <a:avLst/>
          </a:prstGeom>
        </p:spPr>
      </p:pic>
      <p:sp>
        <p:nvSpPr>
          <p:cNvPr id="24" name="Diamond 33"/>
          <p:cNvSpPr/>
          <p:nvPr>
            <p:custDataLst>
              <p:tags r:id="rId3"/>
            </p:custDataLst>
          </p:nvPr>
        </p:nvSpPr>
        <p:spPr>
          <a:xfrm>
            <a:off x="323850" y="195580"/>
            <a:ext cx="353695" cy="43053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p>
            <a:pPr algn="ctr"/>
            <a:r>
              <a:rPr lang="en-US" altLang="zh-CN" sz="1200" b="1" dirty="0">
                <a:solidFill>
                  <a:schemeClr val="bg1"/>
                </a:solidFill>
                <a:cs typeface="+mn-ea"/>
                <a:sym typeface="+mn-lt"/>
              </a:rPr>
              <a:t>03</a:t>
            </a:r>
            <a:endParaRPr lang="en-US" altLang="zh-CN" sz="1200" b="1" dirty="0">
              <a:solidFill>
                <a:schemeClr val="bg1"/>
              </a:solidFill>
              <a:cs typeface="+mn-ea"/>
              <a:sym typeface="+mn-lt"/>
            </a:endParaRPr>
          </a:p>
        </p:txBody>
      </p:sp>
      <p:sp>
        <p:nvSpPr>
          <p:cNvPr id="2" name="文本框 1"/>
          <p:cNvSpPr txBox="1"/>
          <p:nvPr>
            <p:custDataLst>
              <p:tags r:id="rId4"/>
            </p:custDataLst>
          </p:nvPr>
        </p:nvSpPr>
        <p:spPr>
          <a:xfrm>
            <a:off x="899795" y="267335"/>
            <a:ext cx="4618990" cy="368300"/>
          </a:xfrm>
          <a:prstGeom prst="rect">
            <a:avLst/>
          </a:prstGeom>
          <a:noFill/>
        </p:spPr>
        <p:txBody>
          <a:bodyPr wrap="square" rtlCol="0">
            <a:spAutoFit/>
          </a:bodyPr>
          <a:p>
            <a:pPr algn="l"/>
            <a:r>
              <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Open Sans Light" panose="020B0306030504020204" pitchFamily="34" charset="0"/>
                <a:sym typeface="+mn-ea"/>
              </a:rPr>
              <a:t>职工权益密切相关的法律法规—交通肇事罪</a:t>
            </a:r>
            <a:endParaRPr lang="zh-CN" altLang="en-US" b="1" dirty="0">
              <a:solidFill>
                <a:srgbClr val="2D233E"/>
              </a:solidFill>
              <a:latin typeface="微软雅黑" panose="020B0503020204020204" pitchFamily="34" charset="-122"/>
              <a:ea typeface="微软雅黑" panose="020B0503020204020204" pitchFamily="34" charset="-122"/>
              <a:cs typeface="阿里巴巴普惠体 H" panose="00020600040101010101" pitchFamily="18"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bldLst>
      <p:bldP spid="11" grpId="0" bldLvl="0" animBg="1"/>
      <p:bldP spid="12" grpId="0" bldLvl="0" animBg="1"/>
      <p:bldP spid="13" grpId="0" bldLvl="0" animBg="1"/>
      <p:bldP spid="13" grpId="1" bldLvl="0" animBg="1"/>
      <p:bldP spid="14" grpId="0"/>
      <p:bldP spid="14" grpId="1"/>
      <p:bldP spid="15" grpId="0" bldLvl="0" animBg="1"/>
      <p:bldP spid="15" grpId="1" bldLvl="0" animBg="1"/>
      <p:bldP spid="16" grpId="0"/>
      <p:bldP spid="1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83068" y="104775"/>
            <a:ext cx="1683191" cy="74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7" name="矩形 16"/>
          <p:cNvSpPr/>
          <p:nvPr/>
        </p:nvSpPr>
        <p:spPr>
          <a:xfrm>
            <a:off x="7015864" y="4214866"/>
            <a:ext cx="1602907" cy="74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nvGrpSpPr>
          <p:cNvPr id="4" name="组合 3"/>
          <p:cNvGrpSpPr/>
          <p:nvPr/>
        </p:nvGrpSpPr>
        <p:grpSpPr>
          <a:xfrm flipH="1">
            <a:off x="7058025" y="3766733"/>
            <a:ext cx="2085974" cy="1390649"/>
            <a:chOff x="10604503" y="4737100"/>
            <a:chExt cx="3619498" cy="2413000"/>
          </a:xfrm>
        </p:grpSpPr>
        <p:sp>
          <p:nvSpPr>
            <p:cNvPr id="5" name="直角三角形 4"/>
            <p:cNvSpPr/>
            <p:nvPr/>
          </p:nvSpPr>
          <p:spPr>
            <a:xfrm>
              <a:off x="11442701" y="4737100"/>
              <a:ext cx="2781300" cy="2413000"/>
            </a:xfrm>
            <a:prstGeom prst="rtTriangle">
              <a:avLst/>
            </a:prstGeom>
            <a:solidFill>
              <a:srgbClr val="EA1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sp>
          <p:nvSpPr>
            <p:cNvPr id="6" name="直角三角形 5"/>
            <p:cNvSpPr/>
            <p:nvPr/>
          </p:nvSpPr>
          <p:spPr>
            <a:xfrm>
              <a:off x="10604503" y="4737100"/>
              <a:ext cx="2781300" cy="2413000"/>
            </a:xfrm>
            <a:prstGeom prst="rtTriangle">
              <a:avLst/>
            </a:prstGeom>
            <a:solidFill>
              <a:srgbClr val="202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grpSp>
      <p:sp>
        <p:nvSpPr>
          <p:cNvPr id="10" name="文本框 9"/>
          <p:cNvSpPr txBox="1"/>
          <p:nvPr/>
        </p:nvSpPr>
        <p:spPr>
          <a:xfrm>
            <a:off x="1389380" y="1069975"/>
            <a:ext cx="6365875" cy="3408680"/>
          </a:xfrm>
          <a:prstGeom prst="rect">
            <a:avLst/>
          </a:prstGeom>
          <a:noFill/>
        </p:spPr>
        <p:txBody>
          <a:bodyPr wrap="square">
            <a:noAutofit/>
          </a:bodyPr>
          <a:lstStyle/>
          <a:p>
            <a:pPr marL="0" marR="0" algn="l">
              <a:lnSpc>
                <a:spcPct val="150000"/>
              </a:lnSpc>
              <a:spcBef>
                <a:spcPts val="0"/>
              </a:spcBef>
              <a:spcAft>
                <a:spcPts val="0"/>
              </a:spcAft>
            </a:pPr>
            <a:r>
              <a:rPr lang="en-US" altLang="zh-CN" sz="14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劳动合同法中涉及到职工代表大会的条文有两条：</a:t>
            </a:r>
            <a:endParaRPr lang="en-US" altLang="zh-CN" sz="14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en-US" altLang="zh-CN" sz="1400" kern="100" dirty="0">
                <a:solidFill>
                  <a:srgbClr val="202837"/>
                </a:solidFill>
                <a:effectLst/>
                <a:latin typeface="楷体" panose="02010609060101010101" charset="-122"/>
                <a:ea typeface="楷体" panose="02010609060101010101" charset="-122"/>
                <a:cs typeface="楷体" panose="02010609060101010101" charset="-122"/>
              </a:rPr>
              <a:t>    第四条 用人单位在制定、修改或者决定有关</a:t>
            </a:r>
            <a:r>
              <a:rPr lang="en-US" altLang="zh-CN" sz="1400" kern="100" dirty="0">
                <a:solidFill>
                  <a:srgbClr val="C00000"/>
                </a:solidFill>
                <a:effectLst/>
                <a:latin typeface="楷体" panose="02010609060101010101" charset="-122"/>
                <a:ea typeface="楷体" panose="02010609060101010101" charset="-122"/>
                <a:cs typeface="楷体" panose="02010609060101010101" charset="-122"/>
              </a:rPr>
              <a:t>劳动报酬、工作时间、休息休假、劳动安全卫生、保险福利、职工培训、劳动纪律以及劳动定额管理</a:t>
            </a:r>
            <a:r>
              <a:rPr lang="en-US" altLang="zh-CN" sz="1400" kern="100" dirty="0">
                <a:solidFill>
                  <a:srgbClr val="202837"/>
                </a:solidFill>
                <a:effectLst/>
                <a:latin typeface="楷体" panose="02010609060101010101" charset="-122"/>
                <a:ea typeface="楷体" panose="02010609060101010101" charset="-122"/>
                <a:cs typeface="楷体" panose="02010609060101010101" charset="-122"/>
              </a:rPr>
              <a:t>等直接涉及劳动者切身利益的规章制度或者重大事项时，应当经职工代表大会或者全体职工讨论，提出方案和意见，与工会或者职工代表平等协商确定。</a:t>
            </a:r>
            <a:endParaRPr lang="en-US" altLang="zh-CN" sz="1400" kern="100" dirty="0">
              <a:solidFill>
                <a:srgbClr val="202837"/>
              </a:solidFill>
              <a:effectLst/>
              <a:latin typeface="楷体" panose="02010609060101010101" charset="-122"/>
              <a:ea typeface="楷体" panose="02010609060101010101" charset="-122"/>
              <a:cs typeface="楷体" panose="02010609060101010101" charset="-122"/>
            </a:endParaRPr>
          </a:p>
          <a:p>
            <a:pPr marL="0" marR="0" algn="l">
              <a:lnSpc>
                <a:spcPct val="150000"/>
              </a:lnSpc>
              <a:spcBef>
                <a:spcPts val="0"/>
              </a:spcBef>
              <a:spcAft>
                <a:spcPts val="0"/>
              </a:spcAft>
            </a:pPr>
            <a:r>
              <a:rPr lang="en-US" altLang="zh-CN" sz="1400" kern="100" dirty="0">
                <a:solidFill>
                  <a:srgbClr val="202837"/>
                </a:solidFill>
                <a:effectLst/>
                <a:latin typeface="楷体" panose="02010609060101010101" charset="-122"/>
                <a:ea typeface="楷体" panose="02010609060101010101" charset="-122"/>
                <a:cs typeface="楷体" panose="02010609060101010101" charset="-122"/>
              </a:rPr>
              <a:t>    第五十一条　企业职工一方与用人单位通过平等协商，可以就劳动报酬、工作时间、休息休假、劳动安全卫生、保险福利等事项</a:t>
            </a:r>
            <a:r>
              <a:rPr lang="en-US" altLang="zh-CN" sz="1400" kern="100" dirty="0">
                <a:solidFill>
                  <a:srgbClr val="C00000"/>
                </a:solidFill>
                <a:effectLst/>
                <a:latin typeface="楷体" panose="02010609060101010101" charset="-122"/>
                <a:ea typeface="楷体" panose="02010609060101010101" charset="-122"/>
                <a:cs typeface="楷体" panose="02010609060101010101" charset="-122"/>
              </a:rPr>
              <a:t>订立集体合同</a:t>
            </a:r>
            <a:r>
              <a:rPr lang="en-US" altLang="zh-CN" sz="1400" kern="100" dirty="0">
                <a:solidFill>
                  <a:srgbClr val="202837"/>
                </a:solidFill>
                <a:effectLst/>
                <a:latin typeface="楷体" panose="02010609060101010101" charset="-122"/>
                <a:ea typeface="楷体" panose="02010609060101010101" charset="-122"/>
                <a:cs typeface="楷体" panose="02010609060101010101" charset="-122"/>
              </a:rPr>
              <a:t>。集体合同草案应当提交职工代表大会或者全体职工讨论通过。</a:t>
            </a:r>
            <a:endParaRPr lang="en-US" altLang="zh-CN" sz="1400" kern="100" dirty="0">
              <a:solidFill>
                <a:srgbClr val="202837"/>
              </a:solidFill>
              <a:effectLst/>
              <a:latin typeface="楷体" panose="02010609060101010101" charset="-122"/>
              <a:ea typeface="楷体" panose="02010609060101010101" charset="-122"/>
              <a:cs typeface="楷体" panose="02010609060101010101" charset="-122"/>
            </a:endParaRPr>
          </a:p>
          <a:p>
            <a:pPr marL="0" marR="0" algn="l">
              <a:lnSpc>
                <a:spcPct val="150000"/>
              </a:lnSpc>
              <a:spcBef>
                <a:spcPts val="0"/>
              </a:spcBef>
              <a:spcAft>
                <a:spcPts val="0"/>
              </a:spcAft>
            </a:pPr>
            <a:r>
              <a:rPr lang="en-US" altLang="zh-CN" sz="1400" kern="100" dirty="0">
                <a:solidFill>
                  <a:srgbClr val="202837"/>
                </a:solidFill>
                <a:effectLst/>
                <a:latin typeface="楷体" panose="02010609060101010101" charset="-122"/>
                <a:ea typeface="楷体" panose="02010609060101010101" charset="-122"/>
                <a:cs typeface="楷体" panose="02010609060101010101" charset="-122"/>
              </a:rPr>
              <a:t>    </a:t>
            </a:r>
            <a:r>
              <a:rPr lang="en-US" altLang="zh-CN" sz="1400" kern="100" dirty="0">
                <a:solidFill>
                  <a:srgbClr val="202837"/>
                </a:solidFill>
                <a:effectLst/>
                <a:latin typeface="微软雅黑" panose="020B0503020204020204" pitchFamily="34" charset="-122"/>
                <a:ea typeface="微软雅黑" panose="020B0503020204020204" pitchFamily="34" charset="-122"/>
                <a:cs typeface="微软雅黑" panose="020B0503020204020204" pitchFamily="34" charset="-122"/>
              </a:rPr>
              <a:t>大会</a:t>
            </a:r>
            <a:r>
              <a:rPr lang="en-US" altLang="zh-CN" sz="1400" kern="10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实到代表</a:t>
            </a:r>
            <a:r>
              <a:rPr lang="en-US" altLang="zh-CN" sz="1400" kern="100" dirty="0">
                <a:solidFill>
                  <a:srgbClr val="202837"/>
                </a:solidFill>
                <a:effectLst/>
                <a:latin typeface="微软雅黑" panose="020B0503020204020204" pitchFamily="34" charset="-122"/>
                <a:ea typeface="微软雅黑" panose="020B0503020204020204" pitchFamily="34" charset="-122"/>
                <a:cs typeface="微软雅黑" panose="020B0503020204020204" pitchFamily="34" charset="-122"/>
              </a:rPr>
              <a:t>必须超过全体代表的</a:t>
            </a:r>
            <a:r>
              <a:rPr lang="en-US" altLang="zh-CN" sz="1400" kern="10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三分之二</a:t>
            </a:r>
            <a:r>
              <a:rPr lang="en-US" altLang="zh-CN" sz="1400" kern="100" dirty="0">
                <a:solidFill>
                  <a:srgbClr val="202837"/>
                </a:solidFill>
                <a:effectLst/>
                <a:latin typeface="微软雅黑" panose="020B0503020204020204" pitchFamily="34" charset="-122"/>
                <a:ea typeface="微软雅黑" panose="020B0503020204020204" pitchFamily="34" charset="-122"/>
                <a:cs typeface="微软雅黑" panose="020B0503020204020204" pitchFamily="34" charset="-122"/>
              </a:rPr>
              <a:t>,会议才有效,会议进行</a:t>
            </a:r>
            <a:r>
              <a:rPr lang="en-US" altLang="zh-CN" sz="1400" kern="10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表决</a:t>
            </a:r>
            <a:r>
              <a:rPr lang="en-US" altLang="zh-CN" sz="1400" kern="100" dirty="0">
                <a:solidFill>
                  <a:srgbClr val="202837"/>
                </a:solidFill>
                <a:effectLst/>
                <a:latin typeface="微软雅黑" panose="020B0503020204020204" pitchFamily="34" charset="-122"/>
                <a:ea typeface="微软雅黑" panose="020B0503020204020204" pitchFamily="34" charset="-122"/>
                <a:cs typeface="微软雅黑" panose="020B0503020204020204" pitchFamily="34" charset="-122"/>
              </a:rPr>
              <a:t>应获得全体</a:t>
            </a:r>
            <a:r>
              <a:rPr lang="en-US" altLang="zh-CN" sz="1400" kern="10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应到代表</a:t>
            </a:r>
            <a:r>
              <a:rPr lang="en-US" altLang="zh-CN" sz="1400" kern="100" dirty="0">
                <a:solidFill>
                  <a:srgbClr val="202837"/>
                </a:solidFill>
                <a:effectLst/>
                <a:latin typeface="微软雅黑" panose="020B0503020204020204" pitchFamily="34" charset="-122"/>
                <a:ea typeface="微软雅黑" panose="020B0503020204020204" pitchFamily="34" charset="-122"/>
                <a:cs typeface="微软雅黑" panose="020B0503020204020204" pitchFamily="34" charset="-122"/>
              </a:rPr>
              <a:t>的</a:t>
            </a:r>
            <a:r>
              <a:rPr lang="en-US" altLang="zh-CN" sz="1400" kern="10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百分之五十以上同意</a:t>
            </a:r>
            <a:r>
              <a:rPr lang="en-US" altLang="zh-CN" sz="1400" kern="100" dirty="0">
                <a:solidFill>
                  <a:srgbClr val="202837"/>
                </a:solidFill>
                <a:effectLst/>
                <a:latin typeface="微软雅黑" panose="020B0503020204020204" pitchFamily="34" charset="-122"/>
                <a:ea typeface="微软雅黑" panose="020B0503020204020204" pitchFamily="34" charset="-122"/>
                <a:cs typeface="微软雅黑" panose="020B0503020204020204" pitchFamily="34" charset="-122"/>
              </a:rPr>
              <a:t>方为通过</a:t>
            </a:r>
            <a:r>
              <a:rPr lang="zh-CN" altLang="en-US" sz="1400" kern="100" dirty="0">
                <a:solidFill>
                  <a:srgbClr val="202837"/>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kern="100" dirty="0">
              <a:solidFill>
                <a:srgbClr val="202837"/>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1" name="组合 10"/>
          <p:cNvGrpSpPr/>
          <p:nvPr/>
        </p:nvGrpSpPr>
        <p:grpSpPr>
          <a:xfrm flipV="1">
            <a:off x="0" y="0"/>
            <a:ext cx="2085974" cy="1390649"/>
            <a:chOff x="10604503" y="4737100"/>
            <a:chExt cx="3619498" cy="2413000"/>
          </a:xfrm>
          <a:solidFill>
            <a:srgbClr val="EA1B35"/>
          </a:solidFill>
        </p:grpSpPr>
        <p:sp>
          <p:nvSpPr>
            <p:cNvPr id="12" name="直角三角形 11"/>
            <p:cNvSpPr/>
            <p:nvPr/>
          </p:nvSpPr>
          <p:spPr>
            <a:xfrm>
              <a:off x="11442701" y="4737100"/>
              <a:ext cx="2781300" cy="2413000"/>
            </a:xfrm>
            <a:prstGeom prst="rtTriangle">
              <a:avLst/>
            </a:prstGeom>
            <a:solidFill>
              <a:srgbClr val="2D2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sp>
          <p:nvSpPr>
            <p:cNvPr id="13" name="直角三角形 12"/>
            <p:cNvSpPr/>
            <p:nvPr/>
          </p:nvSpPr>
          <p:spPr>
            <a:xfrm>
              <a:off x="10604503" y="4737100"/>
              <a:ext cx="2781300" cy="2413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grpSp>
      <p:grpSp>
        <p:nvGrpSpPr>
          <p:cNvPr id="38" name="组合 37"/>
          <p:cNvGrpSpPr/>
          <p:nvPr/>
        </p:nvGrpSpPr>
        <p:grpSpPr>
          <a:xfrm>
            <a:off x="318885" y="2362046"/>
            <a:ext cx="1602908" cy="2380765"/>
            <a:chOff x="607225" y="2020230"/>
            <a:chExt cx="2859573" cy="4247264"/>
          </a:xfrm>
        </p:grpSpPr>
        <p:grpSp>
          <p:nvGrpSpPr>
            <p:cNvPr id="35" name="组合 34"/>
            <p:cNvGrpSpPr/>
            <p:nvPr/>
          </p:nvGrpSpPr>
          <p:grpSpPr>
            <a:xfrm>
              <a:off x="993088" y="2020230"/>
              <a:ext cx="1977734" cy="3829040"/>
              <a:chOff x="966406" y="2159930"/>
              <a:chExt cx="1977734" cy="3829040"/>
            </a:xfrm>
          </p:grpSpPr>
          <p:cxnSp>
            <p:nvCxnSpPr>
              <p:cNvPr id="31" name="直接连接符 30"/>
              <p:cNvCxnSpPr/>
              <p:nvPr/>
            </p:nvCxnSpPr>
            <p:spPr>
              <a:xfrm>
                <a:off x="973728" y="2159930"/>
                <a:ext cx="0" cy="3829039"/>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966406" y="5988969"/>
                <a:ext cx="1977734" cy="1"/>
              </a:xfrm>
              <a:prstGeom prst="line">
                <a:avLst/>
              </a:prstGeom>
              <a:ln w="19050">
                <a:solidFill>
                  <a:srgbClr val="EA1B35">
                    <a:alpha val="90000"/>
                  </a:srgbClr>
                </a:solidFill>
                <a:tailEnd type="ova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607225" y="5136495"/>
              <a:ext cx="2859573" cy="1130999"/>
              <a:chOff x="831612" y="3996408"/>
              <a:chExt cx="2572657" cy="2067882"/>
            </a:xfrm>
          </p:grpSpPr>
          <p:cxnSp>
            <p:nvCxnSpPr>
              <p:cNvPr id="29" name="直接连接符 28"/>
              <p:cNvCxnSpPr/>
              <p:nvPr/>
            </p:nvCxnSpPr>
            <p:spPr>
              <a:xfrm>
                <a:off x="838200" y="3996408"/>
                <a:ext cx="0" cy="2064534"/>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831612" y="6064289"/>
                <a:ext cx="2572657" cy="1"/>
              </a:xfrm>
              <a:prstGeom prst="line">
                <a:avLst/>
              </a:prstGeom>
              <a:ln w="19050">
                <a:solidFill>
                  <a:srgbClr val="EA1B35">
                    <a:alpha val="90000"/>
                  </a:srgbClr>
                </a:solidFill>
                <a:tailEnd type="oval"/>
              </a:ln>
            </p:spPr>
            <p:style>
              <a:lnRef idx="1">
                <a:schemeClr val="accent1"/>
              </a:lnRef>
              <a:fillRef idx="0">
                <a:schemeClr val="accent1"/>
              </a:fillRef>
              <a:effectRef idx="0">
                <a:schemeClr val="accent1"/>
              </a:effectRef>
              <a:fontRef idx="minor">
                <a:schemeClr val="tx1"/>
              </a:fontRef>
            </p:style>
          </p:cxnSp>
        </p:grpSp>
        <p:cxnSp>
          <p:nvCxnSpPr>
            <p:cNvPr id="27" name="直接连接符 26"/>
            <p:cNvCxnSpPr/>
            <p:nvPr/>
          </p:nvCxnSpPr>
          <p:spPr>
            <a:xfrm>
              <a:off x="1358900" y="2615130"/>
              <a:ext cx="0" cy="2537517"/>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609058" y="5143123"/>
              <a:ext cx="749842" cy="0"/>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flipH="1" flipV="1">
            <a:off x="7226768" y="324790"/>
            <a:ext cx="1602908" cy="2380765"/>
            <a:chOff x="607225" y="2020230"/>
            <a:chExt cx="2859573" cy="4247264"/>
          </a:xfrm>
        </p:grpSpPr>
        <p:grpSp>
          <p:nvGrpSpPr>
            <p:cNvPr id="49" name="组合 48"/>
            <p:cNvGrpSpPr/>
            <p:nvPr/>
          </p:nvGrpSpPr>
          <p:grpSpPr>
            <a:xfrm>
              <a:off x="993088" y="2020230"/>
              <a:ext cx="1977734" cy="3829040"/>
              <a:chOff x="966406" y="2159930"/>
              <a:chExt cx="1977734" cy="3829040"/>
            </a:xfrm>
          </p:grpSpPr>
          <p:cxnSp>
            <p:nvCxnSpPr>
              <p:cNvPr id="55" name="直接连接符 54"/>
              <p:cNvCxnSpPr/>
              <p:nvPr/>
            </p:nvCxnSpPr>
            <p:spPr>
              <a:xfrm>
                <a:off x="973728" y="2159930"/>
                <a:ext cx="0" cy="3829039"/>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966406" y="5988969"/>
                <a:ext cx="1977734" cy="1"/>
              </a:xfrm>
              <a:prstGeom prst="line">
                <a:avLst/>
              </a:prstGeom>
              <a:ln w="19050">
                <a:solidFill>
                  <a:srgbClr val="EA1B35">
                    <a:alpha val="90000"/>
                  </a:srgbClr>
                </a:solidFill>
                <a:tailEnd type="ova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a:xfrm>
              <a:off x="607225" y="5136495"/>
              <a:ext cx="2859573" cy="1130999"/>
              <a:chOff x="831612" y="3996408"/>
              <a:chExt cx="2572657" cy="2067882"/>
            </a:xfrm>
          </p:grpSpPr>
          <p:cxnSp>
            <p:nvCxnSpPr>
              <p:cNvPr id="53" name="直接连接符 52"/>
              <p:cNvCxnSpPr/>
              <p:nvPr/>
            </p:nvCxnSpPr>
            <p:spPr>
              <a:xfrm>
                <a:off x="838200" y="3996408"/>
                <a:ext cx="0" cy="2064534"/>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831612" y="6064289"/>
                <a:ext cx="2572657" cy="1"/>
              </a:xfrm>
              <a:prstGeom prst="line">
                <a:avLst/>
              </a:prstGeom>
              <a:ln w="19050">
                <a:solidFill>
                  <a:srgbClr val="EA1B35">
                    <a:alpha val="90000"/>
                  </a:srgbClr>
                </a:solidFill>
                <a:tailEnd type="oval"/>
              </a:ln>
            </p:spPr>
            <p:style>
              <a:lnRef idx="1">
                <a:schemeClr val="accent1"/>
              </a:lnRef>
              <a:fillRef idx="0">
                <a:schemeClr val="accent1"/>
              </a:fillRef>
              <a:effectRef idx="0">
                <a:schemeClr val="accent1"/>
              </a:effectRef>
              <a:fontRef idx="minor">
                <a:schemeClr val="tx1"/>
              </a:fontRef>
            </p:style>
          </p:cxnSp>
        </p:grpSp>
        <p:cxnSp>
          <p:nvCxnSpPr>
            <p:cNvPr id="51" name="直接连接符 50"/>
            <p:cNvCxnSpPr/>
            <p:nvPr/>
          </p:nvCxnSpPr>
          <p:spPr>
            <a:xfrm>
              <a:off x="1358900" y="2615130"/>
              <a:ext cx="0" cy="2537517"/>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609058" y="5143123"/>
              <a:ext cx="749842" cy="0"/>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grpSp>
      <p:sp>
        <p:nvSpPr>
          <p:cNvPr id="24" name="Diamond 33"/>
          <p:cNvSpPr/>
          <p:nvPr>
            <p:custDataLst>
              <p:tags r:id="rId1"/>
            </p:custDataLst>
          </p:nvPr>
        </p:nvSpPr>
        <p:spPr>
          <a:xfrm>
            <a:off x="1921510" y="324485"/>
            <a:ext cx="353695" cy="43053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p>
            <a:pPr algn="ctr"/>
            <a:r>
              <a:rPr lang="en-US" altLang="zh-CN" sz="1200" b="1" dirty="0">
                <a:solidFill>
                  <a:schemeClr val="bg1"/>
                </a:solidFill>
                <a:cs typeface="+mn-ea"/>
                <a:sym typeface="+mn-lt"/>
              </a:rPr>
              <a:t>03</a:t>
            </a:r>
            <a:endParaRPr lang="en-US" altLang="zh-CN" sz="1200" b="1" dirty="0">
              <a:solidFill>
                <a:schemeClr val="bg1"/>
              </a:solidFill>
              <a:cs typeface="+mn-ea"/>
              <a:sym typeface="+mn-lt"/>
            </a:endParaRPr>
          </a:p>
        </p:txBody>
      </p:sp>
      <p:sp>
        <p:nvSpPr>
          <p:cNvPr id="2" name="文本框 1"/>
          <p:cNvSpPr txBox="1"/>
          <p:nvPr>
            <p:custDataLst>
              <p:tags r:id="rId2"/>
            </p:custDataLst>
          </p:nvPr>
        </p:nvSpPr>
        <p:spPr>
          <a:xfrm>
            <a:off x="2275205" y="339725"/>
            <a:ext cx="4618990" cy="368300"/>
          </a:xfrm>
          <a:prstGeom prst="rect">
            <a:avLst/>
          </a:prstGeom>
          <a:noFill/>
        </p:spPr>
        <p:txBody>
          <a:bodyPr wrap="square" rtlCol="0">
            <a:spAutoFit/>
          </a:bodyPr>
          <a:p>
            <a:pPr algn="l"/>
            <a:r>
              <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Open Sans Light" panose="020B0306030504020204" pitchFamily="34" charset="0"/>
                <a:sym typeface="+mn-ea"/>
              </a:rPr>
              <a:t>职工权益密切相关的法律法规—职代会</a:t>
            </a:r>
            <a:endParaRPr lang="zh-CN" altLang="en-US" b="1" dirty="0">
              <a:solidFill>
                <a:srgbClr val="2D233E"/>
              </a:solidFill>
              <a:latin typeface="微软雅黑" panose="020B0503020204020204" pitchFamily="34" charset="-122"/>
              <a:ea typeface="微软雅黑" panose="020B0503020204020204" pitchFamily="34" charset="-122"/>
              <a:cs typeface="阿里巴巴普惠体 H" panose="00020600040101010101" pitchFamily="18"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259080" y="805180"/>
            <a:ext cx="8801735" cy="3228982"/>
            <a:chOff x="1678274" y="1638679"/>
            <a:chExt cx="8835451" cy="3742447"/>
          </a:xfrm>
        </p:grpSpPr>
        <p:sp>
          <p:nvSpPr>
            <p:cNvPr id="40" name="íśḻiďê"/>
            <p:cNvSpPr/>
            <p:nvPr/>
          </p:nvSpPr>
          <p:spPr>
            <a:xfrm>
              <a:off x="4591125" y="1638679"/>
              <a:ext cx="2952636" cy="55238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scene3d>
                <a:camera prst="orthographicFront"/>
                <a:lightRig rig="threePt" dir="t"/>
              </a:scene3d>
              <a:sp3d contourW="12700"/>
            </a:bodyPr>
            <a:lstStyle/>
            <a:p>
              <a:pPr algn="ctr">
                <a:buClr>
                  <a:prstClr val="white"/>
                </a:buClr>
                <a:defRPr/>
              </a:pPr>
              <a:r>
                <a:rPr lang="zh-CN" altLang="en-US" sz="1500" b="1" dirty="0">
                  <a:solidFill>
                    <a:schemeClr val="bg1"/>
                  </a:solidFill>
                </a:rPr>
                <a:t>标题文本预设</a:t>
              </a:r>
              <a:endParaRPr lang="zh-CN" altLang="en-US" sz="1500" b="1" dirty="0">
                <a:solidFill>
                  <a:schemeClr val="bg1"/>
                </a:solidFill>
              </a:endParaRPr>
            </a:p>
          </p:txBody>
        </p:sp>
        <p:grpSp>
          <p:nvGrpSpPr>
            <p:cNvPr id="4" name="ïşľiḑê"/>
            <p:cNvGrpSpPr/>
            <p:nvPr/>
          </p:nvGrpSpPr>
          <p:grpSpPr>
            <a:xfrm>
              <a:off x="2422472" y="4173597"/>
              <a:ext cx="7334769" cy="297420"/>
              <a:chOff x="2166938" y="4514850"/>
              <a:chExt cx="7862887" cy="638175"/>
            </a:xfrm>
          </p:grpSpPr>
          <p:cxnSp>
            <p:nvCxnSpPr>
              <p:cNvPr id="34" name="Straight Connector 109"/>
              <p:cNvCxnSpPr/>
              <p:nvPr/>
            </p:nvCxnSpPr>
            <p:spPr>
              <a:xfrm>
                <a:off x="2166938" y="4525604"/>
                <a:ext cx="7862887" cy="0"/>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110"/>
              <p:cNvCxnSpPr/>
              <p:nvPr/>
            </p:nvCxnSpPr>
            <p:spPr>
              <a:xfrm>
                <a:off x="2166938" y="4514850"/>
                <a:ext cx="0" cy="638175"/>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111"/>
              <p:cNvCxnSpPr/>
              <p:nvPr/>
            </p:nvCxnSpPr>
            <p:spPr>
              <a:xfrm>
                <a:off x="4131469" y="4514850"/>
                <a:ext cx="0" cy="638175"/>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112"/>
              <p:cNvCxnSpPr/>
              <p:nvPr/>
            </p:nvCxnSpPr>
            <p:spPr>
              <a:xfrm>
                <a:off x="6096000" y="4514850"/>
                <a:ext cx="0" cy="638175"/>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113"/>
              <p:cNvCxnSpPr/>
              <p:nvPr/>
            </p:nvCxnSpPr>
            <p:spPr>
              <a:xfrm>
                <a:off x="8060531" y="4514850"/>
                <a:ext cx="0" cy="638175"/>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114"/>
              <p:cNvCxnSpPr/>
              <p:nvPr/>
            </p:nvCxnSpPr>
            <p:spPr>
              <a:xfrm>
                <a:off x="10025063" y="4514850"/>
                <a:ext cx="0" cy="638175"/>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5" name="iṥḻiḓê"/>
            <p:cNvSpPr/>
            <p:nvPr/>
          </p:nvSpPr>
          <p:spPr>
            <a:xfrm>
              <a:off x="3345797" y="4932908"/>
              <a:ext cx="1867040" cy="4482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scene3d>
                <a:camera prst="orthographicFront"/>
                <a:lightRig rig="threePt" dir="t"/>
              </a:scene3d>
              <a:sp3d contourW="12700"/>
            </a:bodyPr>
            <a:lstStyle/>
            <a:p>
              <a:pPr algn="ctr">
                <a:buClr>
                  <a:prstClr val="white"/>
                </a:buClr>
                <a:defRPr/>
              </a:pPr>
              <a:r>
                <a:rPr lang="zh-CN" altLang="en-US" sz="1050" b="1">
                  <a:solidFill>
                    <a:schemeClr val="bg1"/>
                  </a:solidFill>
                  <a:highlight>
                    <a:srgbClr val="FF0000"/>
                  </a:highlight>
                  <a:sym typeface="+mn-ea"/>
                </a:rPr>
                <a:t>大型群众性活动重大安全事故罪</a:t>
              </a:r>
              <a:endParaRPr lang="zh-CN" altLang="en-US" sz="1050">
                <a:solidFill>
                  <a:schemeClr val="dk1">
                    <a:lumMod val="100000"/>
                  </a:schemeClr>
                </a:solidFill>
              </a:endParaRPr>
            </a:p>
          </p:txBody>
        </p:sp>
        <p:sp>
          <p:nvSpPr>
            <p:cNvPr id="6" name="îŝļïḋe"/>
            <p:cNvSpPr/>
            <p:nvPr/>
          </p:nvSpPr>
          <p:spPr>
            <a:xfrm>
              <a:off x="1678274" y="4932964"/>
              <a:ext cx="1562240" cy="4481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scene3d>
                <a:camera prst="orthographicFront"/>
                <a:lightRig rig="threePt" dir="t"/>
              </a:scene3d>
              <a:sp3d contourW="12700"/>
            </a:bodyPr>
            <a:lstStyle/>
            <a:p>
              <a:pPr algn="ctr">
                <a:buClr>
                  <a:prstClr val="white"/>
                </a:buClr>
                <a:defRPr/>
              </a:pPr>
              <a:r>
                <a:rPr lang="zh-CN" altLang="en-US" sz="1050" b="1">
                  <a:solidFill>
                    <a:schemeClr val="bg1"/>
                  </a:solidFill>
                  <a:effectLst>
                    <a:outerShdw blurRad="38100" dist="25400" dir="5400000" algn="ctr" rotWithShape="0">
                      <a:srgbClr val="6E747A">
                        <a:alpha val="43000"/>
                      </a:srgbClr>
                    </a:outerShdw>
                  </a:effectLst>
                  <a:highlight>
                    <a:srgbClr val="FF0000"/>
                  </a:highlight>
                  <a:sym typeface="+mn-ea"/>
                </a:rPr>
                <a:t>工程重大安全事故罪</a:t>
              </a:r>
              <a:endParaRPr lang="zh-CN" altLang="en-US" sz="1050">
                <a:solidFill>
                  <a:schemeClr val="dk1">
                    <a:lumMod val="100000"/>
                  </a:schemeClr>
                </a:solidFill>
              </a:endParaRPr>
            </a:p>
          </p:txBody>
        </p:sp>
        <p:cxnSp>
          <p:nvCxnSpPr>
            <p:cNvPr id="30" name="Straight Connector 129"/>
            <p:cNvCxnSpPr/>
            <p:nvPr/>
          </p:nvCxnSpPr>
          <p:spPr>
            <a:xfrm>
              <a:off x="6087414" y="2183780"/>
              <a:ext cx="0" cy="2016312"/>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íśḻiďê"/>
            <p:cNvSpPr/>
            <p:nvPr/>
          </p:nvSpPr>
          <p:spPr>
            <a:xfrm>
              <a:off x="3856381" y="1685781"/>
              <a:ext cx="4309681" cy="551982"/>
            </a:xfrm>
            <a:prstGeom prst="rect">
              <a:avLst/>
            </a:prstGeom>
            <a:gradFill>
              <a:gsLst>
                <a:gs pos="50000">
                  <a:schemeClr val="accent1">
                    <a:lumMod val="75000"/>
                  </a:schemeClr>
                </a:gs>
                <a:gs pos="5000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Autofit/>
              <a:scene3d>
                <a:camera prst="orthographicFront"/>
                <a:lightRig rig="threePt" dir="t"/>
              </a:scene3d>
              <a:sp3d contourW="12700"/>
            </a:bodyPr>
            <a:lstStyle/>
            <a:p>
              <a:pPr algn="ctr">
                <a:buClr>
                  <a:prstClr val="white"/>
                </a:buClr>
                <a:defRPr/>
              </a:pPr>
              <a:r>
                <a:rPr lang="zh-CN" altLang="en-US" sz="2000" b="1" dirty="0">
                  <a:solidFill>
                    <a:schemeClr val="bg1"/>
                  </a:solidFill>
                  <a:latin typeface="Century Gothic" panose="020B0502020202020204" pitchFamily="34" charset="0"/>
                  <a:sym typeface="+mn-ea"/>
                </a:rPr>
                <a:t>《刑法》涉及安全生产的十宗罪</a:t>
              </a:r>
              <a:endParaRPr lang="zh-CN" altLang="en-US" sz="2000" b="1" dirty="0">
                <a:solidFill>
                  <a:schemeClr val="bg1"/>
                </a:solidFill>
                <a:latin typeface="Century Gothic" panose="020B0502020202020204" pitchFamily="34" charset="0"/>
                <a:sym typeface="+mn-ea"/>
              </a:endParaRPr>
            </a:p>
          </p:txBody>
        </p:sp>
        <p:sp>
          <p:nvSpPr>
            <p:cNvPr id="12" name="iślïďè"/>
            <p:cNvSpPr/>
            <p:nvPr/>
          </p:nvSpPr>
          <p:spPr>
            <a:xfrm>
              <a:off x="5309089" y="4932908"/>
              <a:ext cx="1614616" cy="4482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scene3d>
                <a:camera prst="orthographicFront"/>
                <a:lightRig rig="threePt" dir="t"/>
              </a:scene3d>
              <a:sp3d contourW="12700"/>
            </a:bodyPr>
            <a:lstStyle/>
            <a:p>
              <a:pPr algn="ctr">
                <a:buClr>
                  <a:prstClr val="white"/>
                </a:buClr>
                <a:defRPr/>
              </a:pPr>
              <a:r>
                <a:rPr lang="zh-CN" altLang="en-US" sz="1050" b="1">
                  <a:solidFill>
                    <a:schemeClr val="bg1"/>
                  </a:solidFill>
                  <a:highlight>
                    <a:srgbClr val="FF0000"/>
                  </a:highlight>
                  <a:sym typeface="+mn-ea"/>
                </a:rPr>
                <a:t>危害物品肇事罪</a:t>
              </a:r>
              <a:endParaRPr lang="zh-CN" altLang="en-US" sz="1050">
                <a:solidFill>
                  <a:schemeClr val="dk1">
                    <a:lumMod val="100000"/>
                  </a:schemeClr>
                </a:solidFill>
              </a:endParaRPr>
            </a:p>
          </p:txBody>
        </p:sp>
        <p:sp>
          <p:nvSpPr>
            <p:cNvPr id="13" name="îs1idé"/>
            <p:cNvSpPr/>
            <p:nvPr/>
          </p:nvSpPr>
          <p:spPr>
            <a:xfrm>
              <a:off x="7118903" y="4932964"/>
              <a:ext cx="1562240" cy="4481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scene3d>
                <a:camera prst="orthographicFront"/>
                <a:lightRig rig="threePt" dir="t"/>
              </a:scene3d>
              <a:sp3d contourW="12700"/>
            </a:bodyPr>
            <a:lstStyle/>
            <a:p>
              <a:pPr algn="ctr">
                <a:buClr>
                  <a:prstClr val="white"/>
                </a:buClr>
                <a:defRPr/>
              </a:pPr>
              <a:r>
                <a:rPr lang="zh-CN" altLang="en-US" sz="1050" b="1">
                  <a:solidFill>
                    <a:schemeClr val="bg1"/>
                  </a:solidFill>
                  <a:highlight>
                    <a:srgbClr val="FF0000"/>
                  </a:highlight>
                  <a:sym typeface="+mn-ea"/>
                </a:rPr>
                <a:t>过失损坏易燃易爆设备罪</a:t>
              </a:r>
              <a:endParaRPr lang="zh-CN" altLang="en-US" sz="1050">
                <a:solidFill>
                  <a:schemeClr val="dk1">
                    <a:lumMod val="100000"/>
                  </a:schemeClr>
                </a:solidFill>
              </a:endParaRPr>
            </a:p>
          </p:txBody>
        </p:sp>
        <p:sp>
          <p:nvSpPr>
            <p:cNvPr id="14" name="îṣľïḓé"/>
            <p:cNvSpPr/>
            <p:nvPr/>
          </p:nvSpPr>
          <p:spPr>
            <a:xfrm>
              <a:off x="8951485" y="4932964"/>
              <a:ext cx="1562240" cy="4481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scene3d>
                <a:camera prst="orthographicFront"/>
                <a:lightRig rig="threePt" dir="t"/>
              </a:scene3d>
              <a:sp3d contourW="12700"/>
            </a:bodyPr>
            <a:lstStyle/>
            <a:p>
              <a:pPr algn="ctr">
                <a:buClr>
                  <a:prstClr val="white"/>
                </a:buClr>
                <a:defRPr/>
              </a:pPr>
              <a:r>
                <a:rPr lang="zh-CN" altLang="en-US" sz="1050" b="1">
                  <a:solidFill>
                    <a:schemeClr val="bg1"/>
                  </a:solidFill>
                  <a:highlight>
                    <a:srgbClr val="FF0000"/>
                  </a:highlight>
                </a:rPr>
                <a:t>消防责任事故罪</a:t>
              </a:r>
              <a:endParaRPr lang="zh-CN" altLang="en-US" sz="1050" b="1">
                <a:solidFill>
                  <a:schemeClr val="bg1"/>
                </a:solidFill>
                <a:highlight>
                  <a:srgbClr val="FF0000"/>
                </a:highlight>
              </a:endParaRPr>
            </a:p>
          </p:txBody>
        </p:sp>
        <p:sp>
          <p:nvSpPr>
            <p:cNvPr id="16" name="îSḻîďê"/>
            <p:cNvSpPr/>
            <p:nvPr/>
          </p:nvSpPr>
          <p:spPr>
            <a:xfrm>
              <a:off x="1678274" y="4411571"/>
              <a:ext cx="1562240" cy="448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scene3d>
                <a:camera prst="orthographicFront"/>
                <a:lightRig rig="threePt" dir="t"/>
              </a:scene3d>
            </a:bodyPr>
            <a:lstStyle/>
            <a:p>
              <a:pPr algn="ctr">
                <a:buClr>
                  <a:prstClr val="white"/>
                </a:buClr>
                <a:defRPr/>
              </a:pPr>
              <a:r>
                <a:rPr lang="zh-CN" altLang="en-US" sz="1050" b="1">
                  <a:solidFill>
                    <a:schemeClr val="bg1"/>
                  </a:solidFill>
                  <a:effectLst>
                    <a:outerShdw blurRad="38100" dist="25400" dir="5400000" algn="ctr" rotWithShape="0">
                      <a:srgbClr val="6E747A">
                        <a:alpha val="43000"/>
                      </a:srgbClr>
                    </a:outerShdw>
                  </a:effectLst>
                  <a:highlight>
                    <a:srgbClr val="FF0000"/>
                  </a:highlight>
                </a:rPr>
                <a:t>不报或谎报事故罪</a:t>
              </a:r>
              <a:endParaRPr lang="zh-CN" altLang="en-US" sz="1050" b="1">
                <a:solidFill>
                  <a:schemeClr val="bg1"/>
                </a:solidFill>
                <a:effectLst>
                  <a:outerShdw blurRad="38100" dist="25400" dir="5400000" algn="ctr" rotWithShape="0">
                    <a:srgbClr val="6E747A">
                      <a:alpha val="43000"/>
                    </a:srgbClr>
                  </a:outerShdw>
                </a:effectLst>
                <a:highlight>
                  <a:srgbClr val="FF0000"/>
                </a:highlight>
              </a:endParaRPr>
            </a:p>
          </p:txBody>
        </p:sp>
        <p:sp>
          <p:nvSpPr>
            <p:cNvPr id="17" name="íŝľïdè"/>
            <p:cNvSpPr/>
            <p:nvPr/>
          </p:nvSpPr>
          <p:spPr>
            <a:xfrm>
              <a:off x="1678274" y="4411569"/>
              <a:ext cx="1562240" cy="373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sz="1200"/>
            </a:p>
          </p:txBody>
        </p:sp>
        <p:sp>
          <p:nvSpPr>
            <p:cNvPr id="22" name="ís1iďè"/>
            <p:cNvSpPr/>
            <p:nvPr/>
          </p:nvSpPr>
          <p:spPr>
            <a:xfrm>
              <a:off x="3493505" y="4441010"/>
              <a:ext cx="1562240" cy="448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scene3d>
                <a:camera prst="orthographicFront"/>
                <a:lightRig rig="threePt" dir="t"/>
              </a:scene3d>
              <a:sp3d contourW="12700"/>
            </a:bodyPr>
            <a:lstStyle/>
            <a:p>
              <a:pPr algn="ctr">
                <a:buClr>
                  <a:prstClr val="white"/>
                </a:buClr>
                <a:defRPr/>
              </a:pPr>
              <a:r>
                <a:rPr lang="zh-CN" altLang="en-US" sz="1050" b="1">
                  <a:solidFill>
                    <a:schemeClr val="bg1"/>
                  </a:solidFill>
                  <a:effectLst>
                    <a:outerShdw blurRad="38100" dist="25400" dir="5400000" algn="ctr" rotWithShape="0">
                      <a:srgbClr val="6E747A">
                        <a:alpha val="43000"/>
                      </a:srgbClr>
                    </a:outerShdw>
                  </a:effectLst>
                  <a:highlight>
                    <a:srgbClr val="FF0000"/>
                  </a:highlight>
                </a:rPr>
                <a:t>重大责任事故罪</a:t>
              </a:r>
              <a:endParaRPr lang="zh-CN" altLang="en-US" sz="1050" b="1">
                <a:solidFill>
                  <a:schemeClr val="bg1"/>
                </a:solidFill>
                <a:effectLst>
                  <a:outerShdw blurRad="38100" dist="25400" dir="5400000" algn="ctr" rotWithShape="0">
                    <a:srgbClr val="6E747A">
                      <a:alpha val="43000"/>
                    </a:srgbClr>
                  </a:outerShdw>
                </a:effectLst>
                <a:highlight>
                  <a:srgbClr val="FF0000"/>
                </a:highlight>
              </a:endParaRPr>
            </a:p>
          </p:txBody>
        </p:sp>
        <p:sp>
          <p:nvSpPr>
            <p:cNvPr id="23" name="iṧľïḑe"/>
            <p:cNvSpPr/>
            <p:nvPr/>
          </p:nvSpPr>
          <p:spPr>
            <a:xfrm>
              <a:off x="3493505" y="4411569"/>
              <a:ext cx="1562240" cy="373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sz="1200"/>
            </a:p>
          </p:txBody>
        </p:sp>
        <p:sp>
          <p:nvSpPr>
            <p:cNvPr id="24" name="iṡļïďè"/>
            <p:cNvSpPr/>
            <p:nvPr/>
          </p:nvSpPr>
          <p:spPr>
            <a:xfrm>
              <a:off x="5200088" y="4411837"/>
              <a:ext cx="1855566" cy="4482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Autofit/>
              <a:scene3d>
                <a:camera prst="orthographicFront"/>
                <a:lightRig rig="threePt" dir="t"/>
              </a:scene3d>
              <a:sp3d contourW="12700"/>
            </a:bodyPr>
            <a:lstStyle/>
            <a:p>
              <a:pPr algn="ctr">
                <a:buClr>
                  <a:prstClr val="white"/>
                </a:buClr>
                <a:defRPr/>
              </a:pPr>
              <a:r>
                <a:rPr lang="zh-CN" altLang="en-US" sz="1000" b="1">
                  <a:solidFill>
                    <a:schemeClr val="bg1"/>
                  </a:solidFill>
                  <a:highlight>
                    <a:srgbClr val="FF0000"/>
                  </a:highlight>
                </a:rPr>
                <a:t>强令、组织他人违章冒险作业罪</a:t>
              </a:r>
              <a:endParaRPr lang="zh-CN" altLang="en-US" sz="1000" b="1">
                <a:solidFill>
                  <a:schemeClr val="bg1"/>
                </a:solidFill>
                <a:highlight>
                  <a:srgbClr val="FF0000"/>
                </a:highlight>
              </a:endParaRPr>
            </a:p>
          </p:txBody>
        </p:sp>
        <p:sp>
          <p:nvSpPr>
            <p:cNvPr id="25" name="î$lïďê"/>
            <p:cNvSpPr/>
            <p:nvPr/>
          </p:nvSpPr>
          <p:spPr>
            <a:xfrm>
              <a:off x="5308737" y="4411569"/>
              <a:ext cx="1562240" cy="373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sz="1200"/>
            </a:p>
          </p:txBody>
        </p:sp>
        <p:sp>
          <p:nvSpPr>
            <p:cNvPr id="26" name="isḷïdê"/>
            <p:cNvSpPr/>
            <p:nvPr/>
          </p:nvSpPr>
          <p:spPr>
            <a:xfrm>
              <a:off x="7123967" y="4411571"/>
              <a:ext cx="1562240" cy="448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scene3d>
                <a:camera prst="orthographicFront"/>
                <a:lightRig rig="threePt" dir="t"/>
              </a:scene3d>
              <a:sp3d contourW="12700"/>
            </a:bodyPr>
            <a:lstStyle/>
            <a:p>
              <a:pPr algn="ctr">
                <a:buClr>
                  <a:prstClr val="white"/>
                </a:buClr>
                <a:defRPr/>
              </a:pPr>
              <a:r>
                <a:rPr lang="zh-CN" altLang="en-US" sz="1050" b="1">
                  <a:solidFill>
                    <a:schemeClr val="bg1"/>
                  </a:solidFill>
                  <a:effectLst>
                    <a:outerShdw blurRad="38100" dist="25400" dir="5400000" algn="ctr" rotWithShape="0">
                      <a:srgbClr val="6E747A">
                        <a:alpha val="43000"/>
                      </a:srgbClr>
                    </a:outerShdw>
                  </a:effectLst>
                  <a:highlight>
                    <a:srgbClr val="FF0000"/>
                  </a:highlight>
                  <a:sym typeface="+mn-ea"/>
                </a:rPr>
                <a:t>危害作业罪</a:t>
              </a:r>
              <a:endParaRPr lang="zh-CN" altLang="en-US" sz="1050">
                <a:solidFill>
                  <a:schemeClr val="dk1">
                    <a:lumMod val="100000"/>
                  </a:schemeClr>
                </a:solidFill>
              </a:endParaRPr>
            </a:p>
          </p:txBody>
        </p:sp>
        <p:sp>
          <p:nvSpPr>
            <p:cNvPr id="27" name="ïSľîdè"/>
            <p:cNvSpPr/>
            <p:nvPr/>
          </p:nvSpPr>
          <p:spPr>
            <a:xfrm>
              <a:off x="7123967" y="4411569"/>
              <a:ext cx="1562240" cy="373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sz="1200"/>
            </a:p>
          </p:txBody>
        </p:sp>
        <p:sp>
          <p:nvSpPr>
            <p:cNvPr id="28" name="îṣľiḍe"/>
            <p:cNvSpPr/>
            <p:nvPr/>
          </p:nvSpPr>
          <p:spPr>
            <a:xfrm>
              <a:off x="8939198" y="4411571"/>
              <a:ext cx="1562240" cy="448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scene3d>
                <a:camera prst="orthographicFront"/>
                <a:lightRig rig="threePt" dir="t"/>
              </a:scene3d>
              <a:sp3d contourW="12700"/>
            </a:bodyPr>
            <a:lstStyle/>
            <a:p>
              <a:pPr algn="ctr">
                <a:buClr>
                  <a:prstClr val="white"/>
                </a:buClr>
                <a:defRPr/>
              </a:pPr>
              <a:r>
                <a:rPr lang="zh-CN" altLang="en-US" sz="1050" b="1">
                  <a:solidFill>
                    <a:schemeClr val="bg1"/>
                  </a:solidFill>
                  <a:effectLst>
                    <a:outerShdw blurRad="38100" dist="25400" dir="5400000" algn="ctr" rotWithShape="0">
                      <a:srgbClr val="6E747A">
                        <a:alpha val="43000"/>
                      </a:srgbClr>
                    </a:outerShdw>
                  </a:effectLst>
                  <a:highlight>
                    <a:srgbClr val="FF0000"/>
                  </a:highlight>
                  <a:sym typeface="+mn-ea"/>
                </a:rPr>
                <a:t>重大劳动安全事故罪</a:t>
              </a:r>
              <a:endParaRPr lang="zh-CN" altLang="en-US" sz="1050" b="1">
                <a:solidFill>
                  <a:schemeClr val="bg1"/>
                </a:solidFill>
                <a:effectLst>
                  <a:outerShdw blurRad="38100" dist="25400" dir="5400000" algn="ctr" rotWithShape="0">
                    <a:srgbClr val="6E747A">
                      <a:alpha val="43000"/>
                    </a:srgbClr>
                  </a:outerShdw>
                </a:effectLst>
                <a:highlight>
                  <a:srgbClr val="FF0000"/>
                </a:highlight>
              </a:endParaRPr>
            </a:p>
          </p:txBody>
        </p:sp>
        <p:sp>
          <p:nvSpPr>
            <p:cNvPr id="29" name="îŝľíďé"/>
            <p:cNvSpPr/>
            <p:nvPr/>
          </p:nvSpPr>
          <p:spPr>
            <a:xfrm>
              <a:off x="8939198" y="4411569"/>
              <a:ext cx="1562240" cy="373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sz="1200"/>
            </a:p>
          </p:txBody>
        </p:sp>
      </p:grpSp>
      <p:pic>
        <p:nvPicPr>
          <p:cNvPr id="51" name="图片 50"/>
          <p:cNvPicPr>
            <a:picLocks noChangeAspect="1"/>
          </p:cNvPicPr>
          <p:nvPr/>
        </p:nvPicPr>
        <p:blipFill>
          <a:blip r:embed="rId1"/>
          <a:stretch>
            <a:fillRect/>
          </a:stretch>
        </p:blipFill>
        <p:spPr>
          <a:xfrm>
            <a:off x="179705" y="438150"/>
            <a:ext cx="1570990" cy="1354455"/>
          </a:xfrm>
          <a:prstGeom prst="rect">
            <a:avLst/>
          </a:prstGeom>
        </p:spPr>
      </p:pic>
      <p:pic>
        <p:nvPicPr>
          <p:cNvPr id="55" name="图片 54"/>
          <p:cNvPicPr>
            <a:picLocks noChangeAspect="1"/>
          </p:cNvPicPr>
          <p:nvPr/>
        </p:nvPicPr>
        <p:blipFill>
          <a:blip r:embed="rId2"/>
          <a:stretch>
            <a:fillRect/>
          </a:stretch>
        </p:blipFill>
        <p:spPr>
          <a:xfrm>
            <a:off x="7706995" y="339090"/>
            <a:ext cx="1295400" cy="1333500"/>
          </a:xfrm>
          <a:prstGeom prst="rect">
            <a:avLst/>
          </a:prstGeom>
        </p:spPr>
      </p:pic>
      <p:sp>
        <p:nvSpPr>
          <p:cNvPr id="2" name="Diamond 27"/>
          <p:cNvSpPr/>
          <p:nvPr>
            <p:custDataLst>
              <p:tags r:id="rId3"/>
            </p:custDataLst>
          </p:nvPr>
        </p:nvSpPr>
        <p:spPr>
          <a:xfrm>
            <a:off x="1763787" y="813936"/>
            <a:ext cx="468262" cy="468262"/>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72500"/>
          </a:bodyPr>
          <a:p>
            <a:pPr algn="ctr"/>
            <a:r>
              <a:rPr lang="en-US" altLang="zh-CN">
                <a:solidFill>
                  <a:schemeClr val="bg1"/>
                </a:solidFill>
                <a:cs typeface="+mn-ea"/>
                <a:sym typeface="+mn-lt"/>
              </a:rPr>
              <a:t>04</a:t>
            </a:r>
            <a:endParaRPr lang="en-US" altLang="zh-CN">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131644" y="1844779"/>
            <a:ext cx="4699134" cy="100549"/>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endParaRPr lang="zh-CN" altLang="en-US"/>
          </a:p>
        </p:txBody>
      </p:sp>
      <p:sp>
        <p:nvSpPr>
          <p:cNvPr id="12" name="矩形 11"/>
          <p:cNvSpPr/>
          <p:nvPr/>
        </p:nvSpPr>
        <p:spPr>
          <a:xfrm>
            <a:off x="1475896" y="915864"/>
            <a:ext cx="4699134" cy="100549"/>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endParaRPr lang="zh-CN" altLang="en-US"/>
          </a:p>
        </p:txBody>
      </p:sp>
      <p:sp>
        <p:nvSpPr>
          <p:cNvPr id="13" name="椭圆 64"/>
          <p:cNvSpPr>
            <a:spLocks noChangeArrowheads="1"/>
          </p:cNvSpPr>
          <p:nvPr/>
        </p:nvSpPr>
        <p:spPr bwMode="auto">
          <a:xfrm>
            <a:off x="323850" y="699135"/>
            <a:ext cx="1146175" cy="1059815"/>
          </a:xfrm>
          <a:prstGeom prst="ellipse">
            <a:avLst/>
          </a:prstGeom>
          <a:solidFill>
            <a:schemeClr val="bg1">
              <a:lumMod val="50000"/>
            </a:schemeClr>
          </a:solidFill>
          <a:ln w="190500" cap="sq" cmpd="sng">
            <a:solidFill>
              <a:schemeClr val="bg1">
                <a:lumMod val="65000"/>
              </a:schemeClr>
            </a:solidFill>
            <a:round/>
          </a:ln>
        </p:spPr>
        <p:txBody>
          <a:bodyPr lIns="68595" tIns="34297" rIns="68595" bIns="34297" anchor="ctr"/>
          <a:lstStyle/>
          <a:p>
            <a:pPr algn="ctr"/>
            <a:r>
              <a:rPr lang="zh-CN" altLang="zh-CN"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法条依据</a:t>
            </a:r>
            <a:endParaRPr lang="zh-CN" altLang="zh-CN"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4" name="TextBox 13"/>
          <p:cNvSpPr txBox="1"/>
          <p:nvPr/>
        </p:nvSpPr>
        <p:spPr>
          <a:xfrm>
            <a:off x="1682115" y="998220"/>
            <a:ext cx="4564380" cy="760730"/>
          </a:xfrm>
          <a:prstGeom prst="rect">
            <a:avLst/>
          </a:prstGeom>
          <a:noFill/>
        </p:spPr>
        <p:txBody>
          <a:bodyPr wrap="square" lIns="68595" tIns="34297" rIns="68595" bIns="34297" rtlCol="0">
            <a:spAutoFit/>
          </a:bodyPr>
          <a:lstStyle/>
          <a:p>
            <a:pPr marL="0" marR="0" algn="l">
              <a:lnSpc>
                <a:spcPct val="150000"/>
              </a:lnSpc>
              <a:spcBef>
                <a:spcPts val="0"/>
              </a:spcBef>
              <a:spcAft>
                <a:spcPts val="0"/>
              </a:spcAft>
            </a:pPr>
            <a:r>
              <a:rPr lang="zh-CN" sz="1000" kern="100" dirty="0">
                <a:latin typeface="Hero" panose="02000506000000020004" pitchFamily="50" charset="0"/>
                <a:ea typeface="微软雅黑" panose="020B0503020204020204" pitchFamily="34" charset="-122"/>
                <a:cs typeface="Times New Roman" panose="02020603050405020304" charset="0"/>
                <a:sym typeface="+mn-ea"/>
              </a:rPr>
              <a:t>刑法</a:t>
            </a:r>
            <a:r>
              <a:rPr sz="1000" kern="100" dirty="0">
                <a:latin typeface="Hero" panose="02000506000000020004" pitchFamily="50" charset="0"/>
                <a:ea typeface="微软雅黑" panose="020B0503020204020204" pitchFamily="34" charset="-122"/>
                <a:cs typeface="Times New Roman" panose="02020603050405020304" charset="0"/>
                <a:sym typeface="+mn-ea"/>
              </a:rPr>
              <a:t>第一百三十九条</a:t>
            </a:r>
            <a:r>
              <a:rPr lang="zh-CN" sz="1000" kern="100" dirty="0">
                <a:latin typeface="Hero" panose="02000506000000020004" pitchFamily="50" charset="0"/>
                <a:ea typeface="微软雅黑" panose="020B0503020204020204" pitchFamily="34" charset="-122"/>
                <a:cs typeface="Times New Roman" panose="02020603050405020304" charset="0"/>
                <a:sym typeface="+mn-ea"/>
              </a:rPr>
              <a:t>第二款规定，</a:t>
            </a:r>
            <a:r>
              <a:rPr sz="1000" kern="100" dirty="0">
                <a:latin typeface="Hero" panose="02000506000000020004" pitchFamily="50" charset="0"/>
                <a:ea typeface="微软雅黑" panose="020B0503020204020204" pitchFamily="34" charset="-122"/>
                <a:cs typeface="Times New Roman" panose="02020603050405020304" charset="0"/>
                <a:sym typeface="+mn-ea"/>
              </a:rPr>
              <a:t>在安全事故发生后，</a:t>
            </a:r>
            <a:r>
              <a:rPr sz="1000" kern="100" dirty="0">
                <a:solidFill>
                  <a:schemeClr val="bg1"/>
                </a:solidFill>
                <a:highlight>
                  <a:srgbClr val="000080"/>
                </a:highlight>
                <a:latin typeface="Hero" panose="02000506000000020004" pitchFamily="50" charset="0"/>
                <a:ea typeface="微软雅黑" panose="020B0503020204020204" pitchFamily="34" charset="-122"/>
                <a:cs typeface="Times New Roman" panose="02020603050405020304" charset="0"/>
                <a:sym typeface="+mn-ea"/>
              </a:rPr>
              <a:t>负有报告职责的人员</a:t>
            </a:r>
            <a:r>
              <a:rPr sz="1000" kern="100" dirty="0">
                <a:latin typeface="Hero" panose="02000506000000020004" pitchFamily="50" charset="0"/>
                <a:ea typeface="微软雅黑" panose="020B0503020204020204" pitchFamily="34" charset="-122"/>
                <a:cs typeface="Times New Roman" panose="02020603050405020304" charset="0"/>
                <a:sym typeface="+mn-ea"/>
              </a:rPr>
              <a:t>不报或者谎报事故情况，贻误事故抢救，</a:t>
            </a:r>
            <a:r>
              <a:rPr lang="zh-CN" altLang="en-US" sz="1000" b="1" dirty="0">
                <a:solidFill>
                  <a:schemeClr val="bg1"/>
                </a:solidFill>
                <a:effectLst>
                  <a:outerShdw blurRad="38100" dist="25400" dir="5400000" algn="ctr" rotWithShape="0">
                    <a:srgbClr val="6E747A">
                      <a:alpha val="43000"/>
                    </a:srgbClr>
                  </a:outerShdw>
                </a:effectLst>
                <a:highlight>
                  <a:srgbClr val="FF0000"/>
                </a:highlight>
                <a:latin typeface="微软雅黑" panose="020B0503020204020204" pitchFamily="34" charset="-122"/>
                <a:ea typeface="微软雅黑" panose="020B0503020204020204" pitchFamily="34" charset="-122"/>
                <a:sym typeface="+mn-ea"/>
              </a:rPr>
              <a:t>情节严重</a:t>
            </a:r>
            <a:r>
              <a:rPr sz="1000" kern="100" dirty="0">
                <a:latin typeface="Hero" panose="02000506000000020004" pitchFamily="50" charset="0"/>
                <a:ea typeface="微软雅黑" panose="020B0503020204020204" pitchFamily="34" charset="-122"/>
                <a:cs typeface="Times New Roman" panose="02020603050405020304" charset="0"/>
                <a:sym typeface="+mn-ea"/>
              </a:rPr>
              <a:t>的，处三年以下有期徒刑或者拘役；</a:t>
            </a:r>
            <a:r>
              <a:rPr lang="zh-CN" altLang="en-US" sz="1000" b="1" dirty="0">
                <a:solidFill>
                  <a:schemeClr val="bg1"/>
                </a:solidFill>
                <a:effectLst>
                  <a:outerShdw blurRad="38100" dist="25400" dir="5400000" algn="ctr" rotWithShape="0">
                    <a:srgbClr val="6E747A">
                      <a:alpha val="43000"/>
                    </a:srgbClr>
                  </a:outerShdw>
                </a:effectLst>
                <a:highlight>
                  <a:srgbClr val="FF0000"/>
                </a:highlight>
                <a:latin typeface="微软雅黑" panose="020B0503020204020204" pitchFamily="34" charset="-122"/>
                <a:ea typeface="微软雅黑" panose="020B0503020204020204" pitchFamily="34" charset="-122"/>
                <a:sym typeface="+mn-ea"/>
              </a:rPr>
              <a:t>情节特别严重</a:t>
            </a:r>
            <a:r>
              <a:rPr sz="1000" kern="100" dirty="0">
                <a:latin typeface="Hero" panose="02000506000000020004" pitchFamily="50" charset="0"/>
                <a:ea typeface="微软雅黑" panose="020B0503020204020204" pitchFamily="34" charset="-122"/>
                <a:cs typeface="Times New Roman" panose="02020603050405020304" charset="0"/>
                <a:sym typeface="+mn-ea"/>
              </a:rPr>
              <a:t>的，处三年以上七年以下有期徒刑</a:t>
            </a:r>
            <a:r>
              <a:rPr lang="zh-CN" sz="1000" kern="100" dirty="0">
                <a:latin typeface="Hero" panose="02000506000000020004" pitchFamily="50" charset="0"/>
                <a:ea typeface="微软雅黑" panose="020B0503020204020204" pitchFamily="34" charset="-122"/>
                <a:cs typeface="Times New Roman" panose="02020603050405020304" charset="0"/>
                <a:sym typeface="+mn-ea"/>
              </a:rPr>
              <a:t>。</a:t>
            </a:r>
            <a:endParaRPr lang="zh-CN" sz="1000" kern="100" dirty="0">
              <a:latin typeface="Hero" panose="02000506000000020004" pitchFamily="50" charset="0"/>
              <a:ea typeface="微软雅黑" panose="020B0503020204020204" pitchFamily="34" charset="-122"/>
              <a:cs typeface="Times New Roman" panose="02020603050405020304" charset="0"/>
              <a:sym typeface="+mn-ea"/>
            </a:endParaRPr>
          </a:p>
        </p:txBody>
      </p:sp>
      <p:sp>
        <p:nvSpPr>
          <p:cNvPr id="15" name="椭圆 64"/>
          <p:cNvSpPr>
            <a:spLocks noChangeArrowheads="1"/>
          </p:cNvSpPr>
          <p:nvPr/>
        </p:nvSpPr>
        <p:spPr bwMode="auto">
          <a:xfrm>
            <a:off x="7812405" y="1059180"/>
            <a:ext cx="1165860" cy="1138555"/>
          </a:xfrm>
          <a:prstGeom prst="ellipse">
            <a:avLst/>
          </a:prstGeom>
          <a:solidFill>
            <a:srgbClr val="FF0000"/>
          </a:solidFill>
          <a:ln w="190500" cap="sq" cmpd="sng">
            <a:solidFill>
              <a:schemeClr val="bg1">
                <a:lumMod val="65000"/>
              </a:schemeClr>
            </a:solidFill>
            <a:round/>
          </a:ln>
        </p:spPr>
        <p:txBody>
          <a:bodyPr lIns="68595" tIns="34297" rIns="68595" bIns="34297" anchor="ctr"/>
          <a:lstStyle/>
          <a:p>
            <a:pPr algn="ctr"/>
            <a:r>
              <a:rPr lang="zh-CN" altLang="en-US"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条文解读</a:t>
            </a:r>
            <a:endParaRPr lang="zh-CN" altLang="zh-CN"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 name="TextBox 15"/>
          <p:cNvSpPr txBox="1"/>
          <p:nvPr/>
        </p:nvSpPr>
        <p:spPr>
          <a:xfrm>
            <a:off x="323850" y="1863725"/>
            <a:ext cx="7682230" cy="3329305"/>
          </a:xfrm>
          <a:prstGeom prst="rect">
            <a:avLst/>
          </a:prstGeom>
          <a:noFill/>
        </p:spPr>
        <p:txBody>
          <a:bodyPr wrap="square" lIns="68595" tIns="34297" rIns="68595" bIns="34297" rtlCol="0">
            <a:noAutofit/>
          </a:bodyPr>
          <a:lstStyle/>
          <a:p>
            <a:pPr>
              <a:lnSpc>
                <a:spcPct val="130000"/>
              </a:lnSpc>
            </a:pPr>
            <a:r>
              <a:rPr lang="zh-CN" altLang="en-US" sz="9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【释义】：</a:t>
            </a:r>
            <a:r>
              <a:rPr lang="zh-CN" altLang="en-US" sz="900" b="1" dirty="0">
                <a:solidFill>
                  <a:schemeClr val="accent1"/>
                </a:solidFill>
                <a:latin typeface="微软雅黑" panose="020B0503020204020204" pitchFamily="34" charset="-122"/>
                <a:ea typeface="微软雅黑" panose="020B0503020204020204" pitchFamily="34" charset="-122"/>
                <a:sym typeface="+mn-ea"/>
              </a:rPr>
              <a:t>最高人民法院、最高人民检察院关于办理危害生产安全刑事案件适用法律若干问题的解释（法释〔2015〕22号）</a:t>
            </a:r>
            <a:endParaRPr lang="zh-CN" altLang="en-US" sz="900" b="1" dirty="0">
              <a:latin typeface="微软雅黑" panose="020B0503020204020204" pitchFamily="34" charset="-122"/>
              <a:ea typeface="微软雅黑" panose="020B0503020204020204" pitchFamily="34" charset="-122"/>
              <a:sym typeface="+mn-ea"/>
            </a:endParaRPr>
          </a:p>
          <a:p>
            <a:pPr>
              <a:lnSpc>
                <a:spcPct val="130000"/>
              </a:lnSpc>
            </a:pPr>
            <a:r>
              <a:rPr lang="zh-CN" altLang="en-US" sz="9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第四条</a:t>
            </a:r>
            <a:r>
              <a:rPr lang="zh-CN" altLang="en-US" sz="900" dirty="0">
                <a:latin typeface="微软雅黑" panose="020B0503020204020204" pitchFamily="34" charset="-122"/>
                <a:ea typeface="微软雅黑" panose="020B0503020204020204" pitchFamily="34" charset="-122"/>
                <a:sym typeface="+mn-ea"/>
              </a:rPr>
              <a:t> “</a:t>
            </a:r>
            <a:r>
              <a:rPr lang="zh-CN" altLang="en-US" sz="900" dirty="0">
                <a:solidFill>
                  <a:schemeClr val="bg1"/>
                </a:solidFill>
                <a:effectLst>
                  <a:outerShdw blurRad="38100" dist="25400" dir="5400000" algn="ctr" rotWithShape="0">
                    <a:srgbClr val="6E747A">
                      <a:alpha val="43000"/>
                    </a:srgbClr>
                  </a:outerShdw>
                </a:effectLst>
                <a:highlight>
                  <a:srgbClr val="000080"/>
                </a:highlight>
                <a:latin typeface="微软雅黑" panose="020B0503020204020204" pitchFamily="34" charset="-122"/>
                <a:ea typeface="微软雅黑" panose="020B0503020204020204" pitchFamily="34" charset="-122"/>
                <a:sym typeface="+mn-ea"/>
              </a:rPr>
              <a:t>负有报告职责的人员”</a:t>
            </a:r>
            <a:r>
              <a:rPr lang="zh-CN" altLang="en-US" sz="900" dirty="0">
                <a:latin typeface="微软雅黑" panose="020B0503020204020204" pitchFamily="34" charset="-122"/>
                <a:ea typeface="微软雅黑" panose="020B0503020204020204" pitchFamily="34" charset="-122"/>
                <a:sym typeface="+mn-ea"/>
              </a:rPr>
              <a:t>是指负有组织、指挥、管理职责的负责人、管理人员、实际控制人、投资人以及其他负有报告职责的人员（指</a:t>
            </a:r>
            <a:r>
              <a:rPr lang="zh-CN" altLang="en-US" sz="900" dirty="0">
                <a:solidFill>
                  <a:sysClr val="windowText" lastClr="000000"/>
                </a:solidFill>
                <a:latin typeface="微软雅黑" panose="020B0503020204020204" pitchFamily="34" charset="-122"/>
                <a:ea typeface="微软雅黑" panose="020B0503020204020204" pitchFamily="34" charset="-122"/>
                <a:sym typeface="+mn-ea"/>
              </a:rPr>
              <a:t>对安全生产、作业负有</a:t>
            </a:r>
            <a:r>
              <a:rPr lang="zh-CN" altLang="en-US" sz="900" u="sng"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组织、监督、管理</a:t>
            </a:r>
            <a:r>
              <a:rPr lang="zh-CN" altLang="en-US" sz="900" dirty="0">
                <a:latin typeface="微软雅黑" panose="020B0503020204020204" pitchFamily="34" charset="-122"/>
                <a:ea typeface="微软雅黑" panose="020B0503020204020204" pitchFamily="34" charset="-122"/>
                <a:sym typeface="+mn-ea"/>
              </a:rPr>
              <a:t>职责的</a:t>
            </a:r>
            <a:r>
              <a:rPr lang="zh-CN" altLang="en-US" sz="900" dirty="0">
                <a:solidFill>
                  <a:sysClr val="windowText" lastClr="000000"/>
                </a:solidFill>
                <a:latin typeface="微软雅黑" panose="020B0503020204020204" pitchFamily="34" charset="-122"/>
                <a:ea typeface="微软雅黑" panose="020B0503020204020204" pitchFamily="34" charset="-122"/>
                <a:sym typeface="+mn-ea"/>
              </a:rPr>
              <a:t>人员，以及</a:t>
            </a:r>
            <a:r>
              <a:rPr lang="zh-CN" altLang="en-US" sz="900"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直接造成安全事故的责任人员</a:t>
            </a:r>
            <a:r>
              <a:rPr lang="zh-CN" altLang="en-US" sz="900" dirty="0">
                <a:latin typeface="微软雅黑" panose="020B0503020204020204" pitchFamily="34" charset="-122"/>
                <a:ea typeface="微软雅黑" panose="020B0503020204020204" pitchFamily="34" charset="-122"/>
                <a:sym typeface="+mn-ea"/>
              </a:rPr>
              <a:t>。</a:t>
            </a:r>
            <a:endParaRPr lang="zh-CN" altLang="en-US" sz="900" dirty="0">
              <a:latin typeface="微软雅黑" panose="020B0503020204020204" pitchFamily="34" charset="-122"/>
              <a:ea typeface="微软雅黑" panose="020B0503020204020204" pitchFamily="34" charset="-122"/>
              <a:sym typeface="+mn-ea"/>
            </a:endParaRPr>
          </a:p>
          <a:p>
            <a:pPr>
              <a:lnSpc>
                <a:spcPct val="130000"/>
              </a:lnSpc>
            </a:pPr>
            <a:r>
              <a:rPr lang="zh-CN" altLang="en-US" sz="9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第八条</a:t>
            </a:r>
            <a:r>
              <a:rPr lang="zh-CN" altLang="en-US" sz="900" dirty="0">
                <a:latin typeface="微软雅黑" panose="020B0503020204020204" pitchFamily="34" charset="-122"/>
                <a:ea typeface="微软雅黑" panose="020B0503020204020204" pitchFamily="34" charset="-122"/>
                <a:sym typeface="+mn-ea"/>
              </a:rPr>
              <a:t> 具有下列情形之一的，应当认定为</a:t>
            </a:r>
            <a:r>
              <a:rPr lang="zh-CN" altLang="en-US" sz="1000" b="1" dirty="0">
                <a:solidFill>
                  <a:schemeClr val="bg1"/>
                </a:solidFill>
                <a:effectLst>
                  <a:outerShdw blurRad="38100" dist="25400" dir="5400000" algn="ctr" rotWithShape="0">
                    <a:srgbClr val="6E747A">
                      <a:alpha val="43000"/>
                    </a:srgbClr>
                  </a:outerShdw>
                </a:effectLst>
                <a:highlight>
                  <a:srgbClr val="FF0000"/>
                </a:highlight>
                <a:latin typeface="微软雅黑" panose="020B0503020204020204" pitchFamily="34" charset="-122"/>
                <a:ea typeface="微软雅黑" panose="020B0503020204020204" pitchFamily="34" charset="-122"/>
                <a:sym typeface="+mn-ea"/>
              </a:rPr>
              <a:t>“情节严重</a:t>
            </a:r>
            <a:r>
              <a:rPr lang="zh-CN" altLang="en-US" sz="1000" b="1" dirty="0">
                <a:solidFill>
                  <a:schemeClr val="bg1"/>
                </a:solidFill>
                <a:highlight>
                  <a:srgbClr val="FF0000"/>
                </a:highlight>
                <a:latin typeface="微软雅黑" panose="020B0503020204020204" pitchFamily="34" charset="-122"/>
                <a:ea typeface="微软雅黑" panose="020B0503020204020204" pitchFamily="34" charset="-122"/>
                <a:sym typeface="+mn-ea"/>
              </a:rPr>
              <a:t>”</a:t>
            </a:r>
            <a:r>
              <a:rPr lang="zh-CN" altLang="en-US" sz="900" dirty="0">
                <a:latin typeface="微软雅黑" panose="020B0503020204020204" pitchFamily="34" charset="-122"/>
                <a:ea typeface="微软雅黑" panose="020B0503020204020204" pitchFamily="34" charset="-122"/>
                <a:sym typeface="+mn-ea"/>
              </a:rPr>
              <a:t>：</a:t>
            </a:r>
            <a:endParaRPr lang="zh-CN" altLang="en-US" sz="900" dirty="0">
              <a:latin typeface="微软雅黑" panose="020B0503020204020204" pitchFamily="34" charset="-122"/>
              <a:ea typeface="微软雅黑" panose="020B0503020204020204" pitchFamily="34" charset="-122"/>
              <a:sym typeface="+mn-ea"/>
            </a:endParaRPr>
          </a:p>
          <a:p>
            <a:pPr>
              <a:lnSpc>
                <a:spcPct val="130000"/>
              </a:lnSpc>
            </a:pPr>
            <a:r>
              <a:rPr lang="zh-CN" altLang="en-US" sz="900" dirty="0">
                <a:latin typeface="微软雅黑" panose="020B0503020204020204" pitchFamily="34" charset="-122"/>
                <a:ea typeface="微软雅黑" panose="020B0503020204020204" pitchFamily="34" charset="-122"/>
                <a:sym typeface="+mn-ea"/>
              </a:rPr>
              <a:t>（一）导致事故后果扩大，增加</a:t>
            </a:r>
            <a:r>
              <a:rPr lang="zh-CN" altLang="en-US" sz="900" dirty="0">
                <a:solidFill>
                  <a:srgbClr val="00B05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死亡</a:t>
            </a:r>
            <a:r>
              <a:rPr lang="zh-CN" altLang="en-US" sz="900"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一人</a:t>
            </a:r>
            <a:r>
              <a:rPr lang="zh-CN" altLang="en-US" sz="900" dirty="0">
                <a:latin typeface="微软雅黑" panose="020B0503020204020204" pitchFamily="34" charset="-122"/>
                <a:ea typeface="微软雅黑" panose="020B0503020204020204" pitchFamily="34" charset="-122"/>
                <a:sym typeface="+mn-ea"/>
              </a:rPr>
              <a:t>以上、或</a:t>
            </a:r>
            <a:r>
              <a:rPr lang="zh-CN" altLang="en-US" sz="900" dirty="0">
                <a:solidFill>
                  <a:srgbClr val="00B05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重伤</a:t>
            </a:r>
            <a:r>
              <a:rPr lang="zh-CN" altLang="en-US" sz="900"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三人</a:t>
            </a:r>
            <a:r>
              <a:rPr lang="zh-CN" altLang="en-US" sz="900" dirty="0">
                <a:latin typeface="微软雅黑" panose="020B0503020204020204" pitchFamily="34" charset="-122"/>
                <a:ea typeface="微软雅黑" panose="020B0503020204020204" pitchFamily="34" charset="-122"/>
                <a:sym typeface="+mn-ea"/>
              </a:rPr>
              <a:t>以上，或</a:t>
            </a:r>
            <a:r>
              <a:rPr lang="zh-CN" altLang="en-US" sz="900"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直接经济损失一</a:t>
            </a:r>
            <a:r>
              <a:rPr lang="zh-CN" altLang="en-US" sz="900" dirty="0">
                <a:solidFill>
                  <a:srgbClr val="00B05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百万元</a:t>
            </a:r>
            <a:r>
              <a:rPr lang="zh-CN" altLang="en-US" sz="900"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以上的</a:t>
            </a:r>
            <a:r>
              <a:rPr lang="zh-CN" altLang="en-US" sz="900" dirty="0">
                <a:latin typeface="微软雅黑" panose="020B0503020204020204" pitchFamily="34" charset="-122"/>
                <a:ea typeface="微软雅黑" panose="020B0503020204020204" pitchFamily="34" charset="-122"/>
                <a:sym typeface="+mn-ea"/>
              </a:rPr>
              <a:t>；</a:t>
            </a:r>
            <a:endParaRPr lang="zh-CN" altLang="en-US" sz="900" dirty="0">
              <a:latin typeface="微软雅黑" panose="020B0503020204020204" pitchFamily="34" charset="-122"/>
              <a:ea typeface="微软雅黑" panose="020B0503020204020204" pitchFamily="34" charset="-122"/>
              <a:sym typeface="+mn-ea"/>
            </a:endParaRPr>
          </a:p>
          <a:p>
            <a:pPr>
              <a:lnSpc>
                <a:spcPct val="130000"/>
              </a:lnSpc>
            </a:pPr>
            <a:r>
              <a:rPr lang="zh-CN" altLang="en-US" sz="900" dirty="0">
                <a:latin typeface="微软雅黑" panose="020B0503020204020204" pitchFamily="34" charset="-122"/>
                <a:ea typeface="微软雅黑" panose="020B0503020204020204" pitchFamily="34" charset="-122"/>
                <a:sym typeface="+mn-ea"/>
              </a:rPr>
              <a:t>（二）实施下列行为</a:t>
            </a:r>
            <a:r>
              <a:rPr lang="zh-CN" altLang="en-US" sz="900" dirty="0">
                <a:solidFill>
                  <a:schemeClr val="bg1"/>
                </a:solidFill>
                <a:highlight>
                  <a:srgbClr val="000000"/>
                </a:highlight>
                <a:latin typeface="微软雅黑" panose="020B0503020204020204" pitchFamily="34" charset="-122"/>
                <a:ea typeface="微软雅黑" panose="020B0503020204020204" pitchFamily="34" charset="-122"/>
                <a:sym typeface="+mn-ea"/>
              </a:rPr>
              <a:t>之一</a:t>
            </a:r>
            <a:r>
              <a:rPr lang="zh-CN" altLang="en-US" sz="900" dirty="0">
                <a:latin typeface="微软雅黑" panose="020B0503020204020204" pitchFamily="34" charset="-122"/>
                <a:ea typeface="微软雅黑" panose="020B0503020204020204" pitchFamily="34" charset="-122"/>
                <a:sym typeface="+mn-ea"/>
              </a:rPr>
              <a:t>，</a:t>
            </a:r>
            <a:r>
              <a:rPr lang="zh-CN" altLang="en-US" sz="900" dirty="0">
                <a:latin typeface="微软雅黑" panose="020B0503020204020204" pitchFamily="34" charset="-122"/>
                <a:ea typeface="微软雅黑" panose="020B0503020204020204" pitchFamily="34" charset="-122"/>
                <a:sym typeface="+mn-ea"/>
              </a:rPr>
              <a:t>致使不能及时有效开展事故抢救的：</a:t>
            </a:r>
            <a:endParaRPr lang="zh-CN" altLang="en-US" sz="900" dirty="0">
              <a:latin typeface="微软雅黑" panose="020B0503020204020204" pitchFamily="34" charset="-122"/>
              <a:ea typeface="微软雅黑" panose="020B0503020204020204" pitchFamily="34" charset="-122"/>
              <a:sym typeface="+mn-ea"/>
            </a:endParaRPr>
          </a:p>
          <a:p>
            <a:pPr>
              <a:lnSpc>
                <a:spcPct val="130000"/>
              </a:lnSpc>
            </a:pPr>
            <a:r>
              <a:rPr lang="zh-CN" altLang="en-US" sz="900" dirty="0">
                <a:latin typeface="微软雅黑" panose="020B0503020204020204" pitchFamily="34" charset="-122"/>
                <a:ea typeface="微软雅黑" panose="020B0503020204020204" pitchFamily="34" charset="-122"/>
                <a:sym typeface="+mn-ea"/>
              </a:rPr>
              <a:t>1.</a:t>
            </a:r>
            <a:r>
              <a:rPr lang="en-US" altLang="zh-CN" sz="900" dirty="0">
                <a:latin typeface="微软雅黑" panose="020B0503020204020204" pitchFamily="34" charset="-122"/>
                <a:ea typeface="微软雅黑" panose="020B0503020204020204" pitchFamily="34" charset="-122"/>
                <a:sym typeface="+mn-ea"/>
              </a:rPr>
              <a:t>  </a:t>
            </a:r>
            <a:r>
              <a:rPr lang="zh-CN" altLang="en-US" sz="900" dirty="0">
                <a:solidFill>
                  <a:srgbClr val="00B05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决定</a:t>
            </a:r>
            <a:r>
              <a:rPr lang="zh-CN" altLang="en-US" sz="900" dirty="0">
                <a:latin typeface="微软雅黑" panose="020B0503020204020204" pitchFamily="34" charset="-122"/>
                <a:ea typeface="微软雅黑" panose="020B0503020204020204" pitchFamily="34" charset="-122"/>
                <a:sym typeface="+mn-ea"/>
              </a:rPr>
              <a:t>或者</a:t>
            </a:r>
            <a:r>
              <a:rPr lang="zh-CN" altLang="en-US" sz="900" dirty="0">
                <a:solidFill>
                  <a:srgbClr val="00B05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指使、串通</a:t>
            </a:r>
            <a:r>
              <a:rPr lang="zh-CN" altLang="en-US" sz="900" dirty="0">
                <a:latin typeface="微软雅黑" panose="020B0503020204020204" pitchFamily="34" charset="-122"/>
                <a:ea typeface="微软雅黑" panose="020B0503020204020204" pitchFamily="34" charset="-122"/>
                <a:sym typeface="+mn-ea"/>
              </a:rPr>
              <a:t>不报、迟报、谎报事故情况；</a:t>
            </a:r>
            <a:endParaRPr lang="zh-CN" altLang="en-US" sz="900" dirty="0">
              <a:latin typeface="微软雅黑" panose="020B0503020204020204" pitchFamily="34" charset="-122"/>
              <a:ea typeface="微软雅黑" panose="020B0503020204020204" pitchFamily="34" charset="-122"/>
              <a:sym typeface="+mn-ea"/>
            </a:endParaRPr>
          </a:p>
          <a:p>
            <a:pPr>
              <a:lnSpc>
                <a:spcPct val="130000"/>
              </a:lnSpc>
            </a:pPr>
            <a:r>
              <a:rPr lang="zh-CN" altLang="en-US" sz="900" dirty="0">
                <a:latin typeface="微软雅黑" panose="020B0503020204020204" pitchFamily="34" charset="-122"/>
                <a:ea typeface="微软雅黑" panose="020B0503020204020204" pitchFamily="34" charset="-122"/>
                <a:sym typeface="+mn-ea"/>
              </a:rPr>
              <a:t>2．在事故抢救期间</a:t>
            </a:r>
            <a:r>
              <a:rPr lang="zh-CN" altLang="en-US" sz="900" dirty="0">
                <a:solidFill>
                  <a:srgbClr val="00B05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擅离职守或者逃匿</a:t>
            </a:r>
            <a:r>
              <a:rPr lang="zh-CN" altLang="en-US" sz="900" dirty="0">
                <a:latin typeface="微软雅黑" panose="020B0503020204020204" pitchFamily="34" charset="-122"/>
                <a:ea typeface="微软雅黑" panose="020B0503020204020204" pitchFamily="34" charset="-122"/>
                <a:sym typeface="+mn-ea"/>
              </a:rPr>
              <a:t>的；3．</a:t>
            </a:r>
            <a:r>
              <a:rPr lang="zh-CN" altLang="en-US" sz="900" dirty="0">
                <a:solidFill>
                  <a:srgbClr val="00B05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伪造、破坏</a:t>
            </a:r>
            <a:r>
              <a:rPr lang="zh-CN" altLang="en-US" sz="900" dirty="0">
                <a:latin typeface="微软雅黑" panose="020B0503020204020204" pitchFamily="34" charset="-122"/>
                <a:ea typeface="微软雅黑" panose="020B0503020204020204" pitchFamily="34" charset="-122"/>
                <a:sym typeface="+mn-ea"/>
              </a:rPr>
              <a:t>事故现场，或者转移、藏匿、毁灭遇难人员</a:t>
            </a:r>
            <a:r>
              <a:rPr lang="zh-CN" altLang="en-US" sz="900" dirty="0">
                <a:solidFill>
                  <a:srgbClr val="00B05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尸体</a:t>
            </a:r>
            <a:r>
              <a:rPr lang="zh-CN" altLang="en-US" sz="900" dirty="0">
                <a:latin typeface="微软雅黑" panose="020B0503020204020204" pitchFamily="34" charset="-122"/>
                <a:ea typeface="微软雅黑" panose="020B0503020204020204" pitchFamily="34" charset="-122"/>
                <a:sym typeface="+mn-ea"/>
              </a:rPr>
              <a:t>，或者转移、藏匿</a:t>
            </a:r>
            <a:r>
              <a:rPr lang="zh-CN" altLang="en-US" sz="900" dirty="0">
                <a:solidFill>
                  <a:srgbClr val="00B05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受伤人员</a:t>
            </a:r>
            <a:r>
              <a:rPr lang="zh-CN" altLang="en-US" sz="900" dirty="0">
                <a:latin typeface="微软雅黑" panose="020B0503020204020204" pitchFamily="34" charset="-122"/>
                <a:ea typeface="微软雅黑" panose="020B0503020204020204" pitchFamily="34" charset="-122"/>
                <a:sym typeface="+mn-ea"/>
              </a:rPr>
              <a:t>的；</a:t>
            </a:r>
            <a:endParaRPr lang="zh-CN" altLang="en-US" sz="900" dirty="0">
              <a:latin typeface="微软雅黑" panose="020B0503020204020204" pitchFamily="34" charset="-122"/>
              <a:ea typeface="微软雅黑" panose="020B0503020204020204" pitchFamily="34" charset="-122"/>
              <a:sym typeface="+mn-ea"/>
            </a:endParaRPr>
          </a:p>
          <a:p>
            <a:pPr>
              <a:lnSpc>
                <a:spcPct val="130000"/>
              </a:lnSpc>
            </a:pPr>
            <a:r>
              <a:rPr lang="zh-CN" altLang="en-US" sz="900" dirty="0">
                <a:latin typeface="微软雅黑" panose="020B0503020204020204" pitchFamily="34" charset="-122"/>
                <a:ea typeface="微软雅黑" panose="020B0503020204020204" pitchFamily="34" charset="-122"/>
                <a:sym typeface="+mn-ea"/>
              </a:rPr>
              <a:t>4．毁灭、伪造、隐匿与事故有关的</a:t>
            </a:r>
            <a:r>
              <a:rPr lang="zh-CN" altLang="en-US" sz="900" dirty="0">
                <a:solidFill>
                  <a:srgbClr val="00B05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图纸、记录、计算机数据</a:t>
            </a:r>
            <a:r>
              <a:rPr lang="zh-CN" altLang="en-US" sz="900" dirty="0">
                <a:latin typeface="微软雅黑" panose="020B0503020204020204" pitchFamily="34" charset="-122"/>
                <a:ea typeface="微软雅黑" panose="020B0503020204020204" pitchFamily="34" charset="-122"/>
                <a:sym typeface="+mn-ea"/>
              </a:rPr>
              <a:t>等资料以及其他证据；</a:t>
            </a:r>
            <a:endParaRPr lang="zh-CN" altLang="en-US" sz="900" dirty="0">
              <a:latin typeface="微软雅黑" panose="020B0503020204020204" pitchFamily="34" charset="-122"/>
              <a:ea typeface="微软雅黑" panose="020B0503020204020204" pitchFamily="34" charset="-122"/>
              <a:sym typeface="+mn-ea"/>
            </a:endParaRPr>
          </a:p>
          <a:p>
            <a:pPr>
              <a:lnSpc>
                <a:spcPct val="130000"/>
              </a:lnSpc>
            </a:pPr>
            <a:endParaRPr lang="zh-CN" altLang="en-US" sz="900" dirty="0">
              <a:latin typeface="微软雅黑" panose="020B0503020204020204" pitchFamily="34" charset="-122"/>
              <a:ea typeface="微软雅黑" panose="020B0503020204020204" pitchFamily="34" charset="-122"/>
              <a:sym typeface="+mn-ea"/>
            </a:endParaRPr>
          </a:p>
          <a:p>
            <a:pPr>
              <a:lnSpc>
                <a:spcPct val="130000"/>
              </a:lnSpc>
            </a:pPr>
            <a:r>
              <a:rPr lang="zh-CN" altLang="en-US" sz="900" dirty="0">
                <a:latin typeface="微软雅黑" panose="020B0503020204020204" pitchFamily="34" charset="-122"/>
                <a:ea typeface="微软雅黑" panose="020B0503020204020204" pitchFamily="34" charset="-122"/>
                <a:sym typeface="+mn-ea"/>
              </a:rPr>
              <a:t>具有下列情形</a:t>
            </a:r>
            <a:r>
              <a:rPr lang="zh-CN" altLang="en-US" sz="900" dirty="0">
                <a:solidFill>
                  <a:schemeClr val="bg1"/>
                </a:solidFill>
                <a:highlight>
                  <a:srgbClr val="000000"/>
                </a:highlight>
                <a:latin typeface="微软雅黑" panose="020B0503020204020204" pitchFamily="34" charset="-122"/>
                <a:ea typeface="微软雅黑" panose="020B0503020204020204" pitchFamily="34" charset="-122"/>
                <a:sym typeface="+mn-ea"/>
              </a:rPr>
              <a:t>之一</a:t>
            </a:r>
            <a:r>
              <a:rPr lang="zh-CN" altLang="en-US" sz="900" dirty="0">
                <a:latin typeface="微软雅黑" panose="020B0503020204020204" pitchFamily="34" charset="-122"/>
                <a:ea typeface="微软雅黑" panose="020B0503020204020204" pitchFamily="34" charset="-122"/>
                <a:sym typeface="+mn-ea"/>
              </a:rPr>
              <a:t>的，应当认定为</a:t>
            </a:r>
            <a:r>
              <a:rPr lang="zh-CN" altLang="en-US" sz="1000" b="1" dirty="0">
                <a:solidFill>
                  <a:schemeClr val="bg1"/>
                </a:solidFill>
                <a:effectLst>
                  <a:outerShdw blurRad="38100" dist="25400" dir="5400000" algn="ctr" rotWithShape="0">
                    <a:srgbClr val="6E747A">
                      <a:alpha val="43000"/>
                    </a:srgbClr>
                  </a:outerShdw>
                </a:effectLst>
                <a:highlight>
                  <a:srgbClr val="FF0000"/>
                </a:highlight>
                <a:latin typeface="微软雅黑" panose="020B0503020204020204" pitchFamily="34" charset="-122"/>
                <a:ea typeface="微软雅黑" panose="020B0503020204020204" pitchFamily="34" charset="-122"/>
                <a:sym typeface="+mn-ea"/>
              </a:rPr>
              <a:t>“情节特别严重”</a:t>
            </a:r>
            <a:r>
              <a:rPr lang="zh-CN" altLang="en-US" sz="10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a:t>
            </a:r>
            <a:endParaRPr lang="zh-CN" altLang="en-US" sz="900" dirty="0">
              <a:latin typeface="微软雅黑" panose="020B0503020204020204" pitchFamily="34" charset="-122"/>
              <a:ea typeface="微软雅黑" panose="020B0503020204020204" pitchFamily="34" charset="-122"/>
              <a:sym typeface="+mn-ea"/>
            </a:endParaRPr>
          </a:p>
          <a:p>
            <a:pPr>
              <a:lnSpc>
                <a:spcPct val="130000"/>
              </a:lnSpc>
            </a:pPr>
            <a:r>
              <a:rPr lang="zh-CN" altLang="en-US" sz="900" dirty="0">
                <a:latin typeface="微软雅黑" panose="020B0503020204020204" pitchFamily="34" charset="-122"/>
                <a:ea typeface="微软雅黑" panose="020B0503020204020204" pitchFamily="34" charset="-122"/>
                <a:sym typeface="+mn-ea"/>
              </a:rPr>
              <a:t>（一）导致事故后果扩大，增加</a:t>
            </a:r>
            <a:r>
              <a:rPr lang="zh-CN" altLang="en-US" sz="900" dirty="0">
                <a:solidFill>
                  <a:srgbClr val="00B050"/>
                </a:solidFill>
                <a:latin typeface="微软雅黑" panose="020B0503020204020204" pitchFamily="34" charset="-122"/>
                <a:ea typeface="微软雅黑" panose="020B0503020204020204" pitchFamily="34" charset="-122"/>
                <a:sym typeface="+mn-ea"/>
              </a:rPr>
              <a:t>死亡三人</a:t>
            </a:r>
            <a:r>
              <a:rPr lang="zh-CN" altLang="en-US" sz="900" dirty="0">
                <a:latin typeface="微软雅黑" panose="020B0503020204020204" pitchFamily="34" charset="-122"/>
                <a:ea typeface="微软雅黑" panose="020B0503020204020204" pitchFamily="34" charset="-122"/>
                <a:sym typeface="+mn-ea"/>
              </a:rPr>
              <a:t>以上、或</a:t>
            </a:r>
            <a:r>
              <a:rPr lang="zh-CN" altLang="en-US" sz="900" dirty="0">
                <a:solidFill>
                  <a:srgbClr val="00B050"/>
                </a:solidFill>
                <a:latin typeface="微软雅黑" panose="020B0503020204020204" pitchFamily="34" charset="-122"/>
                <a:ea typeface="微软雅黑" panose="020B0503020204020204" pitchFamily="34" charset="-122"/>
                <a:sym typeface="+mn-ea"/>
              </a:rPr>
              <a:t>重伤十人</a:t>
            </a:r>
            <a:r>
              <a:rPr lang="zh-CN" altLang="en-US" sz="900" dirty="0">
                <a:latin typeface="微软雅黑" panose="020B0503020204020204" pitchFamily="34" charset="-122"/>
                <a:ea typeface="微软雅黑" panose="020B0503020204020204" pitchFamily="34" charset="-122"/>
                <a:sym typeface="+mn-ea"/>
              </a:rPr>
              <a:t>以上、或者</a:t>
            </a:r>
            <a:r>
              <a:rPr lang="zh-CN" altLang="en-US" sz="900" dirty="0">
                <a:solidFill>
                  <a:srgbClr val="00B050"/>
                </a:solidFill>
                <a:latin typeface="微软雅黑" panose="020B0503020204020204" pitchFamily="34" charset="-122"/>
                <a:ea typeface="微软雅黑" panose="020B0503020204020204" pitchFamily="34" charset="-122"/>
                <a:sym typeface="+mn-ea"/>
              </a:rPr>
              <a:t>直接经济损失五百万元以上</a:t>
            </a:r>
            <a:r>
              <a:rPr lang="zh-CN" altLang="en-US" sz="900" dirty="0">
                <a:latin typeface="微软雅黑" panose="020B0503020204020204" pitchFamily="34" charset="-122"/>
                <a:ea typeface="微软雅黑" panose="020B0503020204020204" pitchFamily="34" charset="-122"/>
                <a:sym typeface="+mn-ea"/>
              </a:rPr>
              <a:t>的；（可判三年以上、七年以下有期徒刑）</a:t>
            </a:r>
            <a:endParaRPr lang="zh-CN" altLang="en-US" sz="900" dirty="0">
              <a:latin typeface="微软雅黑" panose="020B0503020204020204" pitchFamily="34" charset="-122"/>
              <a:ea typeface="微软雅黑" panose="020B0503020204020204" pitchFamily="34" charset="-122"/>
              <a:sym typeface="+mn-ea"/>
            </a:endParaRPr>
          </a:p>
          <a:p>
            <a:pPr>
              <a:lnSpc>
                <a:spcPct val="130000"/>
              </a:lnSpc>
            </a:pPr>
            <a:r>
              <a:rPr lang="zh-CN" altLang="en-US" sz="900" dirty="0">
                <a:latin typeface="微软雅黑" panose="020B0503020204020204" pitchFamily="34" charset="-122"/>
                <a:ea typeface="微软雅黑" panose="020B0503020204020204" pitchFamily="34" charset="-122"/>
                <a:sym typeface="+mn-ea"/>
              </a:rPr>
              <a:t>（二）采用暴力、胁迫、</a:t>
            </a:r>
            <a:r>
              <a:rPr lang="zh-CN" altLang="en-US" sz="900" dirty="0">
                <a:gradFill>
                  <a:gsLst>
                    <a:gs pos="0">
                      <a:srgbClr val="7B32B2"/>
                    </a:gs>
                    <a:gs pos="100000">
                      <a:srgbClr val="401A5D"/>
                    </a:gs>
                  </a:gsLst>
                  <a:lin scaled="0"/>
                </a:gradFill>
                <a:highlight>
                  <a:srgbClr val="FFFF00"/>
                </a:highlight>
                <a:latin typeface="微软雅黑" panose="020B0503020204020204" pitchFamily="34" charset="-122"/>
                <a:ea typeface="微软雅黑" panose="020B0503020204020204" pitchFamily="34" charset="-122"/>
                <a:sym typeface="+mn-ea"/>
              </a:rPr>
              <a:t>命令</a:t>
            </a:r>
            <a:r>
              <a:rPr lang="zh-CN" altLang="en-US" sz="900" dirty="0">
                <a:latin typeface="微软雅黑" panose="020B0503020204020204" pitchFamily="34" charset="-122"/>
                <a:ea typeface="微软雅黑" panose="020B0503020204020204" pitchFamily="34" charset="-122"/>
                <a:sym typeface="+mn-ea"/>
              </a:rPr>
              <a:t>（字典：上级对下级的指示）等方式</a:t>
            </a:r>
            <a:r>
              <a:rPr lang="zh-CN" altLang="en-US" sz="900" dirty="0">
                <a:solidFill>
                  <a:srgbClr val="00B050"/>
                </a:solidFill>
                <a:latin typeface="微软雅黑" panose="020B0503020204020204" pitchFamily="34" charset="-122"/>
                <a:ea typeface="微软雅黑" panose="020B0503020204020204" pitchFamily="34" charset="-122"/>
                <a:sym typeface="+mn-ea"/>
              </a:rPr>
              <a:t>阻止他人报告</a:t>
            </a:r>
            <a:r>
              <a:rPr lang="zh-CN" altLang="en-US" sz="900" dirty="0">
                <a:latin typeface="微软雅黑" panose="020B0503020204020204" pitchFamily="34" charset="-122"/>
                <a:ea typeface="微软雅黑" panose="020B0503020204020204" pitchFamily="34" charset="-122"/>
                <a:sym typeface="+mn-ea"/>
              </a:rPr>
              <a:t>事故情况，导致事故后果扩大的</a:t>
            </a:r>
            <a:r>
              <a:rPr lang="zh-CN" altLang="en-US" sz="900" dirty="0">
                <a:latin typeface="微软雅黑" panose="020B0503020204020204" pitchFamily="34" charset="-122"/>
                <a:ea typeface="微软雅黑" panose="020B0503020204020204" pitchFamily="34" charset="-122"/>
                <a:sym typeface="+mn-ea"/>
              </a:rPr>
              <a:t>（没说死人，可判三年以上、七年以下有期徒刑）；</a:t>
            </a:r>
            <a:endParaRPr lang="zh-CN" altLang="en-US" sz="900" dirty="0">
              <a:latin typeface="微软雅黑" panose="020B0503020204020204" pitchFamily="34" charset="-122"/>
              <a:ea typeface="微软雅黑" panose="020B0503020204020204" pitchFamily="34" charset="-122"/>
              <a:sym typeface="+mn-ea"/>
            </a:endParaRPr>
          </a:p>
          <a:p>
            <a:pPr>
              <a:lnSpc>
                <a:spcPct val="130000"/>
              </a:lnSpc>
            </a:pPr>
            <a:r>
              <a:rPr lang="zh-CN" altLang="en-US" sz="900" dirty="0">
                <a:latin typeface="微软雅黑" panose="020B0503020204020204" pitchFamily="34" charset="-122"/>
                <a:ea typeface="微软雅黑" panose="020B0503020204020204" pitchFamily="34" charset="-122"/>
                <a:sym typeface="+mn-ea"/>
              </a:rPr>
              <a:t>第九条 在安全事故发生后，与负有报告职责的人员串通，不报或者谎报事故情况，贻误事故抢救，情节严重的，以</a:t>
            </a:r>
            <a:r>
              <a:rPr lang="zh-CN" altLang="en-US" sz="900" dirty="0">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共犯</a:t>
            </a:r>
            <a:r>
              <a:rPr lang="zh-CN" altLang="en-US" sz="900"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论</a:t>
            </a:r>
            <a:r>
              <a:rPr lang="zh-CN" altLang="en-US" sz="900" dirty="0">
                <a:latin typeface="微软雅黑" panose="020B0503020204020204" pitchFamily="34" charset="-122"/>
                <a:ea typeface="微软雅黑" panose="020B0503020204020204" pitchFamily="34" charset="-122"/>
                <a:sym typeface="+mn-ea"/>
              </a:rPr>
              <a:t>处。</a:t>
            </a:r>
            <a:endParaRPr lang="zh-CN" altLang="en-US" sz="900" dirty="0">
              <a:latin typeface="微软雅黑" panose="020B0503020204020204" pitchFamily="34" charset="-122"/>
              <a:ea typeface="微软雅黑" panose="020B0503020204020204" pitchFamily="34" charset="-122"/>
              <a:sym typeface="+mn-ea"/>
            </a:endParaRPr>
          </a:p>
          <a:p>
            <a:pPr>
              <a:lnSpc>
                <a:spcPct val="130000"/>
              </a:lnSpc>
            </a:pPr>
            <a:r>
              <a:rPr lang="zh-CN" altLang="en-US" sz="900" dirty="0">
                <a:latin typeface="微软雅黑" panose="020B0503020204020204" pitchFamily="34" charset="-122"/>
                <a:ea typeface="微软雅黑" panose="020B0503020204020204" pitchFamily="34" charset="-122"/>
                <a:sym typeface="+mn-ea"/>
              </a:rPr>
              <a:t>第十条 在安全事故发生后，</a:t>
            </a:r>
            <a:r>
              <a:rPr lang="zh-CN" altLang="en-US" sz="900" dirty="0">
                <a:solidFill>
                  <a:srgbClr val="00B050"/>
                </a:solidFill>
                <a:latin typeface="微软雅黑" panose="020B0503020204020204" pitchFamily="34" charset="-122"/>
                <a:ea typeface="微软雅黑" panose="020B0503020204020204" pitchFamily="34" charset="-122"/>
                <a:sym typeface="+mn-ea"/>
              </a:rPr>
              <a:t>直接负责的主管人员和其他直接责任人员</a:t>
            </a:r>
            <a:r>
              <a:rPr lang="zh-CN" altLang="en-US" sz="900" dirty="0">
                <a:latin typeface="微软雅黑" panose="020B0503020204020204" pitchFamily="34" charset="-122"/>
                <a:ea typeface="微软雅黑" panose="020B0503020204020204" pitchFamily="34" charset="-122"/>
                <a:sym typeface="+mn-ea"/>
              </a:rPr>
              <a:t>故意阻挠开展抢救，导致人员死亡或者重伤，或者为了逃避法律追究，对被害人进行隐藏、遗弃，致使被害人因无法得到救助而死亡或者重度残疾的，以</a:t>
            </a:r>
            <a:r>
              <a:rPr lang="zh-CN" altLang="en-US" sz="900" dirty="0">
                <a:solidFill>
                  <a:srgbClr val="C00000"/>
                </a:solidFill>
                <a:latin typeface="微软雅黑" panose="020B0503020204020204" pitchFamily="34" charset="-122"/>
                <a:ea typeface="微软雅黑" panose="020B0503020204020204" pitchFamily="34" charset="-122"/>
                <a:sym typeface="+mn-ea"/>
              </a:rPr>
              <a:t>故意杀人罪或者故意伤害罪</a:t>
            </a:r>
            <a:r>
              <a:rPr lang="zh-CN" altLang="en-US" sz="900" dirty="0">
                <a:latin typeface="微软雅黑" panose="020B0503020204020204" pitchFamily="34" charset="-122"/>
                <a:ea typeface="微软雅黑" panose="020B0503020204020204" pitchFamily="34" charset="-122"/>
                <a:sym typeface="+mn-ea"/>
              </a:rPr>
              <a:t>定罪处罚。</a:t>
            </a:r>
            <a:endParaRPr lang="zh-CN" altLang="en-US" sz="900" dirty="0">
              <a:latin typeface="微软雅黑" panose="020B0503020204020204" pitchFamily="34" charset="-122"/>
              <a:ea typeface="微软雅黑" panose="020B0503020204020204" pitchFamily="34" charset="-122"/>
              <a:sym typeface="+mn-ea"/>
            </a:endParaRPr>
          </a:p>
          <a:p>
            <a:pPr>
              <a:lnSpc>
                <a:spcPct val="130000"/>
              </a:lnSpc>
            </a:pPr>
            <a:endParaRPr lang="zh-CN" altLang="en-US" sz="900" dirty="0">
              <a:latin typeface="微软雅黑" panose="020B0503020204020204" pitchFamily="34" charset="-122"/>
              <a:ea typeface="微软雅黑" panose="020B0503020204020204" pitchFamily="34" charset="-122"/>
              <a:sym typeface="+mn-ea"/>
            </a:endParaRPr>
          </a:p>
        </p:txBody>
      </p:sp>
      <p:sp>
        <p:nvSpPr>
          <p:cNvPr id="39" name="Diamond 33"/>
          <p:cNvSpPr/>
          <p:nvPr>
            <p:custDataLst>
              <p:tags r:id="rId1"/>
            </p:custDataLst>
          </p:nvPr>
        </p:nvSpPr>
        <p:spPr>
          <a:xfrm>
            <a:off x="525780" y="195580"/>
            <a:ext cx="427355" cy="424815"/>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p>
            <a:pPr algn="ctr"/>
            <a:r>
              <a:rPr lang="en-US" altLang="zh-CN" sz="1200" b="1" dirty="0">
                <a:solidFill>
                  <a:srgbClr val="FF0000"/>
                </a:solidFill>
                <a:cs typeface="+mn-ea"/>
                <a:sym typeface="+mn-lt"/>
              </a:rPr>
              <a:t>04</a:t>
            </a:r>
            <a:endParaRPr lang="en-US" altLang="zh-CN" sz="1200" b="1" dirty="0">
              <a:solidFill>
                <a:srgbClr val="FF0000"/>
              </a:solidFill>
              <a:cs typeface="+mn-ea"/>
              <a:sym typeface="+mn-lt"/>
            </a:endParaRPr>
          </a:p>
        </p:txBody>
      </p:sp>
      <p:sp>
        <p:nvSpPr>
          <p:cNvPr id="8" name="文本框 7"/>
          <p:cNvSpPr txBox="1"/>
          <p:nvPr>
            <p:custDataLst>
              <p:tags r:id="rId2"/>
            </p:custDataLst>
          </p:nvPr>
        </p:nvSpPr>
        <p:spPr>
          <a:xfrm>
            <a:off x="1043940" y="195580"/>
            <a:ext cx="4703445" cy="398780"/>
          </a:xfrm>
          <a:prstGeom prst="rect">
            <a:avLst/>
          </a:prstGeom>
          <a:noFill/>
        </p:spPr>
        <p:txBody>
          <a:bodyPr wrap="square" rtlCol="0">
            <a:spAutoFit/>
          </a:bodyPr>
          <a:p>
            <a:pPr algn="l"/>
            <a:r>
              <a:rPr lang="zh-CN" altLang="en-US" sz="2000" b="1">
                <a:solidFill>
                  <a:schemeClr val="bg1"/>
                </a:solidFill>
                <a:effectLst>
                  <a:outerShdw blurRad="38100" dist="25400" dir="5400000" algn="ctr" rotWithShape="0">
                    <a:srgbClr val="6E747A">
                      <a:alpha val="43000"/>
                    </a:srgbClr>
                  </a:outerShdw>
                </a:effectLst>
                <a:highlight>
                  <a:srgbClr val="FF0000"/>
                </a:highlight>
                <a:sym typeface="+mn-ea"/>
              </a:rPr>
              <a:t>安全生产十宗罪</a:t>
            </a:r>
            <a:r>
              <a:rPr lang="en-US" altLang="zh-CN" sz="2000" b="1">
                <a:solidFill>
                  <a:schemeClr val="bg1"/>
                </a:solidFill>
                <a:effectLst>
                  <a:outerShdw blurRad="38100" dist="25400" dir="5400000" algn="ctr" rotWithShape="0">
                    <a:srgbClr val="6E747A">
                      <a:alpha val="43000"/>
                    </a:srgbClr>
                  </a:outerShdw>
                </a:effectLst>
                <a:highlight>
                  <a:srgbClr val="FF0000"/>
                </a:highlight>
                <a:sym typeface="+mn-ea"/>
              </a:rPr>
              <a:t>——</a:t>
            </a:r>
            <a:r>
              <a:rPr lang="zh-CN" altLang="en-US" sz="2000" b="1">
                <a:solidFill>
                  <a:schemeClr val="bg1"/>
                </a:solidFill>
                <a:effectLst>
                  <a:outerShdw blurRad="38100" dist="25400" dir="5400000" algn="ctr" rotWithShape="0">
                    <a:srgbClr val="6E747A">
                      <a:alpha val="43000"/>
                    </a:srgbClr>
                  </a:outerShdw>
                </a:effectLst>
                <a:highlight>
                  <a:srgbClr val="FF0000"/>
                </a:highlight>
                <a:sym typeface="+mn-ea"/>
              </a:rPr>
              <a:t>不报或谎报事故罪</a:t>
            </a:r>
            <a:endParaRPr lang="zh-CN" altLang="en-US" sz="2000" b="1" dirty="0">
              <a:solidFill>
                <a:srgbClr val="2D233E"/>
              </a:solidFill>
              <a:latin typeface="微软雅黑" panose="020B0503020204020204" pitchFamily="34" charset="-122"/>
              <a:ea typeface="微软雅黑" panose="020B0503020204020204" pitchFamily="34" charset="-122"/>
              <a:cs typeface="阿里巴巴普惠体 H" panose="00020600040101010101" pitchFamily="18" charset="-122"/>
              <a:sym typeface="+mn-ea"/>
            </a:endParaRPr>
          </a:p>
        </p:txBody>
      </p:sp>
      <p:pic>
        <p:nvPicPr>
          <p:cNvPr id="51" name="图片 50"/>
          <p:cNvPicPr>
            <a:picLocks noChangeAspect="1"/>
          </p:cNvPicPr>
          <p:nvPr>
            <p:custDataLst>
              <p:tags r:id="rId3"/>
            </p:custDataLst>
          </p:nvPr>
        </p:nvPicPr>
        <p:blipFill>
          <a:blip r:embed="rId4"/>
          <a:stretch>
            <a:fillRect/>
          </a:stretch>
        </p:blipFill>
        <p:spPr>
          <a:xfrm>
            <a:off x="7884160" y="88900"/>
            <a:ext cx="1315085" cy="6381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bldLst>
      <p:bldP spid="11" grpId="0" bldLvl="0" animBg="1"/>
      <p:bldP spid="12" grpId="0" bldLvl="0" animBg="1"/>
      <p:bldP spid="13" grpId="0" bldLvl="0" animBg="1"/>
      <p:bldP spid="13" grpId="1" bldLvl="0" animBg="1"/>
      <p:bldP spid="14" grpId="0"/>
      <p:bldP spid="14" grpId="1"/>
      <p:bldP spid="15" grpId="0" bldLvl="0" animBg="1"/>
      <p:bldP spid="15" grpId="1" bldLvl="0" animBg="1"/>
      <p:bldP spid="16" grpId="0"/>
      <p:bldP spid="1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347544" y="1842239"/>
            <a:ext cx="4699134" cy="100549"/>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endParaRPr lang="zh-CN" altLang="en-US"/>
          </a:p>
        </p:txBody>
      </p:sp>
      <p:sp>
        <p:nvSpPr>
          <p:cNvPr id="12" name="矩形 11"/>
          <p:cNvSpPr/>
          <p:nvPr/>
        </p:nvSpPr>
        <p:spPr>
          <a:xfrm>
            <a:off x="1413031" y="985079"/>
            <a:ext cx="4699134" cy="100549"/>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endParaRPr lang="zh-CN" altLang="en-US"/>
          </a:p>
        </p:txBody>
      </p:sp>
      <p:sp>
        <p:nvSpPr>
          <p:cNvPr id="13" name="椭圆 64"/>
          <p:cNvSpPr>
            <a:spLocks noChangeArrowheads="1"/>
          </p:cNvSpPr>
          <p:nvPr/>
        </p:nvSpPr>
        <p:spPr bwMode="auto">
          <a:xfrm>
            <a:off x="469265" y="930910"/>
            <a:ext cx="1022350" cy="910590"/>
          </a:xfrm>
          <a:prstGeom prst="ellipse">
            <a:avLst/>
          </a:prstGeom>
          <a:solidFill>
            <a:schemeClr val="bg1">
              <a:lumMod val="50000"/>
            </a:schemeClr>
          </a:solidFill>
          <a:ln w="190500" cap="sq" cmpd="sng">
            <a:solidFill>
              <a:schemeClr val="bg1">
                <a:lumMod val="65000"/>
              </a:schemeClr>
            </a:solidFill>
            <a:round/>
          </a:ln>
        </p:spPr>
        <p:txBody>
          <a:bodyPr lIns="68595" tIns="34297" rIns="68595" bIns="34297" anchor="ctr"/>
          <a:lstStyle/>
          <a:p>
            <a:pPr algn="ctr"/>
            <a:r>
              <a:rPr lang="zh-CN" altLang="zh-CN"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法条依据</a:t>
            </a:r>
            <a:endParaRPr lang="zh-CN" altLang="zh-CN"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4" name="TextBox 13"/>
          <p:cNvSpPr txBox="1"/>
          <p:nvPr/>
        </p:nvSpPr>
        <p:spPr>
          <a:xfrm>
            <a:off x="1547495" y="1088390"/>
            <a:ext cx="4429125" cy="904240"/>
          </a:xfrm>
          <a:prstGeom prst="rect">
            <a:avLst/>
          </a:prstGeom>
          <a:noFill/>
        </p:spPr>
        <p:txBody>
          <a:bodyPr wrap="square" lIns="68595" tIns="34297" rIns="68595" bIns="34297" rtlCol="0">
            <a:noAutofit/>
          </a:bodyPr>
          <a:lstStyle/>
          <a:p>
            <a:pPr marL="0" marR="0" algn="l">
              <a:lnSpc>
                <a:spcPct val="150000"/>
              </a:lnSpc>
              <a:spcBef>
                <a:spcPts val="0"/>
              </a:spcBef>
              <a:spcAft>
                <a:spcPts val="0"/>
              </a:spcAft>
            </a:pPr>
            <a:r>
              <a:rPr lang="zh-CN" sz="1000" dirty="0">
                <a:ea typeface="微软雅黑" panose="020B0503020204020204" pitchFamily="34" charset="-122"/>
                <a:sym typeface="+mn-ea"/>
              </a:rPr>
              <a:t>刑法</a:t>
            </a:r>
            <a:r>
              <a:rPr sz="1000" dirty="0">
                <a:ea typeface="微软雅黑" panose="020B0503020204020204" pitchFamily="34" charset="-122"/>
                <a:sym typeface="+mn-ea"/>
              </a:rPr>
              <a:t>第一百三十四条第一款 在生产、作业中</a:t>
            </a:r>
            <a:r>
              <a:rPr sz="1000" dirty="0">
                <a:solidFill>
                  <a:schemeClr val="accent1"/>
                </a:solidFill>
                <a:ea typeface="微软雅黑" panose="020B0503020204020204" pitchFamily="34" charset="-122"/>
                <a:sym typeface="+mn-ea"/>
              </a:rPr>
              <a:t>违反有关安全管理的规定</a:t>
            </a:r>
            <a:r>
              <a:rPr sz="1000" dirty="0">
                <a:ea typeface="微软雅黑" panose="020B0503020204020204" pitchFamily="34" charset="-122"/>
                <a:sym typeface="+mn-ea"/>
              </a:rPr>
              <a:t>，因而发生</a:t>
            </a:r>
            <a:r>
              <a:rPr sz="1000" dirty="0">
                <a:solidFill>
                  <a:schemeClr val="bg1"/>
                </a:solidFill>
                <a:highlight>
                  <a:srgbClr val="FF0000"/>
                </a:highlight>
                <a:ea typeface="微软雅黑" panose="020B0503020204020204" pitchFamily="34" charset="-122"/>
                <a:sym typeface="+mn-ea"/>
              </a:rPr>
              <a:t>重大伤亡事故或者造成其他严重后果</a:t>
            </a:r>
            <a:r>
              <a:rPr sz="1000" dirty="0">
                <a:ea typeface="微软雅黑" panose="020B0503020204020204" pitchFamily="34" charset="-122"/>
                <a:sym typeface="+mn-ea"/>
              </a:rPr>
              <a:t>的，处三年以下有期徒刑或者拘役；</a:t>
            </a:r>
            <a:r>
              <a:rPr sz="1000" dirty="0">
                <a:highlight>
                  <a:srgbClr val="FF0000"/>
                </a:highlight>
                <a:ea typeface="微软雅黑" panose="020B0503020204020204" pitchFamily="34" charset="-122"/>
                <a:sym typeface="+mn-ea"/>
              </a:rPr>
              <a:t>情节特别恶劣</a:t>
            </a:r>
            <a:r>
              <a:rPr sz="1000" dirty="0">
                <a:ea typeface="微软雅黑" panose="020B0503020204020204" pitchFamily="34" charset="-122"/>
                <a:sym typeface="+mn-ea"/>
              </a:rPr>
              <a:t>的，处三年以上七年以下有期徒刑。</a:t>
            </a:r>
            <a:endParaRPr sz="1000" dirty="0">
              <a:ea typeface="微软雅黑" panose="020B0503020204020204" pitchFamily="34" charset="-122"/>
              <a:sym typeface="+mn-ea"/>
            </a:endParaRPr>
          </a:p>
        </p:txBody>
      </p:sp>
      <p:sp>
        <p:nvSpPr>
          <p:cNvPr id="15" name="椭圆 64"/>
          <p:cNvSpPr>
            <a:spLocks noChangeArrowheads="1"/>
          </p:cNvSpPr>
          <p:nvPr/>
        </p:nvSpPr>
        <p:spPr bwMode="auto">
          <a:xfrm>
            <a:off x="7969250" y="1136650"/>
            <a:ext cx="1015365" cy="941705"/>
          </a:xfrm>
          <a:prstGeom prst="ellipse">
            <a:avLst/>
          </a:prstGeom>
          <a:solidFill>
            <a:srgbClr val="FF0000"/>
          </a:solidFill>
          <a:ln w="190500" cap="sq" cmpd="sng">
            <a:solidFill>
              <a:schemeClr val="bg1">
                <a:lumMod val="65000"/>
              </a:schemeClr>
            </a:solidFill>
            <a:round/>
          </a:ln>
        </p:spPr>
        <p:txBody>
          <a:bodyPr lIns="68595" tIns="34297" rIns="68595" bIns="34297" anchor="ctr"/>
          <a:lstStyle/>
          <a:p>
            <a:pPr algn="ctr"/>
            <a:r>
              <a:rPr lang="zh-CN" altLang="en-US"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条文解读</a:t>
            </a:r>
            <a:endParaRPr lang="zh-CN" altLang="zh-CN"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 name="TextBox 15"/>
          <p:cNvSpPr txBox="1"/>
          <p:nvPr/>
        </p:nvSpPr>
        <p:spPr>
          <a:xfrm>
            <a:off x="375285" y="1995805"/>
            <a:ext cx="8609330" cy="3234055"/>
          </a:xfrm>
          <a:prstGeom prst="rect">
            <a:avLst/>
          </a:prstGeom>
          <a:noFill/>
        </p:spPr>
        <p:txBody>
          <a:bodyPr wrap="square" lIns="68595" tIns="34297" rIns="68595" bIns="34297" rtlCol="0">
            <a:noAutofit/>
          </a:bodyPr>
          <a:lstStyle/>
          <a:p>
            <a:pPr>
              <a:lnSpc>
                <a:spcPct val="130000"/>
              </a:lnSpc>
            </a:pPr>
            <a:r>
              <a:rPr lang="zh-CN" altLang="en-US" sz="10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【释义】：</a:t>
            </a:r>
            <a:r>
              <a:rPr sz="1000" dirty="0">
                <a:solidFill>
                  <a:schemeClr val="accent1"/>
                </a:solidFill>
                <a:ea typeface="微软雅黑" panose="020B0503020204020204" pitchFamily="34" charset="-122"/>
                <a:sym typeface="+mn-ea"/>
              </a:rPr>
              <a:t>违反有关安全管理规定”</a:t>
            </a:r>
            <a:r>
              <a:rPr lang="zh-CN" altLang="en-US" sz="1000" dirty="0">
                <a:latin typeface="微软雅黑" panose="020B0503020204020204" pitchFamily="34" charset="-122"/>
                <a:ea typeface="微软雅黑" panose="020B0503020204020204" pitchFamily="34" charset="-122"/>
                <a:sym typeface="+mn-ea"/>
              </a:rPr>
              <a:t>是指违反有关生产安全的法律、法规、</a:t>
            </a:r>
            <a:r>
              <a:rPr lang="zh-CN" altLang="en-US" sz="1000" dirty="0">
                <a:solidFill>
                  <a:srgbClr val="0070C0"/>
                </a:solidFill>
                <a:latin typeface="微软雅黑" panose="020B0503020204020204" pitchFamily="34" charset="-122"/>
                <a:ea typeface="微软雅黑" panose="020B0503020204020204" pitchFamily="34" charset="-122"/>
                <a:sym typeface="+mn-ea"/>
              </a:rPr>
              <a:t>规章制度（</a:t>
            </a:r>
            <a:r>
              <a:rPr lang="zh-CN" altLang="en-US" sz="1000" dirty="0">
                <a:solidFill>
                  <a:schemeClr val="bg1"/>
                </a:solidFill>
                <a:highlight>
                  <a:srgbClr val="FF00FF"/>
                </a:highlight>
                <a:latin typeface="微软雅黑" panose="020B0503020204020204" pitchFamily="34" charset="-122"/>
                <a:ea typeface="微软雅黑" panose="020B0503020204020204" pitchFamily="34" charset="-122"/>
                <a:sym typeface="+mn-ea"/>
              </a:rPr>
              <a:t>又把规章制度上升到刑法层面</a:t>
            </a:r>
            <a:r>
              <a:rPr lang="zh-CN" altLang="en-US" sz="1000" dirty="0">
                <a:solidFill>
                  <a:srgbClr val="0070C0"/>
                </a:solidFill>
                <a:highlight>
                  <a:srgbClr val="FF00FF"/>
                </a:highlight>
                <a:latin typeface="微软雅黑" panose="020B0503020204020204" pitchFamily="34" charset="-122"/>
                <a:ea typeface="微软雅黑" panose="020B0503020204020204" pitchFamily="34" charset="-122"/>
                <a:sym typeface="+mn-ea"/>
              </a:rPr>
              <a:t>）</a:t>
            </a:r>
            <a:r>
              <a:rPr lang="zh-CN" altLang="en-US" sz="1000" dirty="0">
                <a:latin typeface="微软雅黑" panose="020B0503020204020204" pitchFamily="34" charset="-122"/>
                <a:ea typeface="微软雅黑" panose="020B0503020204020204" pitchFamily="34" charset="-122"/>
                <a:sym typeface="+mn-ea"/>
              </a:rPr>
              <a:t>。</a:t>
            </a:r>
            <a:endParaRPr lang="zh-CN" altLang="en-US" sz="1000" dirty="0">
              <a:latin typeface="微软雅黑" panose="020B0503020204020204" pitchFamily="34" charset="-122"/>
              <a:ea typeface="微软雅黑" panose="020B0503020204020204" pitchFamily="34" charset="-122"/>
              <a:sym typeface="+mn-ea"/>
            </a:endParaRPr>
          </a:p>
          <a:p>
            <a:pPr>
              <a:lnSpc>
                <a:spcPct val="130000"/>
              </a:lnSpc>
            </a:pPr>
            <a:r>
              <a:rPr lang="zh-CN" altLang="en-US" sz="1000" dirty="0">
                <a:latin typeface="微软雅黑" panose="020B0503020204020204" pitchFamily="34" charset="-122"/>
                <a:ea typeface="微软雅黑" panose="020B0503020204020204" pitchFamily="34" charset="-122"/>
                <a:sym typeface="+mn-ea"/>
              </a:rPr>
              <a:t>　　(1)国家颁布的各种有关安全生产的法律、法规等规范性文件。</a:t>
            </a:r>
            <a:endParaRPr lang="zh-CN" altLang="en-US" sz="1000" dirty="0">
              <a:latin typeface="微软雅黑" panose="020B0503020204020204" pitchFamily="34" charset="-122"/>
              <a:ea typeface="微软雅黑" panose="020B0503020204020204" pitchFamily="34" charset="-122"/>
              <a:sym typeface="+mn-ea"/>
            </a:endParaRPr>
          </a:p>
          <a:p>
            <a:pPr>
              <a:lnSpc>
                <a:spcPct val="130000"/>
              </a:lnSpc>
            </a:pPr>
            <a:r>
              <a:rPr lang="zh-CN" altLang="en-US" sz="1000" dirty="0">
                <a:latin typeface="微软雅黑" panose="020B0503020204020204" pitchFamily="34" charset="-122"/>
                <a:ea typeface="微软雅黑" panose="020B0503020204020204" pitchFamily="34" charset="-122"/>
                <a:sym typeface="+mn-ea"/>
              </a:rPr>
              <a:t>　　(2</a:t>
            </a:r>
            <a:r>
              <a:rPr lang="zh-CN" altLang="en-US" sz="1000" dirty="0">
                <a:solidFill>
                  <a:schemeClr val="tx1"/>
                </a:solidFill>
                <a:latin typeface="微软雅黑" panose="020B0503020204020204" pitchFamily="34" charset="-122"/>
                <a:ea typeface="微软雅黑" panose="020B0503020204020204" pitchFamily="34" charset="-122"/>
                <a:sym typeface="+mn-ea"/>
              </a:rPr>
              <a:t>)</a:t>
            </a:r>
            <a:r>
              <a:rPr lang="zh-CN" altLang="en-US" sz="1000" dirty="0">
                <a:solidFill>
                  <a:srgbClr val="0070C0"/>
                </a:solidFill>
                <a:latin typeface="微软雅黑" panose="020B0503020204020204" pitchFamily="34" charset="-122"/>
                <a:ea typeface="微软雅黑" panose="020B0503020204020204" pitchFamily="34" charset="-122"/>
                <a:sym typeface="+mn-ea"/>
              </a:rPr>
              <a:t>企业、事业单位及其上级管理机关制定</a:t>
            </a:r>
            <a:r>
              <a:rPr lang="zh-CN" altLang="en-US" sz="1000" dirty="0">
                <a:latin typeface="微软雅黑" panose="020B0503020204020204" pitchFamily="34" charset="-122"/>
                <a:ea typeface="微软雅黑" panose="020B0503020204020204" pitchFamily="34" charset="-122"/>
                <a:sym typeface="+mn-ea"/>
              </a:rPr>
              <a:t>的反映安全生产客观规律的</a:t>
            </a:r>
            <a:r>
              <a:rPr lang="zh-CN" altLang="en-US" sz="1000" dirty="0">
                <a:solidFill>
                  <a:srgbClr val="0070C0"/>
                </a:solidFill>
                <a:latin typeface="微软雅黑" panose="020B0503020204020204" pitchFamily="34" charset="-122"/>
                <a:ea typeface="微软雅黑" panose="020B0503020204020204" pitchFamily="34" charset="-122"/>
                <a:sym typeface="+mn-ea"/>
              </a:rPr>
              <a:t>各种规章制度</a:t>
            </a:r>
            <a:r>
              <a:rPr lang="zh-CN" altLang="en-US" sz="1000" dirty="0">
                <a:latin typeface="微软雅黑" panose="020B0503020204020204" pitchFamily="34" charset="-122"/>
                <a:ea typeface="微软雅黑" panose="020B0503020204020204" pitchFamily="34" charset="-122"/>
                <a:sym typeface="+mn-ea"/>
              </a:rPr>
              <a:t>，包括工艺技术、生产操作、技术监督、劳动保护、安全管理等方面的规程、规则、章程、办法和制度。</a:t>
            </a:r>
            <a:endParaRPr lang="zh-CN" altLang="en-US" sz="1000" dirty="0">
              <a:latin typeface="微软雅黑" panose="020B0503020204020204" pitchFamily="34" charset="-122"/>
              <a:ea typeface="微软雅黑" panose="020B0503020204020204" pitchFamily="34" charset="-122"/>
              <a:sym typeface="+mn-ea"/>
            </a:endParaRPr>
          </a:p>
          <a:p>
            <a:pPr>
              <a:lnSpc>
                <a:spcPct val="130000"/>
              </a:lnSpc>
            </a:pPr>
            <a:r>
              <a:rPr lang="zh-CN" altLang="en-US" sz="1000" dirty="0">
                <a:latin typeface="微软雅黑" panose="020B0503020204020204" pitchFamily="34" charset="-122"/>
                <a:ea typeface="微软雅黑" panose="020B0503020204020204" pitchFamily="34" charset="-122"/>
                <a:sym typeface="+mn-ea"/>
              </a:rPr>
              <a:t>　　(3)在实践中为职工所公认的行之有效的</a:t>
            </a:r>
            <a:r>
              <a:rPr lang="zh-CN" altLang="en-US" sz="1000" dirty="0">
                <a:solidFill>
                  <a:srgbClr val="0070C0"/>
                </a:solidFill>
                <a:latin typeface="微软雅黑" panose="020B0503020204020204" pitchFamily="34" charset="-122"/>
                <a:ea typeface="微软雅黑" panose="020B0503020204020204" pitchFamily="34" charset="-122"/>
                <a:sym typeface="+mn-ea"/>
              </a:rPr>
              <a:t>操作习惯和惯例</a:t>
            </a:r>
            <a:r>
              <a:rPr lang="zh-CN" altLang="en-US" sz="1000" dirty="0">
                <a:latin typeface="微软雅黑" panose="020B0503020204020204" pitchFamily="34" charset="-122"/>
                <a:ea typeface="微软雅黑" panose="020B0503020204020204" pitchFamily="34" charset="-122"/>
                <a:sym typeface="+mn-ea"/>
              </a:rPr>
              <a:t>等。</a:t>
            </a:r>
            <a:endParaRPr lang="zh-CN" altLang="en-US" sz="1000" dirty="0">
              <a:latin typeface="微软雅黑" panose="020B0503020204020204" pitchFamily="34" charset="-122"/>
              <a:ea typeface="微软雅黑" panose="020B0503020204020204" pitchFamily="34" charset="-122"/>
              <a:sym typeface="+mn-ea"/>
            </a:endParaRPr>
          </a:p>
          <a:p>
            <a:pPr>
              <a:lnSpc>
                <a:spcPct val="130000"/>
              </a:lnSpc>
            </a:pPr>
            <a:r>
              <a:rPr lang="zh-CN" altLang="en-US" sz="1000" b="1" dirty="0">
                <a:solidFill>
                  <a:srgbClr val="C00000"/>
                </a:solidFill>
                <a:latin typeface="微软雅黑" panose="020B0503020204020204" pitchFamily="34" charset="-122"/>
                <a:ea typeface="微软雅黑" panose="020B0503020204020204" pitchFamily="34" charset="-122"/>
                <a:sym typeface="+mn-ea"/>
              </a:rPr>
              <a:t>最高法 最高检《关于办理危害生产安全刑事案件适用法律若干问题的解释》（法释〔2015〕22号）</a:t>
            </a:r>
            <a:endParaRPr lang="zh-CN" altLang="en-US" sz="1000" dirty="0">
              <a:latin typeface="微软雅黑" panose="020B0503020204020204" pitchFamily="34" charset="-122"/>
              <a:ea typeface="微软雅黑" panose="020B0503020204020204" pitchFamily="34" charset="-122"/>
              <a:sym typeface="+mn-ea"/>
            </a:endParaRPr>
          </a:p>
          <a:p>
            <a:pPr>
              <a:lnSpc>
                <a:spcPct val="130000"/>
              </a:lnSpc>
            </a:pPr>
            <a:r>
              <a:rPr lang="zh-CN" altLang="en-US" sz="1000" dirty="0">
                <a:latin typeface="微软雅黑" panose="020B0503020204020204" pitchFamily="34" charset="-122"/>
                <a:ea typeface="微软雅黑" panose="020B0503020204020204" pitchFamily="34" charset="-122"/>
                <a:sym typeface="+mn-ea"/>
              </a:rPr>
              <a:t>第一条　犯罪主体包括对生产、作业负有组织、指挥或者管理职责的负责人、管理人员、实际控制人、投资人等人员，以及直接从事生产、作业人员。 </a:t>
            </a:r>
            <a:endParaRPr lang="zh-CN" altLang="en-US" sz="1000" dirty="0">
              <a:latin typeface="微软雅黑" panose="020B0503020204020204" pitchFamily="34" charset="-122"/>
              <a:ea typeface="微软雅黑" panose="020B0503020204020204" pitchFamily="34" charset="-122"/>
              <a:sym typeface="+mn-ea"/>
            </a:endParaRPr>
          </a:p>
          <a:p>
            <a:pPr>
              <a:lnSpc>
                <a:spcPct val="130000"/>
              </a:lnSpc>
            </a:pPr>
            <a:r>
              <a:rPr lang="zh-CN" altLang="en-US" sz="1000" dirty="0">
                <a:latin typeface="微软雅黑" panose="020B0503020204020204" pitchFamily="34" charset="-122"/>
                <a:ea typeface="微软雅黑" panose="020B0503020204020204" pitchFamily="34" charset="-122"/>
                <a:sym typeface="+mn-ea"/>
              </a:rPr>
              <a:t>第六条第一款　具有下列情形之一的，应当认定为“发生</a:t>
            </a:r>
            <a:r>
              <a:rPr sz="1000" dirty="0">
                <a:solidFill>
                  <a:schemeClr val="bg1"/>
                </a:solidFill>
                <a:highlight>
                  <a:srgbClr val="FF0000"/>
                </a:highlight>
                <a:ea typeface="微软雅黑" panose="020B0503020204020204" pitchFamily="34" charset="-122"/>
                <a:sym typeface="+mn-ea"/>
              </a:rPr>
              <a:t>重大伤亡事故或者造成其他严重后果</a:t>
            </a:r>
            <a:r>
              <a:rPr lang="zh-CN" altLang="en-US" sz="1000" dirty="0">
                <a:solidFill>
                  <a:schemeClr val="bg1"/>
                </a:solidFill>
                <a:highlight>
                  <a:srgbClr val="FF0000"/>
                </a:highlight>
                <a:latin typeface="微软雅黑" panose="020B0503020204020204" pitchFamily="34" charset="-122"/>
                <a:ea typeface="微软雅黑" panose="020B0503020204020204" pitchFamily="34" charset="-122"/>
                <a:sym typeface="+mn-ea"/>
              </a:rPr>
              <a:t>”</a:t>
            </a:r>
            <a:r>
              <a:rPr lang="zh-CN" altLang="en-US" sz="1000" dirty="0">
                <a:latin typeface="微软雅黑" panose="020B0503020204020204" pitchFamily="34" charset="-122"/>
                <a:ea typeface="微软雅黑" panose="020B0503020204020204" pitchFamily="34" charset="-122"/>
                <a:sym typeface="+mn-ea"/>
              </a:rPr>
              <a:t>，对相关责任人员，处三年以下有期徒刑或者拘役：</a:t>
            </a:r>
            <a:endParaRPr lang="zh-CN" altLang="en-US" sz="1000" dirty="0">
              <a:latin typeface="微软雅黑" panose="020B0503020204020204" pitchFamily="34" charset="-122"/>
              <a:ea typeface="微软雅黑" panose="020B0503020204020204" pitchFamily="34" charset="-122"/>
              <a:sym typeface="+mn-ea"/>
            </a:endParaRPr>
          </a:p>
          <a:p>
            <a:pPr>
              <a:lnSpc>
                <a:spcPct val="130000"/>
              </a:lnSpc>
            </a:pPr>
            <a:r>
              <a:rPr lang="zh-CN" altLang="en-US" sz="1000" dirty="0">
                <a:latin typeface="微软雅黑" panose="020B0503020204020204" pitchFamily="34" charset="-122"/>
                <a:ea typeface="微软雅黑" panose="020B0503020204020204" pitchFamily="34" charset="-122"/>
                <a:sym typeface="+mn-ea"/>
              </a:rPr>
              <a:t>（一）造成</a:t>
            </a:r>
            <a:r>
              <a:rPr lang="zh-CN" altLang="en-US" sz="1000" dirty="0">
                <a:solidFill>
                  <a:srgbClr val="0070C0"/>
                </a:solidFill>
                <a:latin typeface="微软雅黑" panose="020B0503020204020204" pitchFamily="34" charset="-122"/>
                <a:ea typeface="微软雅黑" panose="020B0503020204020204" pitchFamily="34" charset="-122"/>
                <a:sym typeface="+mn-ea"/>
              </a:rPr>
              <a:t>死亡一人</a:t>
            </a:r>
            <a:r>
              <a:rPr lang="zh-CN" altLang="en-US" sz="1000" dirty="0">
                <a:latin typeface="微软雅黑" panose="020B0503020204020204" pitchFamily="34" charset="-122"/>
                <a:ea typeface="微软雅黑" panose="020B0503020204020204" pitchFamily="34" charset="-122"/>
                <a:sym typeface="+mn-ea"/>
              </a:rPr>
              <a:t>以上，或者</a:t>
            </a:r>
            <a:r>
              <a:rPr lang="zh-CN" altLang="en-US" sz="1000" dirty="0">
                <a:solidFill>
                  <a:srgbClr val="0070C0"/>
                </a:solidFill>
                <a:latin typeface="微软雅黑" panose="020B0503020204020204" pitchFamily="34" charset="-122"/>
                <a:ea typeface="微软雅黑" panose="020B0503020204020204" pitchFamily="34" charset="-122"/>
                <a:sym typeface="+mn-ea"/>
              </a:rPr>
              <a:t>重伤三人</a:t>
            </a:r>
            <a:r>
              <a:rPr lang="zh-CN" altLang="en-US" sz="1000" dirty="0">
                <a:latin typeface="微软雅黑" panose="020B0503020204020204" pitchFamily="34" charset="-122"/>
                <a:ea typeface="微软雅黑" panose="020B0503020204020204" pitchFamily="34" charset="-122"/>
                <a:sym typeface="+mn-ea"/>
              </a:rPr>
              <a:t>以上的；</a:t>
            </a:r>
            <a:endParaRPr lang="zh-CN" altLang="en-US" sz="1000" dirty="0">
              <a:latin typeface="微软雅黑" panose="020B0503020204020204" pitchFamily="34" charset="-122"/>
              <a:ea typeface="微软雅黑" panose="020B0503020204020204" pitchFamily="34" charset="-122"/>
              <a:sym typeface="+mn-ea"/>
            </a:endParaRPr>
          </a:p>
          <a:p>
            <a:pPr>
              <a:lnSpc>
                <a:spcPct val="130000"/>
              </a:lnSpc>
            </a:pPr>
            <a:r>
              <a:rPr lang="zh-CN" altLang="en-US" sz="1000" dirty="0">
                <a:latin typeface="微软雅黑" panose="020B0503020204020204" pitchFamily="34" charset="-122"/>
                <a:ea typeface="微软雅黑" panose="020B0503020204020204" pitchFamily="34" charset="-122"/>
                <a:sym typeface="+mn-ea"/>
              </a:rPr>
              <a:t>（二）造成直接经济损失</a:t>
            </a:r>
            <a:r>
              <a:rPr lang="zh-CN" altLang="en-US" sz="1000" dirty="0">
                <a:solidFill>
                  <a:srgbClr val="0070C0"/>
                </a:solidFill>
                <a:latin typeface="微软雅黑" panose="020B0503020204020204" pitchFamily="34" charset="-122"/>
                <a:ea typeface="微软雅黑" panose="020B0503020204020204" pitchFamily="34" charset="-122"/>
                <a:sym typeface="+mn-ea"/>
              </a:rPr>
              <a:t>一百万元</a:t>
            </a:r>
            <a:r>
              <a:rPr lang="zh-CN" altLang="en-US" sz="1000" dirty="0">
                <a:latin typeface="微软雅黑" panose="020B0503020204020204" pitchFamily="34" charset="-122"/>
                <a:ea typeface="微软雅黑" panose="020B0503020204020204" pitchFamily="34" charset="-122"/>
                <a:sym typeface="+mn-ea"/>
              </a:rPr>
              <a:t>以上的；</a:t>
            </a:r>
            <a:endParaRPr lang="zh-CN" altLang="en-US" sz="1000" dirty="0">
              <a:latin typeface="微软雅黑" panose="020B0503020204020204" pitchFamily="34" charset="-122"/>
              <a:ea typeface="微软雅黑" panose="020B0503020204020204" pitchFamily="34" charset="-122"/>
              <a:sym typeface="+mn-ea"/>
            </a:endParaRPr>
          </a:p>
          <a:p>
            <a:pPr>
              <a:lnSpc>
                <a:spcPct val="130000"/>
              </a:lnSpc>
            </a:pPr>
            <a:r>
              <a:rPr lang="zh-CN" altLang="en-US" sz="1000" dirty="0">
                <a:latin typeface="微软雅黑" panose="020B0503020204020204" pitchFamily="34" charset="-122"/>
                <a:ea typeface="微软雅黑" panose="020B0503020204020204" pitchFamily="34" charset="-122"/>
                <a:sym typeface="+mn-ea"/>
              </a:rPr>
              <a:t>（三）其他造成严重后果或者重大安全事故的情形。 </a:t>
            </a:r>
            <a:endParaRPr lang="zh-CN" altLang="en-US" sz="1000" dirty="0">
              <a:latin typeface="微软雅黑" panose="020B0503020204020204" pitchFamily="34" charset="-122"/>
              <a:ea typeface="微软雅黑" panose="020B0503020204020204" pitchFamily="34" charset="-122"/>
              <a:sym typeface="+mn-ea"/>
            </a:endParaRPr>
          </a:p>
          <a:p>
            <a:pPr>
              <a:lnSpc>
                <a:spcPct val="130000"/>
              </a:lnSpc>
            </a:pPr>
            <a:r>
              <a:rPr lang="zh-CN" altLang="en-US" sz="1000" dirty="0">
                <a:latin typeface="微软雅黑" panose="020B0503020204020204" pitchFamily="34" charset="-122"/>
                <a:ea typeface="微软雅黑" panose="020B0503020204020204" pitchFamily="34" charset="-122"/>
                <a:sym typeface="+mn-ea"/>
              </a:rPr>
              <a:t>第七条第一款　</a:t>
            </a:r>
            <a:r>
              <a:rPr sz="1000" dirty="0">
                <a:highlight>
                  <a:srgbClr val="FF0000"/>
                </a:highlight>
                <a:ea typeface="微软雅黑" panose="020B0503020204020204" pitchFamily="34" charset="-122"/>
                <a:sym typeface="+mn-ea"/>
              </a:rPr>
              <a:t>情况特别恶劣的</a:t>
            </a:r>
            <a:r>
              <a:rPr lang="zh-CN" altLang="en-US" sz="1000" dirty="0">
                <a:latin typeface="微软雅黑" panose="020B0503020204020204" pitchFamily="34" charset="-122"/>
                <a:ea typeface="微软雅黑" panose="020B0503020204020204" pitchFamily="34" charset="-122"/>
                <a:sym typeface="+mn-ea"/>
              </a:rPr>
              <a:t>，具有下列情形之一的，对相关责任人员，处三年以上七年以下有期徒刑：</a:t>
            </a:r>
            <a:endParaRPr lang="zh-CN" altLang="en-US" sz="1000" dirty="0">
              <a:latin typeface="微软雅黑" panose="020B0503020204020204" pitchFamily="34" charset="-122"/>
              <a:ea typeface="微软雅黑" panose="020B0503020204020204" pitchFamily="34" charset="-122"/>
              <a:sym typeface="+mn-ea"/>
            </a:endParaRPr>
          </a:p>
          <a:p>
            <a:pPr>
              <a:lnSpc>
                <a:spcPct val="130000"/>
              </a:lnSpc>
            </a:pPr>
            <a:r>
              <a:rPr lang="zh-CN" altLang="en-US" sz="1000" dirty="0">
                <a:latin typeface="微软雅黑" panose="020B0503020204020204" pitchFamily="34" charset="-122"/>
                <a:ea typeface="微软雅黑" panose="020B0503020204020204" pitchFamily="34" charset="-122"/>
                <a:sym typeface="+mn-ea"/>
              </a:rPr>
              <a:t>（一）造成死亡</a:t>
            </a:r>
            <a:r>
              <a:rPr lang="zh-CN" altLang="en-US" sz="1000" dirty="0">
                <a:solidFill>
                  <a:srgbClr val="0070C0"/>
                </a:solidFill>
                <a:latin typeface="微软雅黑" panose="020B0503020204020204" pitchFamily="34" charset="-122"/>
                <a:ea typeface="微软雅黑" panose="020B0503020204020204" pitchFamily="34" charset="-122"/>
                <a:sym typeface="+mn-ea"/>
              </a:rPr>
              <a:t>三人</a:t>
            </a:r>
            <a:r>
              <a:rPr lang="zh-CN" altLang="en-US" sz="1000" dirty="0">
                <a:latin typeface="微软雅黑" panose="020B0503020204020204" pitchFamily="34" charset="-122"/>
                <a:ea typeface="微软雅黑" panose="020B0503020204020204" pitchFamily="34" charset="-122"/>
                <a:sym typeface="+mn-ea"/>
              </a:rPr>
              <a:t>以上或者重伤</a:t>
            </a:r>
            <a:r>
              <a:rPr lang="zh-CN" altLang="en-US" sz="1000" dirty="0">
                <a:solidFill>
                  <a:srgbClr val="0070C0"/>
                </a:solidFill>
                <a:latin typeface="微软雅黑" panose="020B0503020204020204" pitchFamily="34" charset="-122"/>
                <a:ea typeface="微软雅黑" panose="020B0503020204020204" pitchFamily="34" charset="-122"/>
                <a:sym typeface="+mn-ea"/>
              </a:rPr>
              <a:t>十人</a:t>
            </a:r>
            <a:r>
              <a:rPr lang="zh-CN" altLang="en-US" sz="1000" dirty="0">
                <a:latin typeface="微软雅黑" panose="020B0503020204020204" pitchFamily="34" charset="-122"/>
                <a:ea typeface="微软雅黑" panose="020B0503020204020204" pitchFamily="34" charset="-122"/>
                <a:sym typeface="+mn-ea"/>
              </a:rPr>
              <a:t>以上，负事故主要责任的；</a:t>
            </a:r>
            <a:endParaRPr lang="zh-CN" altLang="en-US" sz="1000" dirty="0">
              <a:latin typeface="微软雅黑" panose="020B0503020204020204" pitchFamily="34" charset="-122"/>
              <a:ea typeface="微软雅黑" panose="020B0503020204020204" pitchFamily="34" charset="-122"/>
              <a:sym typeface="+mn-ea"/>
            </a:endParaRPr>
          </a:p>
          <a:p>
            <a:pPr>
              <a:lnSpc>
                <a:spcPct val="130000"/>
              </a:lnSpc>
            </a:pPr>
            <a:r>
              <a:rPr lang="zh-CN" altLang="en-US" sz="1000" dirty="0">
                <a:latin typeface="微软雅黑" panose="020B0503020204020204" pitchFamily="34" charset="-122"/>
                <a:ea typeface="微软雅黑" panose="020B0503020204020204" pitchFamily="34" charset="-122"/>
                <a:sym typeface="+mn-ea"/>
              </a:rPr>
              <a:t>（二）造成直接经济损失</a:t>
            </a:r>
            <a:r>
              <a:rPr lang="zh-CN" altLang="en-US" sz="1000" dirty="0">
                <a:solidFill>
                  <a:srgbClr val="0070C0"/>
                </a:solidFill>
                <a:latin typeface="微软雅黑" panose="020B0503020204020204" pitchFamily="34" charset="-122"/>
                <a:ea typeface="微软雅黑" panose="020B0503020204020204" pitchFamily="34" charset="-122"/>
                <a:sym typeface="+mn-ea"/>
              </a:rPr>
              <a:t>五百万元</a:t>
            </a:r>
            <a:r>
              <a:rPr lang="zh-CN" altLang="en-US" sz="1000" dirty="0">
                <a:latin typeface="微软雅黑" panose="020B0503020204020204" pitchFamily="34" charset="-122"/>
                <a:ea typeface="微软雅黑" panose="020B0503020204020204" pitchFamily="34" charset="-122"/>
                <a:sym typeface="+mn-ea"/>
              </a:rPr>
              <a:t>以上，负事故主要责任的；</a:t>
            </a:r>
            <a:endParaRPr lang="zh-CN" altLang="en-US" sz="1000" dirty="0">
              <a:latin typeface="微软雅黑" panose="020B0503020204020204" pitchFamily="34" charset="-122"/>
              <a:ea typeface="微软雅黑" panose="020B0503020204020204" pitchFamily="34" charset="-122"/>
              <a:sym typeface="+mn-ea"/>
            </a:endParaRPr>
          </a:p>
          <a:p>
            <a:pPr>
              <a:lnSpc>
                <a:spcPct val="130000"/>
              </a:lnSpc>
            </a:pPr>
            <a:r>
              <a:rPr lang="zh-CN" altLang="en-US" sz="1000" dirty="0">
                <a:latin typeface="微软雅黑" panose="020B0503020204020204" pitchFamily="34" charset="-122"/>
                <a:ea typeface="微软雅黑" panose="020B0503020204020204" pitchFamily="34" charset="-122"/>
                <a:sym typeface="+mn-ea"/>
              </a:rPr>
              <a:t>（三）其他造成特别严重后果、情节特别恶劣或者后果特别严重的情形。</a:t>
            </a:r>
            <a:endParaRPr lang="zh-CN" altLang="en-US" sz="800" dirty="0">
              <a:latin typeface="微软雅黑" panose="020B0503020204020204" pitchFamily="34" charset="-122"/>
              <a:ea typeface="微软雅黑" panose="020B0503020204020204" pitchFamily="34" charset="-122"/>
              <a:sym typeface="+mn-ea"/>
            </a:endParaRPr>
          </a:p>
          <a:p>
            <a:pPr>
              <a:lnSpc>
                <a:spcPct val="130000"/>
              </a:lnSpc>
            </a:pPr>
            <a:endParaRPr lang="zh-CN" altLang="en-US" sz="800" dirty="0">
              <a:latin typeface="微软雅黑" panose="020B0503020204020204" pitchFamily="34" charset="-122"/>
              <a:ea typeface="微软雅黑" panose="020B0503020204020204" pitchFamily="34" charset="-122"/>
              <a:sym typeface="+mn-ea"/>
            </a:endParaRPr>
          </a:p>
        </p:txBody>
      </p:sp>
      <p:sp>
        <p:nvSpPr>
          <p:cNvPr id="39" name="Diamond 33"/>
          <p:cNvSpPr/>
          <p:nvPr>
            <p:custDataLst>
              <p:tags r:id="rId1"/>
            </p:custDataLst>
          </p:nvPr>
        </p:nvSpPr>
        <p:spPr>
          <a:xfrm>
            <a:off x="525780" y="195580"/>
            <a:ext cx="427355" cy="424815"/>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p>
            <a:pPr algn="ctr"/>
            <a:r>
              <a:rPr lang="en-US" altLang="zh-CN" sz="1200" b="1" dirty="0">
                <a:solidFill>
                  <a:srgbClr val="FF0000"/>
                </a:solidFill>
                <a:cs typeface="+mn-ea"/>
                <a:sym typeface="+mn-lt"/>
              </a:rPr>
              <a:t>04</a:t>
            </a:r>
            <a:endParaRPr lang="en-US" altLang="zh-CN" sz="1200" b="1" dirty="0">
              <a:solidFill>
                <a:srgbClr val="FF0000"/>
              </a:solidFill>
              <a:cs typeface="+mn-ea"/>
              <a:sym typeface="+mn-lt"/>
            </a:endParaRPr>
          </a:p>
        </p:txBody>
      </p:sp>
      <p:sp>
        <p:nvSpPr>
          <p:cNvPr id="8" name="文本框 7"/>
          <p:cNvSpPr txBox="1"/>
          <p:nvPr>
            <p:custDataLst>
              <p:tags r:id="rId2"/>
            </p:custDataLst>
          </p:nvPr>
        </p:nvSpPr>
        <p:spPr>
          <a:xfrm>
            <a:off x="1043940" y="195580"/>
            <a:ext cx="4703445" cy="398780"/>
          </a:xfrm>
          <a:prstGeom prst="rect">
            <a:avLst/>
          </a:prstGeom>
          <a:noFill/>
        </p:spPr>
        <p:txBody>
          <a:bodyPr wrap="square" rtlCol="0">
            <a:spAutoFit/>
          </a:bodyPr>
          <a:p>
            <a:pPr algn="l"/>
            <a:r>
              <a:rPr lang="zh-CN" altLang="en-US" sz="2000" b="1">
                <a:solidFill>
                  <a:schemeClr val="bg1"/>
                </a:solidFill>
                <a:effectLst>
                  <a:outerShdw blurRad="38100" dist="25400" dir="5400000" algn="ctr" rotWithShape="0">
                    <a:srgbClr val="6E747A">
                      <a:alpha val="43000"/>
                    </a:srgbClr>
                  </a:outerShdw>
                </a:effectLst>
                <a:highlight>
                  <a:srgbClr val="FF0000"/>
                </a:highlight>
                <a:sym typeface="+mn-ea"/>
              </a:rPr>
              <a:t>安全生产十宗罪</a:t>
            </a:r>
            <a:r>
              <a:rPr lang="en-US" altLang="zh-CN" sz="2000" b="1">
                <a:solidFill>
                  <a:schemeClr val="bg1"/>
                </a:solidFill>
                <a:effectLst>
                  <a:outerShdw blurRad="38100" dist="25400" dir="5400000" algn="ctr" rotWithShape="0">
                    <a:srgbClr val="6E747A">
                      <a:alpha val="43000"/>
                    </a:srgbClr>
                  </a:outerShdw>
                </a:effectLst>
                <a:highlight>
                  <a:srgbClr val="FF0000"/>
                </a:highlight>
                <a:sym typeface="+mn-ea"/>
              </a:rPr>
              <a:t>——</a:t>
            </a:r>
            <a:r>
              <a:rPr lang="zh-CN" altLang="en-US" sz="2000" b="1">
                <a:solidFill>
                  <a:schemeClr val="bg1"/>
                </a:solidFill>
                <a:effectLst>
                  <a:outerShdw blurRad="38100" dist="25400" dir="5400000" algn="ctr" rotWithShape="0">
                    <a:srgbClr val="6E747A">
                      <a:alpha val="43000"/>
                    </a:srgbClr>
                  </a:outerShdw>
                </a:effectLst>
                <a:highlight>
                  <a:srgbClr val="FF0000"/>
                </a:highlight>
                <a:sym typeface="+mn-ea"/>
              </a:rPr>
              <a:t>重大责任</a:t>
            </a:r>
            <a:r>
              <a:rPr lang="zh-CN" altLang="en-US" sz="2000" b="1">
                <a:solidFill>
                  <a:schemeClr val="bg1"/>
                </a:solidFill>
                <a:effectLst>
                  <a:outerShdw blurRad="38100" dist="25400" dir="5400000" algn="ctr" rotWithShape="0">
                    <a:srgbClr val="6E747A">
                      <a:alpha val="43000"/>
                    </a:srgbClr>
                  </a:outerShdw>
                </a:effectLst>
                <a:highlight>
                  <a:srgbClr val="FF0000"/>
                </a:highlight>
                <a:sym typeface="+mn-ea"/>
              </a:rPr>
              <a:t>事故罪</a:t>
            </a:r>
            <a:endParaRPr lang="zh-CN" altLang="en-US" sz="2000" b="1" dirty="0">
              <a:solidFill>
                <a:srgbClr val="2D233E"/>
              </a:solidFill>
              <a:latin typeface="微软雅黑" panose="020B0503020204020204" pitchFamily="34" charset="-122"/>
              <a:ea typeface="微软雅黑" panose="020B0503020204020204" pitchFamily="34" charset="-122"/>
              <a:cs typeface="阿里巴巴普惠体 H" panose="00020600040101010101" pitchFamily="18" charset="-122"/>
              <a:sym typeface="+mn-ea"/>
            </a:endParaRPr>
          </a:p>
        </p:txBody>
      </p:sp>
      <p:pic>
        <p:nvPicPr>
          <p:cNvPr id="51" name="图片 50"/>
          <p:cNvPicPr>
            <a:picLocks noChangeAspect="1"/>
          </p:cNvPicPr>
          <p:nvPr>
            <p:custDataLst>
              <p:tags r:id="rId3"/>
            </p:custDataLst>
          </p:nvPr>
        </p:nvPicPr>
        <p:blipFill>
          <a:blip r:embed="rId4"/>
          <a:stretch>
            <a:fillRect/>
          </a:stretch>
        </p:blipFill>
        <p:spPr>
          <a:xfrm>
            <a:off x="7812405" y="123190"/>
            <a:ext cx="1315085" cy="6381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bldLst>
      <p:bldP spid="11" grpId="0" bldLvl="0" animBg="1"/>
      <p:bldP spid="12" grpId="0" bldLvl="0" animBg="1"/>
      <p:bldP spid="13" grpId="0" bldLvl="0" animBg="1"/>
      <p:bldP spid="13" grpId="1" bldLvl="0" animBg="1"/>
      <p:bldP spid="14" grpId="0"/>
      <p:bldP spid="14" grpId="1"/>
      <p:bldP spid="15" grpId="0" bldLvl="0" animBg="1"/>
      <p:bldP spid="15" grpId="1" bldLvl="0" animBg="1"/>
      <p:bldP spid="16" grpId="0"/>
      <p:bldP spid="1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347544" y="1842239"/>
            <a:ext cx="4699134" cy="100549"/>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endParaRPr lang="zh-CN" altLang="en-US"/>
          </a:p>
        </p:txBody>
      </p:sp>
      <p:sp>
        <p:nvSpPr>
          <p:cNvPr id="12" name="矩形 11"/>
          <p:cNvSpPr/>
          <p:nvPr/>
        </p:nvSpPr>
        <p:spPr>
          <a:xfrm>
            <a:off x="1413031" y="985079"/>
            <a:ext cx="4699134" cy="100549"/>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endParaRPr lang="zh-CN" altLang="en-US"/>
          </a:p>
        </p:txBody>
      </p:sp>
      <p:sp>
        <p:nvSpPr>
          <p:cNvPr id="13" name="椭圆 64"/>
          <p:cNvSpPr>
            <a:spLocks noChangeArrowheads="1"/>
          </p:cNvSpPr>
          <p:nvPr/>
        </p:nvSpPr>
        <p:spPr bwMode="auto">
          <a:xfrm>
            <a:off x="469265" y="930910"/>
            <a:ext cx="1022350" cy="910590"/>
          </a:xfrm>
          <a:prstGeom prst="ellipse">
            <a:avLst/>
          </a:prstGeom>
          <a:solidFill>
            <a:schemeClr val="bg1">
              <a:lumMod val="50000"/>
            </a:schemeClr>
          </a:solidFill>
          <a:ln w="190500" cap="sq" cmpd="sng">
            <a:solidFill>
              <a:schemeClr val="bg1">
                <a:lumMod val="65000"/>
              </a:schemeClr>
            </a:solidFill>
            <a:round/>
          </a:ln>
        </p:spPr>
        <p:txBody>
          <a:bodyPr lIns="68595" tIns="34297" rIns="68595" bIns="34297" anchor="ctr"/>
          <a:lstStyle/>
          <a:p>
            <a:pPr algn="ctr"/>
            <a:r>
              <a:rPr lang="zh-CN" altLang="zh-CN"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法条依据</a:t>
            </a:r>
            <a:endParaRPr lang="zh-CN" altLang="zh-CN"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4" name="TextBox 13"/>
          <p:cNvSpPr txBox="1"/>
          <p:nvPr/>
        </p:nvSpPr>
        <p:spPr>
          <a:xfrm>
            <a:off x="1547495" y="1088390"/>
            <a:ext cx="5506085" cy="904240"/>
          </a:xfrm>
          <a:prstGeom prst="rect">
            <a:avLst/>
          </a:prstGeom>
          <a:noFill/>
        </p:spPr>
        <p:txBody>
          <a:bodyPr wrap="square" lIns="68595" tIns="34297" rIns="68595" bIns="34297" rtlCol="0">
            <a:noAutofit/>
          </a:bodyPr>
          <a:lstStyle/>
          <a:p>
            <a:pPr marL="0" marR="0" algn="l">
              <a:lnSpc>
                <a:spcPct val="150000"/>
              </a:lnSpc>
              <a:spcBef>
                <a:spcPts val="0"/>
              </a:spcBef>
              <a:spcAft>
                <a:spcPts val="0"/>
              </a:spcAft>
            </a:pPr>
            <a:r>
              <a:rPr lang="zh-CN" sz="1000" dirty="0">
                <a:ea typeface="微软雅黑" panose="020B0503020204020204" pitchFamily="34" charset="-122"/>
                <a:sym typeface="+mn-ea"/>
              </a:rPr>
              <a:t>刑法</a:t>
            </a:r>
            <a:r>
              <a:rPr sz="1000" dirty="0">
                <a:ea typeface="微软雅黑" panose="020B0503020204020204" pitchFamily="34" charset="-122"/>
                <a:sym typeface="+mn-ea"/>
              </a:rPr>
              <a:t>第一百三十四条</a:t>
            </a:r>
            <a:r>
              <a:rPr lang="zh-CN" sz="1000" dirty="0">
                <a:ea typeface="微软雅黑" panose="020B0503020204020204" pitchFamily="34" charset="-122"/>
                <a:sym typeface="+mn-ea"/>
              </a:rPr>
              <a:t>第二款</a:t>
            </a:r>
            <a:r>
              <a:rPr lang="en-US" altLang="zh-CN" sz="1000" dirty="0">
                <a:ea typeface="微软雅黑" panose="020B0503020204020204" pitchFamily="34" charset="-122"/>
                <a:sym typeface="+mn-ea"/>
              </a:rPr>
              <a:t>  </a:t>
            </a:r>
            <a:r>
              <a:rPr sz="1000" dirty="0">
                <a:ea typeface="微软雅黑" panose="020B0503020204020204" pitchFamily="34" charset="-122"/>
                <a:sym typeface="+mn-ea"/>
              </a:rPr>
              <a:t> </a:t>
            </a:r>
            <a:r>
              <a:rPr sz="1000" dirty="0">
                <a:solidFill>
                  <a:srgbClr val="00B0F0"/>
                </a:solidFill>
                <a:ea typeface="微软雅黑" panose="020B0503020204020204" pitchFamily="34" charset="-122"/>
                <a:sym typeface="+mn-ea"/>
              </a:rPr>
              <a:t>强令</a:t>
            </a:r>
            <a:r>
              <a:rPr sz="1000" dirty="0">
                <a:ea typeface="微软雅黑" panose="020B0503020204020204" pitchFamily="34" charset="-122"/>
                <a:sym typeface="+mn-ea"/>
              </a:rPr>
              <a:t>他人违章冒险作业，或者</a:t>
            </a:r>
            <a:r>
              <a:rPr sz="1000" dirty="0">
                <a:solidFill>
                  <a:srgbClr val="00B0F0"/>
                </a:solidFill>
                <a:ea typeface="微软雅黑" panose="020B0503020204020204" pitchFamily="34" charset="-122"/>
                <a:sym typeface="+mn-ea"/>
              </a:rPr>
              <a:t>明知</a:t>
            </a:r>
            <a:r>
              <a:rPr sz="1000" dirty="0">
                <a:ea typeface="微软雅黑" panose="020B0503020204020204" pitchFamily="34" charset="-122"/>
                <a:sym typeface="+mn-ea"/>
              </a:rPr>
              <a:t>存在重大事故隐患而不排除，仍</a:t>
            </a:r>
            <a:r>
              <a:rPr sz="1000" dirty="0">
                <a:solidFill>
                  <a:srgbClr val="00B0F0"/>
                </a:solidFill>
                <a:ea typeface="微软雅黑" panose="020B0503020204020204" pitchFamily="34" charset="-122"/>
                <a:sym typeface="+mn-ea"/>
              </a:rPr>
              <a:t>冒险组织</a:t>
            </a:r>
            <a:r>
              <a:rPr sz="1000" dirty="0">
                <a:ea typeface="微软雅黑" panose="020B0503020204020204" pitchFamily="34" charset="-122"/>
                <a:sym typeface="+mn-ea"/>
              </a:rPr>
              <a:t>作业，因而</a:t>
            </a:r>
            <a:r>
              <a:rPr sz="1000" dirty="0">
                <a:solidFill>
                  <a:srgbClr val="C00000"/>
                </a:solidFill>
                <a:ea typeface="微软雅黑" panose="020B0503020204020204" pitchFamily="34" charset="-122"/>
                <a:sym typeface="+mn-ea"/>
              </a:rPr>
              <a:t>发生重大伤亡事故或者造成其他严重后果</a:t>
            </a:r>
            <a:r>
              <a:rPr sz="1000" dirty="0">
                <a:ea typeface="微软雅黑" panose="020B0503020204020204" pitchFamily="34" charset="-122"/>
                <a:sym typeface="+mn-ea"/>
              </a:rPr>
              <a:t>的，处五年以下有期徒刑或者拘役;</a:t>
            </a:r>
            <a:r>
              <a:rPr sz="1000" dirty="0">
                <a:solidFill>
                  <a:schemeClr val="bg1"/>
                </a:solidFill>
                <a:highlight>
                  <a:srgbClr val="FF0000"/>
                </a:highlight>
                <a:ea typeface="微软雅黑" panose="020B0503020204020204" pitchFamily="34" charset="-122"/>
                <a:sym typeface="+mn-ea"/>
              </a:rPr>
              <a:t>情节特别恶劣</a:t>
            </a:r>
            <a:r>
              <a:rPr sz="1000" dirty="0">
                <a:ea typeface="微软雅黑" panose="020B0503020204020204" pitchFamily="34" charset="-122"/>
                <a:sym typeface="+mn-ea"/>
              </a:rPr>
              <a:t>的，处五年以上有期徒刑</a:t>
            </a:r>
            <a:endParaRPr sz="1000" dirty="0">
              <a:ea typeface="微软雅黑" panose="020B0503020204020204" pitchFamily="34" charset="-122"/>
              <a:sym typeface="+mn-ea"/>
            </a:endParaRPr>
          </a:p>
        </p:txBody>
      </p:sp>
      <p:sp>
        <p:nvSpPr>
          <p:cNvPr id="15" name="椭圆 64"/>
          <p:cNvSpPr>
            <a:spLocks noChangeArrowheads="1"/>
          </p:cNvSpPr>
          <p:nvPr/>
        </p:nvSpPr>
        <p:spPr bwMode="auto">
          <a:xfrm>
            <a:off x="7969250" y="1136650"/>
            <a:ext cx="1015365" cy="941705"/>
          </a:xfrm>
          <a:prstGeom prst="ellipse">
            <a:avLst/>
          </a:prstGeom>
          <a:solidFill>
            <a:srgbClr val="FF0000"/>
          </a:solidFill>
          <a:ln w="190500" cap="sq" cmpd="sng">
            <a:solidFill>
              <a:schemeClr val="bg1">
                <a:lumMod val="65000"/>
              </a:schemeClr>
            </a:solidFill>
            <a:round/>
          </a:ln>
        </p:spPr>
        <p:txBody>
          <a:bodyPr lIns="68595" tIns="34297" rIns="68595" bIns="34297" anchor="ctr"/>
          <a:lstStyle/>
          <a:p>
            <a:pPr algn="ctr"/>
            <a:r>
              <a:rPr lang="zh-CN" altLang="en-US"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条文解读</a:t>
            </a:r>
            <a:endParaRPr lang="zh-CN" altLang="zh-CN"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 name="TextBox 15"/>
          <p:cNvSpPr txBox="1"/>
          <p:nvPr/>
        </p:nvSpPr>
        <p:spPr>
          <a:xfrm>
            <a:off x="395605" y="1909445"/>
            <a:ext cx="8609330" cy="3194050"/>
          </a:xfrm>
          <a:prstGeom prst="rect">
            <a:avLst/>
          </a:prstGeom>
          <a:noFill/>
        </p:spPr>
        <p:txBody>
          <a:bodyPr wrap="square" lIns="68595" tIns="34297" rIns="68595" bIns="34297" rtlCol="0">
            <a:noAutofit/>
          </a:bodyPr>
          <a:lstStyle/>
          <a:p>
            <a:pPr>
              <a:lnSpc>
                <a:spcPct val="130000"/>
              </a:lnSpc>
            </a:pPr>
            <a:r>
              <a:rPr lang="zh-CN" altLang="en-US" sz="10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【释义】：</a:t>
            </a:r>
            <a:r>
              <a:rPr sz="1000" dirty="0">
                <a:ea typeface="微软雅黑" panose="020B0503020204020204" pitchFamily="34" charset="-122"/>
                <a:sym typeface="+mn-ea"/>
              </a:rPr>
              <a:t>最高人民法院、最高人民检察院关于办理危害生产安全刑事案件适用法律若干问题的解释法释(2015)22号</a:t>
            </a:r>
            <a:endParaRPr sz="1000" dirty="0">
              <a:ea typeface="微软雅黑" panose="020B0503020204020204" pitchFamily="34" charset="-122"/>
              <a:sym typeface="+mn-ea"/>
            </a:endParaRPr>
          </a:p>
          <a:p>
            <a:pPr>
              <a:lnSpc>
                <a:spcPct val="130000"/>
              </a:lnSpc>
            </a:pPr>
            <a:r>
              <a:rPr sz="1000" dirty="0">
                <a:ea typeface="微软雅黑" panose="020B0503020204020204" pitchFamily="34" charset="-122"/>
                <a:sym typeface="+mn-ea"/>
              </a:rPr>
              <a:t>第五条   实施下列行为之一的，应当认定为“强令他人违章冒险作业”</a:t>
            </a:r>
            <a:endParaRPr sz="1000" dirty="0">
              <a:ea typeface="微软雅黑" panose="020B0503020204020204" pitchFamily="34" charset="-122"/>
              <a:sym typeface="+mn-ea"/>
            </a:endParaRPr>
          </a:p>
          <a:p>
            <a:pPr>
              <a:lnSpc>
                <a:spcPct val="130000"/>
              </a:lnSpc>
            </a:pPr>
            <a:r>
              <a:rPr sz="1000" dirty="0">
                <a:ea typeface="微软雅黑" panose="020B0503020204020204" pitchFamily="34" charset="-122"/>
                <a:sym typeface="+mn-ea"/>
              </a:rPr>
              <a:t>（</a:t>
            </a:r>
            <a:r>
              <a:rPr lang="en-US" sz="1000" dirty="0">
                <a:ea typeface="微软雅黑" panose="020B0503020204020204" pitchFamily="34" charset="-122"/>
                <a:sym typeface="+mn-ea"/>
              </a:rPr>
              <a:t>1</a:t>
            </a:r>
            <a:r>
              <a:rPr sz="1000" dirty="0">
                <a:ea typeface="微软雅黑" panose="020B0503020204020204" pitchFamily="34" charset="-122"/>
                <a:sym typeface="+mn-ea"/>
              </a:rPr>
              <a:t>）利用组织、指挥、管理职权，强制他人违章作业的；（</a:t>
            </a:r>
            <a:r>
              <a:rPr lang="en-US" sz="1000" dirty="0">
                <a:ea typeface="微软雅黑" panose="020B0503020204020204" pitchFamily="34" charset="-122"/>
                <a:sym typeface="+mn-ea"/>
              </a:rPr>
              <a:t>2</a:t>
            </a:r>
            <a:r>
              <a:rPr sz="1000" dirty="0">
                <a:ea typeface="微软雅黑" panose="020B0503020204020204" pitchFamily="34" charset="-122"/>
                <a:sym typeface="+mn-ea"/>
              </a:rPr>
              <a:t>）采取威逼、胁迫、恐吓等手段，强制他人违章作业的；</a:t>
            </a:r>
            <a:endParaRPr sz="1000" dirty="0">
              <a:ea typeface="微软雅黑" panose="020B0503020204020204" pitchFamily="34" charset="-122"/>
              <a:sym typeface="+mn-ea"/>
            </a:endParaRPr>
          </a:p>
          <a:p>
            <a:pPr>
              <a:lnSpc>
                <a:spcPct val="130000"/>
              </a:lnSpc>
            </a:pPr>
            <a:r>
              <a:rPr sz="1000" dirty="0">
                <a:ea typeface="微软雅黑" panose="020B0503020204020204" pitchFamily="34" charset="-122"/>
                <a:sym typeface="+mn-ea"/>
              </a:rPr>
              <a:t>（</a:t>
            </a:r>
            <a:r>
              <a:rPr lang="en-US" sz="1000" dirty="0">
                <a:ea typeface="微软雅黑" panose="020B0503020204020204" pitchFamily="34" charset="-122"/>
                <a:sym typeface="+mn-ea"/>
              </a:rPr>
              <a:t>3</a:t>
            </a:r>
            <a:r>
              <a:rPr sz="1000" dirty="0">
                <a:ea typeface="微软雅黑" panose="020B0503020204020204" pitchFamily="34" charset="-122"/>
                <a:sym typeface="+mn-ea"/>
              </a:rPr>
              <a:t>）故意掩盖事故隐患，组织他人违章作业的；（</a:t>
            </a:r>
            <a:r>
              <a:rPr lang="en-US" sz="1000" dirty="0">
                <a:ea typeface="微软雅黑" panose="020B0503020204020204" pitchFamily="34" charset="-122"/>
                <a:sym typeface="+mn-ea"/>
              </a:rPr>
              <a:t>4</a:t>
            </a:r>
            <a:r>
              <a:rPr sz="1000" dirty="0">
                <a:ea typeface="微软雅黑" panose="020B0503020204020204" pitchFamily="34" charset="-122"/>
                <a:sym typeface="+mn-ea"/>
              </a:rPr>
              <a:t>）其他强令他人违章作业的行为。</a:t>
            </a:r>
            <a:endParaRPr sz="1000" dirty="0">
              <a:ea typeface="微软雅黑" panose="020B0503020204020204" pitchFamily="34" charset="-122"/>
              <a:sym typeface="+mn-ea"/>
            </a:endParaRPr>
          </a:p>
          <a:p>
            <a:pPr>
              <a:lnSpc>
                <a:spcPct val="130000"/>
              </a:lnSpc>
            </a:pPr>
            <a:r>
              <a:rPr sz="1000" dirty="0">
                <a:ea typeface="微软雅黑" panose="020B0503020204020204" pitchFamily="34" charset="-122"/>
                <a:sym typeface="+mn-ea"/>
              </a:rPr>
              <a:t>第六条、第七条的规定，具有下列情形的，应当认定为“</a:t>
            </a:r>
            <a:r>
              <a:rPr sz="1000" dirty="0">
                <a:solidFill>
                  <a:srgbClr val="C00000"/>
                </a:solidFill>
                <a:ea typeface="微软雅黑" panose="020B0503020204020204" pitchFamily="34" charset="-122"/>
                <a:sym typeface="+mn-ea"/>
              </a:rPr>
              <a:t>发生重大伤亡事故或者造成其他严重后果</a:t>
            </a:r>
            <a:r>
              <a:rPr sz="1000" dirty="0">
                <a:ea typeface="微软雅黑" panose="020B0503020204020204" pitchFamily="34" charset="-122"/>
                <a:sym typeface="+mn-ea"/>
              </a:rPr>
              <a:t>”，处五年以下有期徒刑或者拘役</a:t>
            </a:r>
            <a:endParaRPr sz="1000" dirty="0">
              <a:ea typeface="微软雅黑" panose="020B0503020204020204" pitchFamily="34" charset="-122"/>
              <a:sym typeface="+mn-ea"/>
            </a:endParaRPr>
          </a:p>
          <a:p>
            <a:pPr>
              <a:lnSpc>
                <a:spcPct val="130000"/>
              </a:lnSpc>
            </a:pPr>
            <a:r>
              <a:rPr sz="1000" dirty="0">
                <a:ea typeface="微软雅黑" panose="020B0503020204020204" pitchFamily="34" charset="-122"/>
                <a:sym typeface="+mn-ea"/>
              </a:rPr>
              <a:t>（1）造成</a:t>
            </a:r>
            <a:r>
              <a:rPr sz="1000" dirty="0">
                <a:gradFill>
                  <a:gsLst>
                    <a:gs pos="0">
                      <a:srgbClr val="007BD3"/>
                    </a:gs>
                    <a:gs pos="100000">
                      <a:srgbClr val="034373"/>
                    </a:gs>
                  </a:gsLst>
                  <a:lin scaled="0"/>
                </a:gradFill>
                <a:ea typeface="微软雅黑" panose="020B0503020204020204" pitchFamily="34" charset="-122"/>
                <a:sym typeface="+mn-ea"/>
              </a:rPr>
              <a:t>死亡一人</a:t>
            </a:r>
            <a:r>
              <a:rPr sz="1000" dirty="0">
                <a:ea typeface="微软雅黑" panose="020B0503020204020204" pitchFamily="34" charset="-122"/>
                <a:sym typeface="+mn-ea"/>
              </a:rPr>
              <a:t>以上，或者</a:t>
            </a:r>
            <a:r>
              <a:rPr sz="1000" dirty="0">
                <a:gradFill>
                  <a:gsLst>
                    <a:gs pos="0">
                      <a:srgbClr val="007BD3"/>
                    </a:gs>
                    <a:gs pos="100000">
                      <a:srgbClr val="034373"/>
                    </a:gs>
                  </a:gsLst>
                  <a:lin scaled="0"/>
                </a:gradFill>
                <a:ea typeface="微软雅黑" panose="020B0503020204020204" pitchFamily="34" charset="-122"/>
                <a:sym typeface="+mn-ea"/>
              </a:rPr>
              <a:t>重伤三人</a:t>
            </a:r>
            <a:r>
              <a:rPr sz="1000" dirty="0">
                <a:ea typeface="微软雅黑" panose="020B0503020204020204" pitchFamily="34" charset="-122"/>
                <a:sym typeface="+mn-ea"/>
              </a:rPr>
              <a:t>以上的；</a:t>
            </a:r>
            <a:endParaRPr sz="1000" dirty="0">
              <a:ea typeface="微软雅黑" panose="020B0503020204020204" pitchFamily="34" charset="-122"/>
              <a:sym typeface="+mn-ea"/>
            </a:endParaRPr>
          </a:p>
          <a:p>
            <a:pPr>
              <a:lnSpc>
                <a:spcPct val="130000"/>
              </a:lnSpc>
            </a:pPr>
            <a:r>
              <a:rPr sz="1000" dirty="0">
                <a:ea typeface="微软雅黑" panose="020B0503020204020204" pitchFamily="34" charset="-122"/>
                <a:sym typeface="+mn-ea"/>
              </a:rPr>
              <a:t>（2）造成直接经济损失</a:t>
            </a:r>
            <a:r>
              <a:rPr sz="1000" dirty="0">
                <a:gradFill>
                  <a:gsLst>
                    <a:gs pos="0">
                      <a:srgbClr val="007BD3"/>
                    </a:gs>
                    <a:gs pos="100000">
                      <a:srgbClr val="034373"/>
                    </a:gs>
                  </a:gsLst>
                  <a:lin scaled="0"/>
                </a:gradFill>
                <a:ea typeface="微软雅黑" panose="020B0503020204020204" pitchFamily="34" charset="-122"/>
                <a:sym typeface="+mn-ea"/>
              </a:rPr>
              <a:t>一百万元</a:t>
            </a:r>
            <a:r>
              <a:rPr sz="1000" dirty="0">
                <a:ea typeface="微软雅黑" panose="020B0503020204020204" pitchFamily="34" charset="-122"/>
                <a:sym typeface="+mn-ea"/>
              </a:rPr>
              <a:t>以上的；</a:t>
            </a:r>
            <a:endParaRPr sz="1000" dirty="0">
              <a:ea typeface="微软雅黑" panose="020B0503020204020204" pitchFamily="34" charset="-122"/>
              <a:sym typeface="+mn-ea"/>
            </a:endParaRPr>
          </a:p>
          <a:p>
            <a:pPr>
              <a:lnSpc>
                <a:spcPct val="130000"/>
              </a:lnSpc>
            </a:pPr>
            <a:r>
              <a:rPr sz="1000" dirty="0">
                <a:ea typeface="微软雅黑" panose="020B0503020204020204" pitchFamily="34" charset="-122"/>
                <a:sym typeface="+mn-ea"/>
              </a:rPr>
              <a:t>（3）其他造成严重后果或者重大安全事故的情形。</a:t>
            </a:r>
            <a:endParaRPr sz="1000" dirty="0">
              <a:ea typeface="微软雅黑" panose="020B0503020204020204" pitchFamily="34" charset="-122"/>
              <a:sym typeface="+mn-ea"/>
            </a:endParaRPr>
          </a:p>
          <a:p>
            <a:pPr>
              <a:lnSpc>
                <a:spcPct val="130000"/>
              </a:lnSpc>
            </a:pPr>
            <a:r>
              <a:rPr sz="1000" dirty="0">
                <a:ea typeface="微软雅黑" panose="020B0503020204020204" pitchFamily="34" charset="-122"/>
                <a:sym typeface="+mn-ea"/>
              </a:rPr>
              <a:t>有下列情形的，应当认定为</a:t>
            </a:r>
            <a:r>
              <a:rPr sz="1000" dirty="0">
                <a:solidFill>
                  <a:schemeClr val="bg1"/>
                </a:solidFill>
                <a:highlight>
                  <a:srgbClr val="FF0000"/>
                </a:highlight>
                <a:ea typeface="微软雅黑" panose="020B0503020204020204" pitchFamily="34" charset="-122"/>
                <a:sym typeface="+mn-ea"/>
              </a:rPr>
              <a:t>“情节特别恶劣”</a:t>
            </a:r>
            <a:r>
              <a:rPr sz="1000" dirty="0">
                <a:ea typeface="微软雅黑" panose="020B0503020204020204" pitchFamily="34" charset="-122"/>
                <a:sym typeface="+mn-ea"/>
              </a:rPr>
              <a:t>，处五年以上有期徒刑</a:t>
            </a:r>
            <a:endParaRPr sz="1000" dirty="0">
              <a:ea typeface="微软雅黑" panose="020B0503020204020204" pitchFamily="34" charset="-122"/>
              <a:sym typeface="+mn-ea"/>
            </a:endParaRPr>
          </a:p>
          <a:p>
            <a:pPr>
              <a:lnSpc>
                <a:spcPct val="130000"/>
              </a:lnSpc>
            </a:pPr>
            <a:r>
              <a:rPr sz="1000" dirty="0">
                <a:ea typeface="微软雅黑" panose="020B0503020204020204" pitchFamily="34" charset="-122"/>
                <a:sym typeface="+mn-ea"/>
              </a:rPr>
              <a:t>（1）造成</a:t>
            </a:r>
            <a:r>
              <a:rPr sz="1000" dirty="0">
                <a:solidFill>
                  <a:srgbClr val="00B0F0"/>
                </a:solidFill>
                <a:ea typeface="微软雅黑" panose="020B0503020204020204" pitchFamily="34" charset="-122"/>
                <a:sym typeface="+mn-ea"/>
              </a:rPr>
              <a:t>死亡三人</a:t>
            </a:r>
            <a:r>
              <a:rPr sz="1000" dirty="0">
                <a:ea typeface="微软雅黑" panose="020B0503020204020204" pitchFamily="34" charset="-122"/>
                <a:sym typeface="+mn-ea"/>
              </a:rPr>
              <a:t>以上或者</a:t>
            </a:r>
            <a:r>
              <a:rPr sz="1000" dirty="0">
                <a:solidFill>
                  <a:srgbClr val="00B0F0"/>
                </a:solidFill>
                <a:ea typeface="微软雅黑" panose="020B0503020204020204" pitchFamily="34" charset="-122"/>
                <a:sym typeface="+mn-ea"/>
              </a:rPr>
              <a:t>重伤十人</a:t>
            </a:r>
            <a:r>
              <a:rPr sz="1000" dirty="0">
                <a:ea typeface="微软雅黑" panose="020B0503020204020204" pitchFamily="34" charset="-122"/>
                <a:sym typeface="+mn-ea"/>
              </a:rPr>
              <a:t>以上，</a:t>
            </a:r>
            <a:r>
              <a:rPr sz="1000" dirty="0">
                <a:solidFill>
                  <a:schemeClr val="tx1"/>
                </a:solidFill>
                <a:ea typeface="微软雅黑" panose="020B0503020204020204" pitchFamily="34" charset="-122"/>
                <a:sym typeface="+mn-ea"/>
              </a:rPr>
              <a:t>负事故</a:t>
            </a:r>
            <a:r>
              <a:rPr sz="1000" dirty="0">
                <a:gradFill>
                  <a:gsLst>
                    <a:gs pos="0">
                      <a:srgbClr val="007BD3"/>
                    </a:gs>
                    <a:gs pos="100000">
                      <a:srgbClr val="034373"/>
                    </a:gs>
                  </a:gsLst>
                  <a:lin scaled="0"/>
                </a:gradFill>
                <a:ea typeface="微软雅黑" panose="020B0503020204020204" pitchFamily="34" charset="-122"/>
                <a:sym typeface="+mn-ea"/>
              </a:rPr>
              <a:t>主要责任</a:t>
            </a:r>
            <a:r>
              <a:rPr sz="1000" dirty="0">
                <a:ea typeface="微软雅黑" panose="020B0503020204020204" pitchFamily="34" charset="-122"/>
                <a:sym typeface="+mn-ea"/>
              </a:rPr>
              <a:t>的；</a:t>
            </a:r>
            <a:r>
              <a:rPr lang="zh-CN" sz="1000" dirty="0">
                <a:ea typeface="微软雅黑" panose="020B0503020204020204" pitchFamily="34" charset="-122"/>
                <a:sym typeface="+mn-ea"/>
              </a:rPr>
              <a:t>（如果负次要责任或同等责任，处五年以下有期徒刑或拘役，要轻得多）</a:t>
            </a:r>
            <a:endParaRPr sz="1000" dirty="0">
              <a:ea typeface="微软雅黑" panose="020B0503020204020204" pitchFamily="34" charset="-122"/>
              <a:sym typeface="+mn-ea"/>
            </a:endParaRPr>
          </a:p>
          <a:p>
            <a:pPr>
              <a:lnSpc>
                <a:spcPct val="130000"/>
              </a:lnSpc>
            </a:pPr>
            <a:r>
              <a:rPr sz="1000" dirty="0">
                <a:ea typeface="微软雅黑" panose="020B0503020204020204" pitchFamily="34" charset="-122"/>
                <a:sym typeface="+mn-ea"/>
              </a:rPr>
              <a:t>（2）造成直接经济损失</a:t>
            </a:r>
            <a:r>
              <a:rPr sz="1000" dirty="0">
                <a:solidFill>
                  <a:srgbClr val="00B0F0"/>
                </a:solidFill>
                <a:ea typeface="微软雅黑" panose="020B0503020204020204" pitchFamily="34" charset="-122"/>
                <a:sym typeface="+mn-ea"/>
              </a:rPr>
              <a:t>五百万元以上，</a:t>
            </a:r>
            <a:r>
              <a:rPr sz="1000" dirty="0">
                <a:solidFill>
                  <a:schemeClr val="tx1"/>
                </a:solidFill>
                <a:ea typeface="微软雅黑" panose="020B0503020204020204" pitchFamily="34" charset="-122"/>
                <a:sym typeface="+mn-ea"/>
              </a:rPr>
              <a:t>负事故</a:t>
            </a:r>
            <a:r>
              <a:rPr sz="1000" dirty="0">
                <a:gradFill>
                  <a:gsLst>
                    <a:gs pos="0">
                      <a:srgbClr val="007BD3"/>
                    </a:gs>
                    <a:gs pos="100000">
                      <a:srgbClr val="034373"/>
                    </a:gs>
                  </a:gsLst>
                  <a:lin scaled="0"/>
                </a:gradFill>
                <a:ea typeface="微软雅黑" panose="020B0503020204020204" pitchFamily="34" charset="-122"/>
                <a:sym typeface="+mn-ea"/>
              </a:rPr>
              <a:t>主要责任</a:t>
            </a:r>
            <a:r>
              <a:rPr sz="1000" dirty="0">
                <a:ea typeface="微软雅黑" panose="020B0503020204020204" pitchFamily="34" charset="-122"/>
                <a:sym typeface="+mn-ea"/>
              </a:rPr>
              <a:t>的；</a:t>
            </a:r>
            <a:endParaRPr sz="1000" dirty="0">
              <a:ea typeface="微软雅黑" panose="020B0503020204020204" pitchFamily="34" charset="-122"/>
              <a:sym typeface="+mn-ea"/>
            </a:endParaRPr>
          </a:p>
          <a:p>
            <a:pPr>
              <a:lnSpc>
                <a:spcPct val="130000"/>
              </a:lnSpc>
            </a:pPr>
            <a:r>
              <a:rPr sz="1000" dirty="0">
                <a:ea typeface="微软雅黑" panose="020B0503020204020204" pitchFamily="34" charset="-122"/>
                <a:sym typeface="+mn-ea"/>
              </a:rPr>
              <a:t>（3）其他造成特别严重后果、情节特别恶劣或者后果特别严重的情形。</a:t>
            </a:r>
            <a:endParaRPr sz="1000" dirty="0">
              <a:ea typeface="微软雅黑" panose="020B0503020204020204" pitchFamily="34" charset="-122"/>
              <a:sym typeface="+mn-ea"/>
            </a:endParaRPr>
          </a:p>
          <a:p>
            <a:pPr>
              <a:lnSpc>
                <a:spcPct val="130000"/>
              </a:lnSpc>
            </a:pPr>
            <a:endParaRPr sz="1000" dirty="0">
              <a:ea typeface="微软雅黑" panose="020B0503020204020204" pitchFamily="34" charset="-122"/>
              <a:sym typeface="+mn-ea"/>
            </a:endParaRPr>
          </a:p>
          <a:p>
            <a:pPr>
              <a:lnSpc>
                <a:spcPct val="130000"/>
              </a:lnSpc>
            </a:pPr>
            <a:endParaRPr sz="1000" dirty="0">
              <a:ea typeface="微软雅黑" panose="020B0503020204020204" pitchFamily="34" charset="-122"/>
              <a:sym typeface="+mn-ea"/>
            </a:endParaRPr>
          </a:p>
          <a:p>
            <a:pPr>
              <a:lnSpc>
                <a:spcPct val="130000"/>
              </a:lnSpc>
            </a:pPr>
            <a:r>
              <a:rPr lang="en-US" altLang="zh-CN" sz="800" dirty="0">
                <a:latin typeface="微软雅黑" panose="020B0503020204020204" pitchFamily="34" charset="-122"/>
                <a:ea typeface="微软雅黑" panose="020B0503020204020204" pitchFamily="34" charset="-122"/>
                <a:sym typeface="+mn-ea"/>
              </a:rPr>
              <a:t>  </a:t>
            </a:r>
            <a:endParaRPr lang="en-US" altLang="zh-CN" sz="800" dirty="0">
              <a:latin typeface="微软雅黑" panose="020B0503020204020204" pitchFamily="34" charset="-122"/>
              <a:ea typeface="微软雅黑" panose="020B0503020204020204" pitchFamily="34" charset="-122"/>
              <a:sym typeface="+mn-ea"/>
            </a:endParaRPr>
          </a:p>
        </p:txBody>
      </p:sp>
      <p:sp>
        <p:nvSpPr>
          <p:cNvPr id="39" name="Diamond 33"/>
          <p:cNvSpPr/>
          <p:nvPr>
            <p:custDataLst>
              <p:tags r:id="rId1"/>
            </p:custDataLst>
          </p:nvPr>
        </p:nvSpPr>
        <p:spPr>
          <a:xfrm>
            <a:off x="525780" y="195580"/>
            <a:ext cx="427355" cy="424815"/>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p>
            <a:pPr algn="ctr"/>
            <a:r>
              <a:rPr lang="en-US" altLang="zh-CN" sz="1200" b="1" dirty="0">
                <a:solidFill>
                  <a:srgbClr val="FF0000"/>
                </a:solidFill>
                <a:cs typeface="+mn-ea"/>
                <a:sym typeface="+mn-lt"/>
              </a:rPr>
              <a:t>04</a:t>
            </a:r>
            <a:endParaRPr lang="en-US" altLang="zh-CN" sz="1200" b="1" dirty="0">
              <a:solidFill>
                <a:srgbClr val="FF0000"/>
              </a:solidFill>
              <a:cs typeface="+mn-ea"/>
              <a:sym typeface="+mn-lt"/>
            </a:endParaRPr>
          </a:p>
        </p:txBody>
      </p:sp>
      <p:sp>
        <p:nvSpPr>
          <p:cNvPr id="8" name="文本框 7"/>
          <p:cNvSpPr txBox="1"/>
          <p:nvPr>
            <p:custDataLst>
              <p:tags r:id="rId2"/>
            </p:custDataLst>
          </p:nvPr>
        </p:nvSpPr>
        <p:spPr>
          <a:xfrm>
            <a:off x="1043940" y="195580"/>
            <a:ext cx="6136005" cy="398780"/>
          </a:xfrm>
          <a:prstGeom prst="rect">
            <a:avLst/>
          </a:prstGeom>
          <a:noFill/>
        </p:spPr>
        <p:txBody>
          <a:bodyPr wrap="square" rtlCol="0">
            <a:spAutoFit/>
          </a:bodyPr>
          <a:p>
            <a:pPr algn="l"/>
            <a:r>
              <a:rPr lang="zh-CN" altLang="en-US" sz="2000" b="1">
                <a:solidFill>
                  <a:schemeClr val="bg1"/>
                </a:solidFill>
                <a:effectLst>
                  <a:outerShdw blurRad="38100" dist="25400" dir="5400000" algn="ctr" rotWithShape="0">
                    <a:srgbClr val="6E747A">
                      <a:alpha val="43000"/>
                    </a:srgbClr>
                  </a:outerShdw>
                </a:effectLst>
                <a:highlight>
                  <a:srgbClr val="FF0000"/>
                </a:highlight>
                <a:sym typeface="+mn-ea"/>
              </a:rPr>
              <a:t>安全生产十宗罪</a:t>
            </a:r>
            <a:r>
              <a:rPr lang="en-US" altLang="zh-CN" sz="2000" b="1">
                <a:solidFill>
                  <a:schemeClr val="bg1"/>
                </a:solidFill>
                <a:effectLst>
                  <a:outerShdw blurRad="38100" dist="25400" dir="5400000" algn="ctr" rotWithShape="0">
                    <a:srgbClr val="6E747A">
                      <a:alpha val="43000"/>
                    </a:srgbClr>
                  </a:outerShdw>
                </a:effectLst>
                <a:highlight>
                  <a:srgbClr val="FF0000"/>
                </a:highlight>
                <a:sym typeface="+mn-ea"/>
              </a:rPr>
              <a:t>——</a:t>
            </a:r>
            <a:r>
              <a:rPr lang="zh-CN" altLang="en-US" sz="2000" b="1">
                <a:solidFill>
                  <a:schemeClr val="bg1"/>
                </a:solidFill>
                <a:highlight>
                  <a:srgbClr val="FF0000"/>
                </a:highlight>
                <a:sym typeface="+mn-ea"/>
              </a:rPr>
              <a:t>强令、组织他人违章冒险作业罪</a:t>
            </a:r>
            <a:endParaRPr lang="zh-CN" altLang="en-US" sz="2000" b="1" dirty="0">
              <a:solidFill>
                <a:srgbClr val="2D233E"/>
              </a:solidFill>
              <a:latin typeface="微软雅黑" panose="020B0503020204020204" pitchFamily="34" charset="-122"/>
              <a:ea typeface="微软雅黑" panose="020B0503020204020204" pitchFamily="34" charset="-122"/>
              <a:cs typeface="阿里巴巴普惠体 H" panose="00020600040101010101" pitchFamily="18" charset="-122"/>
              <a:sym typeface="+mn-ea"/>
            </a:endParaRPr>
          </a:p>
        </p:txBody>
      </p:sp>
      <p:pic>
        <p:nvPicPr>
          <p:cNvPr id="51" name="图片 50"/>
          <p:cNvPicPr>
            <a:picLocks noChangeAspect="1"/>
          </p:cNvPicPr>
          <p:nvPr>
            <p:custDataLst>
              <p:tags r:id="rId3"/>
            </p:custDataLst>
          </p:nvPr>
        </p:nvPicPr>
        <p:blipFill>
          <a:blip r:embed="rId4"/>
          <a:stretch>
            <a:fillRect/>
          </a:stretch>
        </p:blipFill>
        <p:spPr>
          <a:xfrm>
            <a:off x="7884160" y="123825"/>
            <a:ext cx="1315085" cy="6381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bldLst>
      <p:bldP spid="11" grpId="0" bldLvl="0" animBg="1"/>
      <p:bldP spid="12" grpId="0" bldLvl="0" animBg="1"/>
      <p:bldP spid="13" grpId="0" bldLvl="0" animBg="1"/>
      <p:bldP spid="13" grpId="1" bldLvl="0" animBg="1"/>
      <p:bldP spid="14" grpId="0"/>
      <p:bldP spid="14" grpId="1"/>
      <p:bldP spid="15" grpId="0" bldLvl="0" animBg="1"/>
      <p:bldP spid="15" grpId="1" bldLvl="0" animBg="1"/>
      <p:bldP spid="16" grpId="0"/>
      <p:bldP spid="1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347544" y="1842239"/>
            <a:ext cx="4699134" cy="100549"/>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endParaRPr lang="zh-CN" altLang="en-US"/>
          </a:p>
        </p:txBody>
      </p:sp>
      <p:sp>
        <p:nvSpPr>
          <p:cNvPr id="12" name="矩形 11"/>
          <p:cNvSpPr/>
          <p:nvPr/>
        </p:nvSpPr>
        <p:spPr>
          <a:xfrm>
            <a:off x="1413031" y="985079"/>
            <a:ext cx="4699134" cy="100549"/>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endParaRPr lang="zh-CN" altLang="en-US"/>
          </a:p>
        </p:txBody>
      </p:sp>
      <p:sp>
        <p:nvSpPr>
          <p:cNvPr id="13" name="椭圆 64"/>
          <p:cNvSpPr>
            <a:spLocks noChangeArrowheads="1"/>
          </p:cNvSpPr>
          <p:nvPr/>
        </p:nvSpPr>
        <p:spPr bwMode="auto">
          <a:xfrm>
            <a:off x="469265" y="930910"/>
            <a:ext cx="1022350" cy="910590"/>
          </a:xfrm>
          <a:prstGeom prst="ellipse">
            <a:avLst/>
          </a:prstGeom>
          <a:solidFill>
            <a:schemeClr val="bg1">
              <a:lumMod val="50000"/>
            </a:schemeClr>
          </a:solidFill>
          <a:ln w="190500" cap="sq" cmpd="sng">
            <a:solidFill>
              <a:schemeClr val="bg1">
                <a:lumMod val="65000"/>
              </a:schemeClr>
            </a:solidFill>
            <a:round/>
          </a:ln>
        </p:spPr>
        <p:txBody>
          <a:bodyPr lIns="68595" tIns="34297" rIns="68595" bIns="34297" anchor="ctr"/>
          <a:lstStyle/>
          <a:p>
            <a:pPr algn="ctr"/>
            <a:r>
              <a:rPr lang="zh-CN" altLang="zh-CN"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法条依据</a:t>
            </a:r>
            <a:endParaRPr lang="zh-CN" altLang="zh-CN"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4" name="TextBox 13"/>
          <p:cNvSpPr txBox="1"/>
          <p:nvPr/>
        </p:nvSpPr>
        <p:spPr>
          <a:xfrm>
            <a:off x="1547495" y="1088390"/>
            <a:ext cx="5506085" cy="904240"/>
          </a:xfrm>
          <a:prstGeom prst="rect">
            <a:avLst/>
          </a:prstGeom>
          <a:noFill/>
        </p:spPr>
        <p:txBody>
          <a:bodyPr wrap="square" lIns="68595" tIns="34297" rIns="68595" bIns="34297" rtlCol="0">
            <a:noAutofit/>
          </a:bodyPr>
          <a:lstStyle/>
          <a:p>
            <a:pPr marL="0" marR="0" algn="l">
              <a:lnSpc>
                <a:spcPct val="150000"/>
              </a:lnSpc>
              <a:spcBef>
                <a:spcPts val="0"/>
              </a:spcBef>
              <a:spcAft>
                <a:spcPts val="0"/>
              </a:spcAft>
            </a:pPr>
            <a:r>
              <a:rPr lang="zh-CN" sz="1000" dirty="0">
                <a:ea typeface="微软雅黑" panose="020B0503020204020204" pitchFamily="34" charset="-122"/>
                <a:sym typeface="+mn-ea"/>
              </a:rPr>
              <a:t>危害作业罪指</a:t>
            </a:r>
            <a:r>
              <a:rPr sz="1000" dirty="0">
                <a:ea typeface="微软雅黑" panose="020B0503020204020204" pitchFamily="34" charset="-122"/>
                <a:sym typeface="+mn-ea"/>
              </a:rPr>
              <a:t>在生产、作业中违反</a:t>
            </a:r>
            <a:r>
              <a:rPr sz="1000" dirty="0">
                <a:solidFill>
                  <a:srgbClr val="FF0000"/>
                </a:solidFill>
                <a:ea typeface="微软雅黑" panose="020B0503020204020204" pitchFamily="34" charset="-122"/>
                <a:sym typeface="+mn-ea"/>
              </a:rPr>
              <a:t>有关安全管理的规定</a:t>
            </a:r>
            <a:r>
              <a:rPr lang="zh-CN" sz="1000" dirty="0">
                <a:solidFill>
                  <a:srgbClr val="FF0000"/>
                </a:solidFill>
                <a:ea typeface="微软雅黑" panose="020B0503020204020204" pitchFamily="34" charset="-122"/>
                <a:sym typeface="+mn-ea"/>
              </a:rPr>
              <a:t>（</a:t>
            </a:r>
            <a:r>
              <a:rPr lang="zh-CN" sz="1000" dirty="0">
                <a:solidFill>
                  <a:schemeClr val="tx1"/>
                </a:solidFill>
                <a:ea typeface="微软雅黑" panose="020B0503020204020204" pitchFamily="34" charset="-122"/>
                <a:sym typeface="+mn-ea"/>
              </a:rPr>
              <a:t>范围很宽泛</a:t>
            </a:r>
            <a:r>
              <a:rPr lang="zh-CN" sz="1000" dirty="0">
                <a:solidFill>
                  <a:srgbClr val="FF0000"/>
                </a:solidFill>
                <a:ea typeface="微软雅黑" panose="020B0503020204020204" pitchFamily="34" charset="-122"/>
                <a:sym typeface="+mn-ea"/>
              </a:rPr>
              <a:t>）</a:t>
            </a:r>
            <a:r>
              <a:rPr sz="1000" dirty="0">
                <a:ea typeface="微软雅黑" panose="020B0503020204020204" pitchFamily="34" charset="-122"/>
                <a:sym typeface="+mn-ea"/>
              </a:rPr>
              <a:t>，有下列情形之一，具有发生重大伤亡事故或者其他严重后果的</a:t>
            </a:r>
            <a:r>
              <a:rPr sz="1000" dirty="0">
                <a:solidFill>
                  <a:schemeClr val="bg1"/>
                </a:solidFill>
                <a:highlight>
                  <a:srgbClr val="FF0000"/>
                </a:highlight>
                <a:ea typeface="微软雅黑" panose="020B0503020204020204" pitchFamily="34" charset="-122"/>
                <a:sym typeface="+mn-ea"/>
              </a:rPr>
              <a:t>现实危险</a:t>
            </a:r>
            <a:r>
              <a:rPr lang="zh-CN" sz="1000" dirty="0">
                <a:ea typeface="微软雅黑" panose="020B0503020204020204" pitchFamily="34" charset="-122"/>
                <a:sym typeface="+mn-ea"/>
              </a:rPr>
              <a:t>（</a:t>
            </a:r>
            <a:r>
              <a:rPr lang="zh-CN" sz="1000" dirty="0">
                <a:solidFill>
                  <a:srgbClr val="00B0F0"/>
                </a:solidFill>
                <a:ea typeface="微软雅黑" panose="020B0503020204020204" pitchFamily="34" charset="-122"/>
                <a:sym typeface="+mn-ea"/>
              </a:rPr>
              <a:t>没有实际发生</a:t>
            </a:r>
            <a:r>
              <a:rPr lang="zh-CN" sz="1000" dirty="0">
                <a:ea typeface="微软雅黑" panose="020B0503020204020204" pitchFamily="34" charset="-122"/>
                <a:sym typeface="+mn-ea"/>
              </a:rPr>
              <a:t>）</a:t>
            </a:r>
            <a:r>
              <a:rPr sz="1000" dirty="0">
                <a:ea typeface="微软雅黑" panose="020B0503020204020204" pitchFamily="34" charset="-122"/>
                <a:sym typeface="+mn-ea"/>
              </a:rPr>
              <a:t>的，处一年以下有期徒刑、拘役或者管制</a:t>
            </a:r>
            <a:endParaRPr sz="1000" dirty="0">
              <a:ea typeface="微软雅黑" panose="020B0503020204020204" pitchFamily="34" charset="-122"/>
              <a:sym typeface="+mn-ea"/>
            </a:endParaRPr>
          </a:p>
        </p:txBody>
      </p:sp>
      <p:sp>
        <p:nvSpPr>
          <p:cNvPr id="15" name="椭圆 64"/>
          <p:cNvSpPr>
            <a:spLocks noChangeArrowheads="1"/>
          </p:cNvSpPr>
          <p:nvPr/>
        </p:nvSpPr>
        <p:spPr bwMode="auto">
          <a:xfrm>
            <a:off x="7969250" y="1136650"/>
            <a:ext cx="1015365" cy="941705"/>
          </a:xfrm>
          <a:prstGeom prst="ellipse">
            <a:avLst/>
          </a:prstGeom>
          <a:solidFill>
            <a:srgbClr val="FF0000"/>
          </a:solidFill>
          <a:ln w="190500" cap="sq" cmpd="sng">
            <a:solidFill>
              <a:schemeClr val="bg1">
                <a:lumMod val="65000"/>
              </a:schemeClr>
            </a:solidFill>
            <a:round/>
          </a:ln>
        </p:spPr>
        <p:txBody>
          <a:bodyPr lIns="68595" tIns="34297" rIns="68595" bIns="34297" anchor="ctr"/>
          <a:lstStyle/>
          <a:p>
            <a:pPr algn="ctr"/>
            <a:r>
              <a:rPr lang="zh-CN" altLang="en-US"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条文解读</a:t>
            </a:r>
            <a:endParaRPr lang="zh-CN" altLang="zh-CN"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 name="TextBox 15"/>
          <p:cNvSpPr txBox="1"/>
          <p:nvPr/>
        </p:nvSpPr>
        <p:spPr>
          <a:xfrm>
            <a:off x="395605" y="1995170"/>
            <a:ext cx="8609330" cy="3234055"/>
          </a:xfrm>
          <a:prstGeom prst="rect">
            <a:avLst/>
          </a:prstGeom>
          <a:noFill/>
        </p:spPr>
        <p:txBody>
          <a:bodyPr wrap="square" lIns="68595" tIns="34297" rIns="68595" bIns="34297" rtlCol="0">
            <a:noAutofit/>
          </a:bodyPr>
          <a:lstStyle/>
          <a:p>
            <a:pPr>
              <a:lnSpc>
                <a:spcPct val="130000"/>
              </a:lnSpc>
            </a:pPr>
            <a:r>
              <a:rPr lang="zh-CN" altLang="en-US" sz="10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【释义】：</a:t>
            </a:r>
            <a:r>
              <a:rPr sz="1000" dirty="0">
                <a:ea typeface="微软雅黑" panose="020B0503020204020204" pitchFamily="34" charset="-122"/>
                <a:sym typeface="+mn-ea"/>
              </a:rPr>
              <a:t>根据《中华人民共和国刑法》刑法第一百三十四条之——中华人民共和国刑法修正案(十一)第四条：“在生产、作业中违反有关安全管理的规定，有下列情形</a:t>
            </a:r>
            <a:r>
              <a:rPr sz="1000" dirty="0">
                <a:solidFill>
                  <a:schemeClr val="accent1"/>
                </a:solidFill>
                <a:effectLst>
                  <a:outerShdw blurRad="38100" dist="25400" dir="5400000" algn="ctr" rotWithShape="0">
                    <a:srgbClr val="6E747A">
                      <a:alpha val="43000"/>
                    </a:srgbClr>
                  </a:outerShdw>
                </a:effectLst>
                <a:ea typeface="微软雅黑" panose="020B0503020204020204" pitchFamily="34" charset="-122"/>
                <a:sym typeface="+mn-ea"/>
              </a:rPr>
              <a:t>之一</a:t>
            </a:r>
            <a:r>
              <a:rPr sz="1000" dirty="0">
                <a:ea typeface="微软雅黑" panose="020B0503020204020204" pitchFamily="34" charset="-122"/>
                <a:sym typeface="+mn-ea"/>
              </a:rPr>
              <a:t>，具有发生重大伤亡事故或者其他严重后果的</a:t>
            </a:r>
            <a:r>
              <a:rPr sz="1000" dirty="0">
                <a:solidFill>
                  <a:schemeClr val="accent1"/>
                </a:solidFill>
                <a:effectLst>
                  <a:outerShdw blurRad="38100" dist="25400" dir="5400000" algn="ctr" rotWithShape="0">
                    <a:srgbClr val="6E747A">
                      <a:alpha val="43000"/>
                    </a:srgbClr>
                  </a:outerShdw>
                </a:effectLst>
                <a:ea typeface="微软雅黑" panose="020B0503020204020204" pitchFamily="34" charset="-122"/>
                <a:sym typeface="+mn-ea"/>
              </a:rPr>
              <a:t>现实危险</a:t>
            </a:r>
            <a:r>
              <a:rPr sz="1000" dirty="0">
                <a:ea typeface="微软雅黑" panose="020B0503020204020204" pitchFamily="34" charset="-122"/>
                <a:sym typeface="+mn-ea"/>
              </a:rPr>
              <a:t>的，</a:t>
            </a:r>
            <a:r>
              <a:rPr sz="1000" dirty="0">
                <a:solidFill>
                  <a:srgbClr val="FF0000"/>
                </a:solidFill>
                <a:ea typeface="微软雅黑" panose="020B0503020204020204" pitchFamily="34" charset="-122"/>
                <a:sym typeface="+mn-ea"/>
              </a:rPr>
              <a:t>处一年以下有期徒刑、拘役或者管制</a:t>
            </a:r>
            <a:r>
              <a:rPr sz="1000" dirty="0">
                <a:ea typeface="微软雅黑" panose="020B0503020204020204" pitchFamily="34" charset="-122"/>
                <a:sym typeface="+mn-ea"/>
              </a:rPr>
              <a:t>：</a:t>
            </a:r>
            <a:endParaRPr sz="1000" dirty="0">
              <a:ea typeface="微软雅黑" panose="020B0503020204020204" pitchFamily="34" charset="-122"/>
              <a:sym typeface="+mn-ea"/>
            </a:endParaRPr>
          </a:p>
          <a:p>
            <a:pPr>
              <a:lnSpc>
                <a:spcPct val="130000"/>
              </a:lnSpc>
            </a:pPr>
            <a:r>
              <a:rPr sz="1000" dirty="0">
                <a:ea typeface="微软雅黑" panose="020B0503020204020204" pitchFamily="34" charset="-122"/>
                <a:sym typeface="+mn-ea"/>
              </a:rPr>
              <a:t>(一)关闭、破坏直接</a:t>
            </a:r>
            <a:r>
              <a:rPr sz="1000" b="1" dirty="0">
                <a:ea typeface="微软雅黑" panose="020B0503020204020204" pitchFamily="34" charset="-122"/>
                <a:sym typeface="+mn-ea"/>
              </a:rPr>
              <a:t>关系生产安全</a:t>
            </a:r>
            <a:r>
              <a:rPr sz="1000" dirty="0">
                <a:ea typeface="微软雅黑" panose="020B0503020204020204" pitchFamily="34" charset="-122"/>
                <a:sym typeface="+mn-ea"/>
              </a:rPr>
              <a:t>的</a:t>
            </a:r>
            <a:r>
              <a:rPr sz="1000" dirty="0">
                <a:solidFill>
                  <a:srgbClr val="00B0F0"/>
                </a:solidFill>
                <a:ea typeface="微软雅黑" panose="020B0503020204020204" pitchFamily="34" charset="-122"/>
                <a:sym typeface="+mn-ea"/>
              </a:rPr>
              <a:t>监控</a:t>
            </a:r>
            <a:r>
              <a:rPr sz="1000" dirty="0">
                <a:ea typeface="微软雅黑" panose="020B0503020204020204" pitchFamily="34" charset="-122"/>
                <a:sym typeface="+mn-ea"/>
              </a:rPr>
              <a:t>、报警、防护、救生设备设施，或者篡改、隐瞒、销毁其</a:t>
            </a:r>
            <a:r>
              <a:rPr sz="1000" dirty="0">
                <a:solidFill>
                  <a:srgbClr val="00B0F0"/>
                </a:solidFill>
                <a:ea typeface="微软雅黑" panose="020B0503020204020204" pitchFamily="34" charset="-122"/>
                <a:sym typeface="+mn-ea"/>
              </a:rPr>
              <a:t>相关数据、信息</a:t>
            </a:r>
            <a:r>
              <a:rPr sz="1000" dirty="0">
                <a:ea typeface="微软雅黑" panose="020B0503020204020204" pitchFamily="34" charset="-122"/>
                <a:sym typeface="+mn-ea"/>
              </a:rPr>
              <a:t>的;</a:t>
            </a:r>
            <a:endParaRPr sz="1000" dirty="0">
              <a:ea typeface="微软雅黑" panose="020B0503020204020204" pitchFamily="34" charset="-122"/>
              <a:sym typeface="+mn-ea"/>
            </a:endParaRPr>
          </a:p>
          <a:p>
            <a:pPr>
              <a:lnSpc>
                <a:spcPct val="130000"/>
              </a:lnSpc>
            </a:pPr>
            <a:r>
              <a:rPr sz="1000" dirty="0">
                <a:ea typeface="微软雅黑" panose="020B0503020204020204" pitchFamily="34" charset="-122"/>
                <a:sym typeface="+mn-ea"/>
              </a:rPr>
              <a:t>(二)因存在重大事故隐患</a:t>
            </a:r>
            <a:r>
              <a:rPr sz="1000" dirty="0">
                <a:solidFill>
                  <a:srgbClr val="00B0F0"/>
                </a:solidFill>
                <a:ea typeface="微软雅黑" panose="020B0503020204020204" pitchFamily="34" charset="-122"/>
                <a:sym typeface="+mn-ea"/>
              </a:rPr>
              <a:t>被依法责令</a:t>
            </a:r>
            <a:r>
              <a:rPr lang="zh-CN" sz="1000" dirty="0">
                <a:solidFill>
                  <a:srgbClr val="00B0F0"/>
                </a:solidFill>
                <a:ea typeface="微软雅黑" panose="020B0503020204020204" pitchFamily="34" charset="-122"/>
                <a:sym typeface="+mn-ea"/>
              </a:rPr>
              <a:t>（</a:t>
            </a:r>
            <a:r>
              <a:rPr lang="zh-CN" sz="1000" dirty="0">
                <a:solidFill>
                  <a:schemeClr val="tx1"/>
                </a:solidFill>
                <a:latin typeface="楷体" panose="02010609060101010101" charset="-122"/>
                <a:ea typeface="楷体" panose="02010609060101010101" charset="-122"/>
                <a:sym typeface="+mn-ea"/>
              </a:rPr>
              <a:t>安监、高交、执法等部门</a:t>
            </a:r>
            <a:r>
              <a:rPr lang="zh-CN" sz="1000" dirty="0">
                <a:solidFill>
                  <a:srgbClr val="00B0F0"/>
                </a:solidFill>
                <a:ea typeface="微软雅黑" panose="020B0503020204020204" pitchFamily="34" charset="-122"/>
                <a:sym typeface="+mn-ea"/>
              </a:rPr>
              <a:t>）</a:t>
            </a:r>
            <a:r>
              <a:rPr sz="1000" dirty="0">
                <a:ea typeface="微软雅黑" panose="020B0503020204020204" pitchFamily="34" charset="-122"/>
                <a:sym typeface="+mn-ea"/>
              </a:rPr>
              <a:t>停产停业、停止施工、停止使用有关设备、设施、场所或者立即采取排除危险的整改措施，而拒不执行的;</a:t>
            </a:r>
            <a:r>
              <a:rPr lang="zh-CN" sz="1000" dirty="0">
                <a:ea typeface="微软雅黑" panose="020B0503020204020204" pitchFamily="34" charset="-122"/>
                <a:sym typeface="+mn-ea"/>
              </a:rPr>
              <a:t>（</a:t>
            </a:r>
            <a:r>
              <a:rPr lang="zh-CN" sz="1000" dirty="0">
                <a:latin typeface="楷体" panose="02010609060101010101" charset="-122"/>
                <a:ea typeface="楷体" panose="02010609060101010101" charset="-122"/>
                <a:sym typeface="+mn-ea"/>
              </a:rPr>
              <a:t>用刑法强制规定要听招呼，存在重大隐患停产停业整改通知书发给你了，你无动于衷，要挨起，已经触犯刑法</a:t>
            </a:r>
            <a:r>
              <a:rPr lang="zh-CN" sz="1000" dirty="0">
                <a:ea typeface="微软雅黑" panose="020B0503020204020204" pitchFamily="34" charset="-122"/>
                <a:sym typeface="+mn-ea"/>
              </a:rPr>
              <a:t>）</a:t>
            </a:r>
            <a:endParaRPr sz="1000" dirty="0">
              <a:ea typeface="微软雅黑" panose="020B0503020204020204" pitchFamily="34" charset="-122"/>
              <a:sym typeface="+mn-ea"/>
            </a:endParaRPr>
          </a:p>
          <a:p>
            <a:pPr>
              <a:lnSpc>
                <a:spcPct val="130000"/>
              </a:lnSpc>
            </a:pPr>
            <a:endParaRPr sz="1000" dirty="0">
              <a:ea typeface="微软雅黑" panose="020B0503020204020204" pitchFamily="34" charset="-122"/>
              <a:sym typeface="+mn-ea"/>
            </a:endParaRPr>
          </a:p>
          <a:p>
            <a:pPr>
              <a:lnSpc>
                <a:spcPct val="130000"/>
              </a:lnSpc>
            </a:pPr>
            <a:r>
              <a:rPr sz="1000" dirty="0">
                <a:ea typeface="微软雅黑" panose="020B0503020204020204" pitchFamily="34" charset="-122"/>
                <a:sym typeface="+mn-ea"/>
              </a:rPr>
              <a:t>(三)涉及安全生产的事项</a:t>
            </a:r>
            <a:r>
              <a:rPr sz="1000" dirty="0">
                <a:solidFill>
                  <a:srgbClr val="0070C0"/>
                </a:solidFill>
                <a:ea typeface="微软雅黑" panose="020B0503020204020204" pitchFamily="34" charset="-122"/>
                <a:sym typeface="+mn-ea"/>
              </a:rPr>
              <a:t>未经依法批准或者许可</a:t>
            </a:r>
            <a:r>
              <a:rPr sz="1000" dirty="0">
                <a:ea typeface="微软雅黑" panose="020B0503020204020204" pitchFamily="34" charset="-122"/>
                <a:sym typeface="+mn-ea"/>
              </a:rPr>
              <a:t>，擅自从事</a:t>
            </a:r>
            <a:r>
              <a:rPr sz="1000" u="sng" dirty="0">
                <a:gradFill>
                  <a:gsLst>
                    <a:gs pos="0">
                      <a:srgbClr val="007BD3"/>
                    </a:gs>
                    <a:gs pos="100000">
                      <a:srgbClr val="034373"/>
                    </a:gs>
                  </a:gsLst>
                  <a:lin scaled="0"/>
                </a:gradFill>
                <a:ea typeface="微软雅黑" panose="020B0503020204020204" pitchFamily="34" charset="-122"/>
                <a:sym typeface="+mn-ea"/>
              </a:rPr>
              <a:t>矿山开采、金属冶炼</a:t>
            </a:r>
            <a:r>
              <a:rPr sz="1000" u="sng" dirty="0">
                <a:ea typeface="微软雅黑" panose="020B0503020204020204" pitchFamily="34" charset="-122"/>
                <a:sym typeface="+mn-ea"/>
              </a:rPr>
              <a:t>、</a:t>
            </a:r>
            <a:r>
              <a:rPr sz="1000" u="sng" dirty="0">
                <a:gradFill>
                  <a:gsLst>
                    <a:gs pos="0">
                      <a:srgbClr val="007BD3"/>
                    </a:gs>
                    <a:gs pos="100000">
                      <a:srgbClr val="034373"/>
                    </a:gs>
                  </a:gsLst>
                  <a:lin scaled="0"/>
                </a:gradFill>
                <a:ea typeface="微软雅黑" panose="020B0503020204020204" pitchFamily="34" charset="-122"/>
                <a:sym typeface="+mn-ea"/>
              </a:rPr>
              <a:t>建筑施工</a:t>
            </a:r>
            <a:r>
              <a:rPr sz="1000" dirty="0">
                <a:ea typeface="微软雅黑" panose="020B0503020204020204" pitchFamily="34" charset="-122"/>
                <a:sym typeface="+mn-ea"/>
              </a:rPr>
              <a:t>，以及</a:t>
            </a:r>
            <a:r>
              <a:rPr sz="1000" u="sng" dirty="0">
                <a:gradFill>
                  <a:gsLst>
                    <a:gs pos="0">
                      <a:srgbClr val="007BD3"/>
                    </a:gs>
                    <a:gs pos="100000">
                      <a:srgbClr val="034373"/>
                    </a:gs>
                  </a:gsLst>
                  <a:lin scaled="0"/>
                </a:gradFill>
                <a:ea typeface="微软雅黑" panose="020B0503020204020204" pitchFamily="34" charset="-122"/>
                <a:sym typeface="+mn-ea"/>
              </a:rPr>
              <a:t>危险物品</a:t>
            </a:r>
            <a:r>
              <a:rPr sz="1000" dirty="0">
                <a:ea typeface="微软雅黑" panose="020B0503020204020204" pitchFamily="34" charset="-122"/>
                <a:sym typeface="+mn-ea"/>
              </a:rPr>
              <a:t>生产、经营、储存等高度危险的生产作业活动的</a:t>
            </a:r>
            <a:r>
              <a:rPr lang="zh-CN" sz="1000" dirty="0">
                <a:ea typeface="微软雅黑" panose="020B0503020204020204" pitchFamily="34" charset="-122"/>
                <a:sym typeface="+mn-ea"/>
              </a:rPr>
              <a:t>（</a:t>
            </a:r>
            <a:r>
              <a:rPr lang="zh-CN" sz="1000" dirty="0">
                <a:solidFill>
                  <a:schemeClr val="accent1"/>
                </a:solidFill>
                <a:effectLst>
                  <a:outerShdw blurRad="38100" dist="25400" dir="5400000" algn="ctr" rotWithShape="0">
                    <a:srgbClr val="6E747A">
                      <a:alpha val="43000"/>
                    </a:srgbClr>
                  </a:outerShdw>
                </a:effectLst>
                <a:ea typeface="微软雅黑" panose="020B0503020204020204" pitchFamily="34" charset="-122"/>
                <a:sym typeface="+mn-ea"/>
              </a:rPr>
              <a:t>以上四种属于高危行业，强制要求办证，否则可追究刑事责任</a:t>
            </a:r>
            <a:r>
              <a:rPr lang="zh-CN" sz="1000" dirty="0">
                <a:ea typeface="微软雅黑" panose="020B0503020204020204" pitchFamily="34" charset="-122"/>
                <a:sym typeface="+mn-ea"/>
              </a:rPr>
              <a:t>）</a:t>
            </a:r>
            <a:endParaRPr lang="en-US" altLang="zh-CN" sz="1000" dirty="0">
              <a:ea typeface="微软雅黑" panose="020B0503020204020204" pitchFamily="34" charset="-122"/>
              <a:sym typeface="+mn-ea"/>
            </a:endParaRPr>
          </a:p>
        </p:txBody>
      </p:sp>
      <p:sp>
        <p:nvSpPr>
          <p:cNvPr id="39" name="Diamond 33"/>
          <p:cNvSpPr/>
          <p:nvPr>
            <p:custDataLst>
              <p:tags r:id="rId1"/>
            </p:custDataLst>
          </p:nvPr>
        </p:nvSpPr>
        <p:spPr>
          <a:xfrm>
            <a:off x="525780" y="195580"/>
            <a:ext cx="427355" cy="424815"/>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p>
            <a:pPr algn="ctr"/>
            <a:r>
              <a:rPr lang="en-US" altLang="zh-CN" sz="1200" b="1" dirty="0">
                <a:solidFill>
                  <a:srgbClr val="FF0000"/>
                </a:solidFill>
                <a:cs typeface="+mn-ea"/>
                <a:sym typeface="+mn-lt"/>
              </a:rPr>
              <a:t>04</a:t>
            </a:r>
            <a:endParaRPr lang="en-US" altLang="zh-CN" sz="1200" b="1" dirty="0">
              <a:solidFill>
                <a:srgbClr val="FF0000"/>
              </a:solidFill>
              <a:cs typeface="+mn-ea"/>
              <a:sym typeface="+mn-lt"/>
            </a:endParaRPr>
          </a:p>
        </p:txBody>
      </p:sp>
      <p:sp>
        <p:nvSpPr>
          <p:cNvPr id="8" name="文本框 7"/>
          <p:cNvSpPr txBox="1"/>
          <p:nvPr>
            <p:custDataLst>
              <p:tags r:id="rId2"/>
            </p:custDataLst>
          </p:nvPr>
        </p:nvSpPr>
        <p:spPr>
          <a:xfrm>
            <a:off x="1043940" y="195580"/>
            <a:ext cx="6136005" cy="398780"/>
          </a:xfrm>
          <a:prstGeom prst="rect">
            <a:avLst/>
          </a:prstGeom>
          <a:noFill/>
        </p:spPr>
        <p:txBody>
          <a:bodyPr wrap="square" rtlCol="0">
            <a:spAutoFit/>
          </a:bodyPr>
          <a:p>
            <a:pPr algn="l"/>
            <a:r>
              <a:rPr lang="zh-CN" altLang="en-US" sz="2000" b="1">
                <a:solidFill>
                  <a:schemeClr val="bg1"/>
                </a:solidFill>
                <a:effectLst>
                  <a:outerShdw blurRad="38100" dist="25400" dir="5400000" algn="ctr" rotWithShape="0">
                    <a:srgbClr val="6E747A">
                      <a:alpha val="43000"/>
                    </a:srgbClr>
                  </a:outerShdw>
                </a:effectLst>
                <a:highlight>
                  <a:srgbClr val="FF0000"/>
                </a:highlight>
                <a:sym typeface="+mn-ea"/>
              </a:rPr>
              <a:t>安全生产十宗罪</a:t>
            </a:r>
            <a:r>
              <a:rPr lang="en-US" altLang="zh-CN" sz="2000" b="1">
                <a:solidFill>
                  <a:schemeClr val="bg1"/>
                </a:solidFill>
                <a:effectLst>
                  <a:outerShdw blurRad="38100" dist="25400" dir="5400000" algn="ctr" rotWithShape="0">
                    <a:srgbClr val="6E747A">
                      <a:alpha val="43000"/>
                    </a:srgbClr>
                  </a:outerShdw>
                </a:effectLst>
                <a:highlight>
                  <a:srgbClr val="FF0000"/>
                </a:highlight>
                <a:sym typeface="+mn-ea"/>
              </a:rPr>
              <a:t>——</a:t>
            </a:r>
            <a:r>
              <a:rPr lang="zh-CN" altLang="en-US" sz="2000" b="1">
                <a:solidFill>
                  <a:schemeClr val="bg1"/>
                </a:solidFill>
                <a:effectLst>
                  <a:outerShdw blurRad="38100" dist="25400" dir="5400000" algn="ctr" rotWithShape="0">
                    <a:srgbClr val="6E747A">
                      <a:alpha val="43000"/>
                    </a:srgbClr>
                  </a:outerShdw>
                </a:effectLst>
                <a:highlight>
                  <a:srgbClr val="FF0000"/>
                </a:highlight>
                <a:sym typeface="+mn-ea"/>
              </a:rPr>
              <a:t>危害作业罪（新增加）</a:t>
            </a:r>
            <a:endParaRPr lang="zh-CN" altLang="en-US" sz="2000" b="1" dirty="0">
              <a:solidFill>
                <a:srgbClr val="2D233E"/>
              </a:solidFill>
              <a:latin typeface="微软雅黑" panose="020B0503020204020204" pitchFamily="34" charset="-122"/>
              <a:ea typeface="微软雅黑" panose="020B0503020204020204" pitchFamily="34" charset="-122"/>
              <a:cs typeface="阿里巴巴普惠体 H" panose="00020600040101010101" pitchFamily="18" charset="-122"/>
              <a:sym typeface="+mn-ea"/>
            </a:endParaRPr>
          </a:p>
        </p:txBody>
      </p:sp>
      <p:pic>
        <p:nvPicPr>
          <p:cNvPr id="51" name="图片 50"/>
          <p:cNvPicPr>
            <a:picLocks noChangeAspect="1"/>
          </p:cNvPicPr>
          <p:nvPr>
            <p:custDataLst>
              <p:tags r:id="rId3"/>
            </p:custDataLst>
          </p:nvPr>
        </p:nvPicPr>
        <p:blipFill>
          <a:blip r:embed="rId4"/>
          <a:stretch>
            <a:fillRect/>
          </a:stretch>
        </p:blipFill>
        <p:spPr>
          <a:xfrm>
            <a:off x="7884160" y="123825"/>
            <a:ext cx="1315085" cy="6381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bldLst>
      <p:bldP spid="11" grpId="0" bldLvl="0" animBg="1"/>
      <p:bldP spid="12" grpId="0" bldLvl="0" animBg="1"/>
      <p:bldP spid="13" grpId="0" bldLvl="0" animBg="1"/>
      <p:bldP spid="13" grpId="1" bldLvl="0" animBg="1"/>
      <p:bldP spid="14" grpId="0"/>
      <p:bldP spid="14" grpId="1"/>
      <p:bldP spid="15" grpId="0" bldLvl="0" animBg="1"/>
      <p:bldP spid="15" grpId="1" bldLvl="0" animBg="1"/>
      <p:bldP spid="16" grpId="0"/>
      <p:bldP spid="16"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347544" y="1842239"/>
            <a:ext cx="4699134" cy="100549"/>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endParaRPr lang="zh-CN" altLang="en-US"/>
          </a:p>
        </p:txBody>
      </p:sp>
      <p:sp>
        <p:nvSpPr>
          <p:cNvPr id="12" name="矩形 11"/>
          <p:cNvSpPr/>
          <p:nvPr/>
        </p:nvSpPr>
        <p:spPr>
          <a:xfrm>
            <a:off x="1413031" y="985079"/>
            <a:ext cx="4699134" cy="100549"/>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endParaRPr lang="zh-CN" altLang="en-US"/>
          </a:p>
        </p:txBody>
      </p:sp>
      <p:sp>
        <p:nvSpPr>
          <p:cNvPr id="13" name="椭圆 64"/>
          <p:cNvSpPr>
            <a:spLocks noChangeArrowheads="1"/>
          </p:cNvSpPr>
          <p:nvPr/>
        </p:nvSpPr>
        <p:spPr bwMode="auto">
          <a:xfrm>
            <a:off x="469265" y="930910"/>
            <a:ext cx="1022350" cy="910590"/>
          </a:xfrm>
          <a:prstGeom prst="ellipse">
            <a:avLst/>
          </a:prstGeom>
          <a:solidFill>
            <a:schemeClr val="bg1">
              <a:lumMod val="50000"/>
            </a:schemeClr>
          </a:solidFill>
          <a:ln w="190500" cap="sq" cmpd="sng">
            <a:solidFill>
              <a:schemeClr val="bg1">
                <a:lumMod val="65000"/>
              </a:schemeClr>
            </a:solidFill>
            <a:round/>
          </a:ln>
        </p:spPr>
        <p:txBody>
          <a:bodyPr lIns="68595" tIns="34297" rIns="68595" bIns="34297" anchor="ctr"/>
          <a:lstStyle/>
          <a:p>
            <a:pPr algn="ctr"/>
            <a:r>
              <a:rPr lang="zh-CN" altLang="zh-CN"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法条依据</a:t>
            </a:r>
            <a:endParaRPr lang="zh-CN" altLang="zh-CN"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4" name="TextBox 13"/>
          <p:cNvSpPr txBox="1"/>
          <p:nvPr/>
        </p:nvSpPr>
        <p:spPr>
          <a:xfrm>
            <a:off x="1547495" y="1088390"/>
            <a:ext cx="5506085" cy="904240"/>
          </a:xfrm>
          <a:prstGeom prst="rect">
            <a:avLst/>
          </a:prstGeom>
          <a:noFill/>
        </p:spPr>
        <p:txBody>
          <a:bodyPr wrap="square" lIns="68595" tIns="34297" rIns="68595" bIns="34297" rtlCol="0">
            <a:noAutofit/>
          </a:bodyPr>
          <a:lstStyle/>
          <a:p>
            <a:pPr marL="0" marR="0" algn="l">
              <a:lnSpc>
                <a:spcPct val="150000"/>
              </a:lnSpc>
              <a:spcBef>
                <a:spcPts val="0"/>
              </a:spcBef>
              <a:spcAft>
                <a:spcPts val="0"/>
              </a:spcAft>
            </a:pPr>
            <a:r>
              <a:rPr sz="1000" dirty="0">
                <a:ea typeface="微软雅黑" panose="020B0503020204020204" pitchFamily="34" charset="-122"/>
                <a:sym typeface="+mn-ea"/>
              </a:rPr>
              <a:t>第一百三十五条【重大劳动安全事故罪】</a:t>
            </a:r>
            <a:r>
              <a:rPr sz="1000" b="1" dirty="0">
                <a:solidFill>
                  <a:schemeClr val="accent1"/>
                </a:solidFill>
                <a:effectLst>
                  <a:outerShdw blurRad="38100" dist="25400" dir="5400000" algn="ctr" rotWithShape="0">
                    <a:srgbClr val="6E747A">
                      <a:alpha val="43000"/>
                    </a:srgbClr>
                  </a:outerShdw>
                </a:effectLst>
                <a:ea typeface="微软雅黑" panose="020B0503020204020204" pitchFamily="34" charset="-122"/>
                <a:sym typeface="+mn-ea"/>
              </a:rPr>
              <a:t>安全生产设施</a:t>
            </a:r>
            <a:r>
              <a:rPr sz="1000" dirty="0">
                <a:solidFill>
                  <a:schemeClr val="tx1"/>
                </a:solidFill>
                <a:effectLst>
                  <a:outerShdw blurRad="38100" dist="25400" dir="5400000" algn="ctr" rotWithShape="0">
                    <a:srgbClr val="6E747A">
                      <a:alpha val="43000"/>
                    </a:srgbClr>
                  </a:outerShdw>
                </a:effectLst>
                <a:ea typeface="微软雅黑" panose="020B0503020204020204" pitchFamily="34" charset="-122"/>
                <a:sym typeface="+mn-ea"/>
              </a:rPr>
              <a:t>或者</a:t>
            </a:r>
            <a:r>
              <a:rPr sz="1000" b="1" dirty="0">
                <a:solidFill>
                  <a:schemeClr val="accent1"/>
                </a:solidFill>
                <a:effectLst>
                  <a:outerShdw blurRad="38100" dist="25400" dir="5400000" algn="ctr" rotWithShape="0">
                    <a:srgbClr val="6E747A">
                      <a:alpha val="43000"/>
                    </a:srgbClr>
                  </a:outerShdw>
                </a:effectLst>
                <a:ea typeface="微软雅黑" panose="020B0503020204020204" pitchFamily="34" charset="-122"/>
                <a:sym typeface="+mn-ea"/>
              </a:rPr>
              <a:t>安全生产条件</a:t>
            </a:r>
            <a:r>
              <a:rPr sz="1000" dirty="0">
                <a:ea typeface="微软雅黑" panose="020B0503020204020204" pitchFamily="34" charset="-122"/>
                <a:sym typeface="+mn-ea"/>
              </a:rPr>
              <a:t>不符合国家规定，因而发生重大伤亡事故或者造成其他严重后果的，对</a:t>
            </a:r>
            <a:r>
              <a:rPr sz="1000" dirty="0">
                <a:solidFill>
                  <a:srgbClr val="C00000"/>
                </a:solidFill>
                <a:ea typeface="微软雅黑" panose="020B0503020204020204" pitchFamily="34" charset="-122"/>
                <a:sym typeface="+mn-ea"/>
              </a:rPr>
              <a:t>直接负责的主管人员和其他直接责任人员</a:t>
            </a:r>
            <a:r>
              <a:rPr sz="1000" dirty="0">
                <a:ea typeface="微软雅黑" panose="020B0503020204020204" pitchFamily="34" charset="-122"/>
                <a:sym typeface="+mn-ea"/>
              </a:rPr>
              <a:t>，处三年以下有期徒刑或者拘役；情节特别恶劣的，处三年以上七年以下有期徒刑。</a:t>
            </a:r>
            <a:endParaRPr sz="1000" dirty="0">
              <a:ea typeface="微软雅黑" panose="020B0503020204020204" pitchFamily="34" charset="-122"/>
              <a:sym typeface="+mn-ea"/>
            </a:endParaRPr>
          </a:p>
        </p:txBody>
      </p:sp>
      <p:sp>
        <p:nvSpPr>
          <p:cNvPr id="15" name="椭圆 64"/>
          <p:cNvSpPr>
            <a:spLocks noChangeArrowheads="1"/>
          </p:cNvSpPr>
          <p:nvPr/>
        </p:nvSpPr>
        <p:spPr bwMode="auto">
          <a:xfrm>
            <a:off x="7969250" y="1136650"/>
            <a:ext cx="1015365" cy="941705"/>
          </a:xfrm>
          <a:prstGeom prst="ellipse">
            <a:avLst/>
          </a:prstGeom>
          <a:solidFill>
            <a:srgbClr val="FF0000"/>
          </a:solidFill>
          <a:ln w="190500" cap="sq" cmpd="sng">
            <a:solidFill>
              <a:schemeClr val="bg1">
                <a:lumMod val="65000"/>
              </a:schemeClr>
            </a:solidFill>
            <a:round/>
          </a:ln>
        </p:spPr>
        <p:txBody>
          <a:bodyPr lIns="68595" tIns="34297" rIns="68595" bIns="34297" anchor="ctr"/>
          <a:lstStyle/>
          <a:p>
            <a:pPr algn="ctr"/>
            <a:r>
              <a:rPr lang="zh-CN" altLang="en-US"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条文解读</a:t>
            </a:r>
            <a:endParaRPr lang="zh-CN" altLang="zh-CN"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 name="TextBox 15"/>
          <p:cNvSpPr txBox="1"/>
          <p:nvPr/>
        </p:nvSpPr>
        <p:spPr>
          <a:xfrm>
            <a:off x="395605" y="1851660"/>
            <a:ext cx="8609330" cy="3267710"/>
          </a:xfrm>
          <a:prstGeom prst="rect">
            <a:avLst/>
          </a:prstGeom>
          <a:noFill/>
        </p:spPr>
        <p:txBody>
          <a:bodyPr wrap="square" lIns="68595" tIns="34297" rIns="68595" bIns="34297" rtlCol="0">
            <a:noAutofit/>
          </a:bodyPr>
          <a:lstStyle/>
          <a:p>
            <a:pPr algn="l">
              <a:lnSpc>
                <a:spcPct val="130000"/>
              </a:lnSpc>
              <a:buClrTx/>
              <a:buSzTx/>
              <a:buNone/>
            </a:pPr>
            <a:r>
              <a:rPr lang="zh-CN" altLang="en-US" sz="10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【释义】：</a:t>
            </a:r>
            <a:r>
              <a:rPr sz="1000" b="1" dirty="0">
                <a:solidFill>
                  <a:schemeClr val="accent1"/>
                </a:solidFill>
                <a:effectLst>
                  <a:outerShdw blurRad="38100" dist="25400" dir="5400000" algn="ctr" rotWithShape="0">
                    <a:srgbClr val="6E747A">
                      <a:alpha val="43000"/>
                    </a:srgbClr>
                  </a:outerShdw>
                </a:effectLst>
                <a:ea typeface="微软雅黑" panose="020B0503020204020204" pitchFamily="34" charset="-122"/>
                <a:sym typeface="+mn-ea"/>
              </a:rPr>
              <a:t>安全生产设施</a:t>
            </a:r>
            <a:r>
              <a:rPr lang="zh-CN" altLang="en-US" sz="900" dirty="0">
                <a:latin typeface="微软雅黑" panose="020B0503020204020204" pitchFamily="34" charset="-122"/>
                <a:ea typeface="微软雅黑" panose="020B0503020204020204" pitchFamily="34" charset="-122"/>
                <a:sym typeface="+mn-ea"/>
              </a:rPr>
              <a:t>主要包括</a:t>
            </a:r>
            <a:r>
              <a:rPr lang="zh-CN" altLang="en-US" sz="900" dirty="0">
                <a:solidFill>
                  <a:srgbClr val="00B0F0"/>
                </a:solidFill>
                <a:latin typeface="微软雅黑" panose="020B0503020204020204" pitchFamily="34" charset="-122"/>
                <a:ea typeface="微软雅黑" panose="020B0503020204020204" pitchFamily="34" charset="-122"/>
                <a:sym typeface="+mn-ea"/>
              </a:rPr>
              <a:t>安全出口、‌防火设施、‌紧急疏散通道、‌安全警示标识、‌安全监控系统、‌安全防护设施等</a:t>
            </a:r>
            <a:r>
              <a:rPr lang="zh-CN" altLang="en-US" sz="900" dirty="0">
                <a:latin typeface="微软雅黑" panose="020B0503020204020204" pitchFamily="34" charset="-122"/>
                <a:ea typeface="微软雅黑" panose="020B0503020204020204" pitchFamily="34" charset="-122"/>
                <a:sym typeface="+mn-ea"/>
              </a:rPr>
              <a:t>。‌‌</a:t>
            </a:r>
            <a:endParaRPr lang="zh-CN" altLang="en-US" sz="900" dirty="0">
              <a:latin typeface="微软雅黑" panose="020B0503020204020204" pitchFamily="34" charset="-122"/>
              <a:ea typeface="微软雅黑" panose="020B0503020204020204" pitchFamily="34" charset="-122"/>
              <a:sym typeface="+mn-ea"/>
            </a:endParaRPr>
          </a:p>
          <a:p>
            <a:pPr algn="l">
              <a:lnSpc>
                <a:spcPct val="130000"/>
              </a:lnSpc>
              <a:buClrTx/>
              <a:buSzTx/>
              <a:buNone/>
            </a:pPr>
            <a:r>
              <a:rPr lang="zh-CN" altLang="en-US" sz="900" dirty="0">
                <a:solidFill>
                  <a:srgbClr val="00B0F0"/>
                </a:solidFill>
                <a:latin typeface="微软雅黑" panose="020B0503020204020204" pitchFamily="34" charset="-122"/>
                <a:ea typeface="微软雅黑" panose="020B0503020204020204" pitchFamily="34" charset="-122"/>
                <a:sym typeface="+mn-ea"/>
              </a:rPr>
              <a:t>.安全出口</a:t>
            </a:r>
            <a:r>
              <a:rPr lang="zh-CN" altLang="en-US" sz="900" dirty="0">
                <a:latin typeface="微软雅黑" panose="020B0503020204020204" pitchFamily="34" charset="-122"/>
                <a:ea typeface="微软雅黑" panose="020B0503020204020204" pitchFamily="34" charset="-122"/>
                <a:sym typeface="+mn-ea"/>
              </a:rPr>
              <a:t>：‌‌应保持畅通，‌标识明显，‌确保人员可以快速逃生。‌</a:t>
            </a:r>
            <a:endParaRPr lang="zh-CN" altLang="en-US" sz="900" dirty="0">
              <a:latin typeface="微软雅黑" panose="020B0503020204020204" pitchFamily="34" charset="-122"/>
              <a:ea typeface="微软雅黑" panose="020B0503020204020204" pitchFamily="34" charset="-122"/>
              <a:sym typeface="+mn-ea"/>
            </a:endParaRPr>
          </a:p>
          <a:p>
            <a:pPr algn="l">
              <a:lnSpc>
                <a:spcPct val="130000"/>
              </a:lnSpc>
              <a:buClrTx/>
              <a:buSzTx/>
              <a:buNone/>
            </a:pPr>
            <a:r>
              <a:rPr lang="zh-CN" altLang="en-US" sz="900" dirty="0">
                <a:latin typeface="微软雅黑" panose="020B0503020204020204" pitchFamily="34" charset="-122"/>
                <a:ea typeface="微软雅黑" panose="020B0503020204020204" pitchFamily="34" charset="-122"/>
                <a:sym typeface="+mn-ea"/>
              </a:rPr>
              <a:t>.</a:t>
            </a:r>
            <a:r>
              <a:rPr lang="zh-CN" altLang="en-US" sz="900" dirty="0">
                <a:solidFill>
                  <a:srgbClr val="00B0F0"/>
                </a:solidFill>
                <a:latin typeface="微软雅黑" panose="020B0503020204020204" pitchFamily="34" charset="-122"/>
                <a:ea typeface="微软雅黑" panose="020B0503020204020204" pitchFamily="34" charset="-122"/>
                <a:sym typeface="+mn-ea"/>
              </a:rPr>
              <a:t>防火设施</a:t>
            </a:r>
            <a:r>
              <a:rPr lang="zh-CN" altLang="en-US" sz="900" dirty="0">
                <a:latin typeface="微软雅黑" panose="020B0503020204020204" pitchFamily="34" charset="-122"/>
                <a:ea typeface="微软雅黑" panose="020B0503020204020204" pitchFamily="34" charset="-122"/>
                <a:sym typeface="+mn-ea"/>
              </a:rPr>
              <a:t>：‌包括灭火器、‌喷淋系统（</a:t>
            </a:r>
            <a:r>
              <a:rPr lang="en-US" altLang="zh-CN" sz="900" dirty="0">
                <a:latin typeface="微软雅黑" panose="020B0503020204020204" pitchFamily="34" charset="-122"/>
                <a:ea typeface="微软雅黑" panose="020B0503020204020204" pitchFamily="34" charset="-122"/>
                <a:sym typeface="+mn-ea"/>
              </a:rPr>
              <a:t>100</a:t>
            </a:r>
            <a:r>
              <a:rPr lang="zh-CN" altLang="en-US" sz="900" dirty="0">
                <a:latin typeface="微软雅黑" panose="020B0503020204020204" pitchFamily="34" charset="-122"/>
                <a:ea typeface="微软雅黑" panose="020B0503020204020204" pitchFamily="34" charset="-122"/>
                <a:sym typeface="+mn-ea"/>
              </a:rPr>
              <a:t>米以上高层建筑）、‌烟雾报警器等。‌</a:t>
            </a:r>
            <a:endParaRPr lang="zh-CN" altLang="en-US" sz="900" dirty="0">
              <a:latin typeface="微软雅黑" panose="020B0503020204020204" pitchFamily="34" charset="-122"/>
              <a:ea typeface="微软雅黑" panose="020B0503020204020204" pitchFamily="34" charset="-122"/>
              <a:sym typeface="+mn-ea"/>
            </a:endParaRPr>
          </a:p>
          <a:p>
            <a:pPr algn="l">
              <a:lnSpc>
                <a:spcPct val="130000"/>
              </a:lnSpc>
              <a:buClrTx/>
              <a:buSzTx/>
              <a:buNone/>
            </a:pPr>
            <a:r>
              <a:rPr lang="zh-CN" altLang="en-US" sz="900" dirty="0">
                <a:latin typeface="微软雅黑" panose="020B0503020204020204" pitchFamily="34" charset="-122"/>
                <a:ea typeface="微软雅黑" panose="020B0503020204020204" pitchFamily="34" charset="-122"/>
                <a:sym typeface="+mn-ea"/>
              </a:rPr>
              <a:t>.</a:t>
            </a:r>
            <a:r>
              <a:rPr lang="zh-CN" altLang="en-US" sz="900" dirty="0">
                <a:solidFill>
                  <a:srgbClr val="00B0F0"/>
                </a:solidFill>
                <a:latin typeface="微软雅黑" panose="020B0503020204020204" pitchFamily="34" charset="-122"/>
                <a:ea typeface="微软雅黑" panose="020B0503020204020204" pitchFamily="34" charset="-122"/>
                <a:sym typeface="+mn-ea"/>
              </a:rPr>
              <a:t>紧急疏散通道</a:t>
            </a:r>
            <a:r>
              <a:rPr lang="zh-CN" altLang="en-US" sz="900" dirty="0">
                <a:latin typeface="微软雅黑" panose="020B0503020204020204" pitchFamily="34" charset="-122"/>
                <a:ea typeface="微软雅黑" panose="020B0503020204020204" pitchFamily="34" charset="-122"/>
                <a:sym typeface="+mn-ea"/>
              </a:rPr>
              <a:t>：‌保持畅通，‌不得堆放杂物阻挡。‌</a:t>
            </a:r>
            <a:endParaRPr lang="zh-CN" altLang="en-US" sz="900" dirty="0">
              <a:latin typeface="微软雅黑" panose="020B0503020204020204" pitchFamily="34" charset="-122"/>
              <a:ea typeface="微软雅黑" panose="020B0503020204020204" pitchFamily="34" charset="-122"/>
              <a:sym typeface="+mn-ea"/>
            </a:endParaRPr>
          </a:p>
          <a:p>
            <a:pPr algn="l">
              <a:lnSpc>
                <a:spcPct val="130000"/>
              </a:lnSpc>
              <a:buClrTx/>
              <a:buSzTx/>
              <a:buNone/>
            </a:pPr>
            <a:r>
              <a:rPr lang="zh-CN" altLang="en-US" sz="900" dirty="0">
                <a:latin typeface="微软雅黑" panose="020B0503020204020204" pitchFamily="34" charset="-122"/>
                <a:ea typeface="微软雅黑" panose="020B0503020204020204" pitchFamily="34" charset="-122"/>
                <a:sym typeface="+mn-ea"/>
              </a:rPr>
              <a:t>.</a:t>
            </a:r>
            <a:r>
              <a:rPr lang="zh-CN" altLang="en-US" sz="900" dirty="0">
                <a:solidFill>
                  <a:srgbClr val="00B0F0"/>
                </a:solidFill>
                <a:latin typeface="微软雅黑" panose="020B0503020204020204" pitchFamily="34" charset="-122"/>
                <a:ea typeface="微软雅黑" panose="020B0503020204020204" pitchFamily="34" charset="-122"/>
                <a:sym typeface="+mn-ea"/>
              </a:rPr>
              <a:t>安全警示标识</a:t>
            </a:r>
            <a:r>
              <a:rPr lang="zh-CN" altLang="en-US" sz="900" dirty="0">
                <a:latin typeface="微软雅黑" panose="020B0503020204020204" pitchFamily="34" charset="-122"/>
                <a:ea typeface="微软雅黑" panose="020B0503020204020204" pitchFamily="34" charset="-122"/>
                <a:sym typeface="+mn-ea"/>
              </a:rPr>
              <a:t>：‌施工标志、交安警示标志（禁止超车、掉头、限速标志等）、有电危险、禁止吸烟，标志应规范设置，‌提醒人们注意安全，‌遵守规定。‌</a:t>
            </a:r>
            <a:endParaRPr lang="zh-CN" altLang="en-US" sz="900" dirty="0">
              <a:latin typeface="微软雅黑" panose="020B0503020204020204" pitchFamily="34" charset="-122"/>
              <a:ea typeface="微软雅黑" panose="020B0503020204020204" pitchFamily="34" charset="-122"/>
              <a:sym typeface="+mn-ea"/>
            </a:endParaRPr>
          </a:p>
          <a:p>
            <a:pPr algn="l">
              <a:lnSpc>
                <a:spcPct val="130000"/>
              </a:lnSpc>
              <a:buClrTx/>
              <a:buSzTx/>
              <a:buNone/>
            </a:pPr>
            <a:r>
              <a:rPr lang="zh-CN" altLang="en-US" sz="900" dirty="0">
                <a:latin typeface="微软雅黑" panose="020B0503020204020204" pitchFamily="34" charset="-122"/>
                <a:ea typeface="微软雅黑" panose="020B0503020204020204" pitchFamily="34" charset="-122"/>
                <a:sym typeface="+mn-ea"/>
              </a:rPr>
              <a:t>.</a:t>
            </a:r>
            <a:r>
              <a:rPr lang="zh-CN" altLang="en-US" sz="900" dirty="0">
                <a:solidFill>
                  <a:srgbClr val="00B0F0"/>
                </a:solidFill>
                <a:latin typeface="微软雅黑" panose="020B0503020204020204" pitchFamily="34" charset="-122"/>
                <a:ea typeface="微软雅黑" panose="020B0503020204020204" pitchFamily="34" charset="-122"/>
                <a:sym typeface="+mn-ea"/>
              </a:rPr>
              <a:t>安全监控系统</a:t>
            </a:r>
            <a:r>
              <a:rPr lang="zh-CN" altLang="en-US" sz="900" dirty="0">
                <a:latin typeface="微软雅黑" panose="020B0503020204020204" pitchFamily="34" charset="-122"/>
                <a:ea typeface="微软雅黑" panose="020B0503020204020204" pitchFamily="34" charset="-122"/>
                <a:sym typeface="+mn-ea"/>
              </a:rPr>
              <a:t>：‌及时发现异常情况，保存证据。‌</a:t>
            </a:r>
            <a:endParaRPr lang="zh-CN" altLang="en-US" sz="900" dirty="0">
              <a:latin typeface="微软雅黑" panose="020B0503020204020204" pitchFamily="34" charset="-122"/>
              <a:ea typeface="微软雅黑" panose="020B0503020204020204" pitchFamily="34" charset="-122"/>
              <a:sym typeface="+mn-ea"/>
            </a:endParaRPr>
          </a:p>
          <a:p>
            <a:pPr algn="l">
              <a:lnSpc>
                <a:spcPct val="130000"/>
              </a:lnSpc>
              <a:buClrTx/>
              <a:buSzTx/>
              <a:buNone/>
            </a:pPr>
            <a:r>
              <a:rPr lang="zh-CN" altLang="en-US" sz="900" dirty="0">
                <a:solidFill>
                  <a:srgbClr val="00B0F0"/>
                </a:solidFill>
                <a:latin typeface="微软雅黑" panose="020B0503020204020204" pitchFamily="34" charset="-122"/>
                <a:ea typeface="微软雅黑" panose="020B0503020204020204" pitchFamily="34" charset="-122"/>
                <a:sym typeface="+mn-ea"/>
              </a:rPr>
              <a:t>安全防护设施</a:t>
            </a:r>
            <a:r>
              <a:rPr lang="zh-CN" altLang="en-US" sz="900" dirty="0">
                <a:latin typeface="微软雅黑" panose="020B0503020204020204" pitchFamily="34" charset="-122"/>
                <a:ea typeface="微软雅黑" panose="020B0503020204020204" pitchFamily="34" charset="-122"/>
                <a:sym typeface="+mn-ea"/>
              </a:rPr>
              <a:t>：‌包括防护栏杆、‌警示带等，‌以避免人员意外伤害。</a:t>
            </a:r>
            <a:endParaRPr lang="zh-CN" altLang="en-US" sz="9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gn="l">
              <a:lnSpc>
                <a:spcPct val="130000"/>
              </a:lnSpc>
              <a:buClrTx/>
              <a:buSzTx/>
              <a:buNone/>
            </a:pPr>
            <a:r>
              <a:rPr lang="zh-CN" altLang="en-US" sz="9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a:t>
            </a:r>
            <a:r>
              <a:rPr sz="1000" b="1" dirty="0">
                <a:solidFill>
                  <a:schemeClr val="accent1"/>
                </a:solidFill>
                <a:effectLst>
                  <a:outerShdw blurRad="38100" dist="25400" dir="5400000" algn="ctr" rotWithShape="0">
                    <a:srgbClr val="6E747A">
                      <a:alpha val="43000"/>
                    </a:srgbClr>
                  </a:outerShdw>
                </a:effectLst>
                <a:ea typeface="微软雅黑" panose="020B0503020204020204" pitchFamily="34" charset="-122"/>
                <a:sym typeface="+mn-ea"/>
              </a:rPr>
              <a:t>安全生产条件：</a:t>
            </a:r>
            <a:r>
              <a:rPr lang="zh-CN" altLang="en-US" sz="900" dirty="0">
                <a:solidFill>
                  <a:srgbClr val="00B0F0"/>
                </a:solidFill>
                <a:latin typeface="微软雅黑" panose="020B0503020204020204" pitchFamily="34" charset="-122"/>
                <a:ea typeface="微软雅黑" panose="020B0503020204020204" pitchFamily="34" charset="-122"/>
                <a:sym typeface="+mn-ea"/>
              </a:rPr>
              <a:t>硬件方面</a:t>
            </a:r>
            <a:r>
              <a:rPr lang="zh-CN" altLang="en-US" sz="900" dirty="0">
                <a:solidFill>
                  <a:schemeClr val="tx1"/>
                </a:solidFill>
                <a:latin typeface="微软雅黑" panose="020B0503020204020204" pitchFamily="34" charset="-122"/>
                <a:ea typeface="微软雅黑" panose="020B0503020204020204" pitchFamily="34" charset="-122"/>
                <a:sym typeface="+mn-ea"/>
              </a:rPr>
              <a:t>：包括经营场所和设备、设施、工艺必须符合安全生产法律、法规和‌国家标准或行业标准；为从业人员配备</a:t>
            </a:r>
            <a:r>
              <a:rPr lang="zh-CN" altLang="en-US" sz="900" dirty="0">
                <a:solidFill>
                  <a:schemeClr val="accent1"/>
                </a:solidFill>
                <a:latin typeface="微软雅黑" panose="020B0503020204020204" pitchFamily="34" charset="-122"/>
                <a:ea typeface="微软雅黑" panose="020B0503020204020204" pitchFamily="34" charset="-122"/>
                <a:sym typeface="+mn-ea"/>
              </a:rPr>
              <a:t>符合国家标准或行业标准</a:t>
            </a:r>
            <a:r>
              <a:rPr lang="zh-CN" altLang="en-US" sz="900" dirty="0">
                <a:solidFill>
                  <a:schemeClr val="tx1"/>
                </a:solidFill>
                <a:latin typeface="微软雅黑" panose="020B0503020204020204" pitchFamily="34" charset="-122"/>
                <a:ea typeface="微软雅黑" panose="020B0503020204020204" pitchFamily="34" charset="-122"/>
                <a:sym typeface="+mn-ea"/>
              </a:rPr>
              <a:t>的‌劳动防护用品。</a:t>
            </a:r>
            <a:r>
              <a:rPr lang="zh-CN" altLang="en-US" sz="900" dirty="0">
                <a:solidFill>
                  <a:srgbClr val="00B0F0"/>
                </a:solidFill>
                <a:latin typeface="微软雅黑" panose="020B0503020204020204" pitchFamily="34" charset="-122"/>
                <a:ea typeface="微软雅黑" panose="020B0503020204020204" pitchFamily="34" charset="-122"/>
                <a:sym typeface="+mn-ea"/>
              </a:rPr>
              <a:t>‌软件方面</a:t>
            </a:r>
            <a:r>
              <a:rPr lang="zh-CN" altLang="en-US" sz="900" dirty="0">
                <a:solidFill>
                  <a:schemeClr val="tx1"/>
                </a:solidFill>
                <a:latin typeface="微软雅黑" panose="020B0503020204020204" pitchFamily="34" charset="-122"/>
                <a:ea typeface="微软雅黑" panose="020B0503020204020204" pitchFamily="34" charset="-122"/>
                <a:sym typeface="+mn-ea"/>
              </a:rPr>
              <a:t>：建立健全‌安全生产规章制度，依法设置‌安全生产管理机构或配备安全生产管理人员（</a:t>
            </a:r>
            <a:r>
              <a:rPr lang="zh-CN" altLang="en-US" sz="9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超过</a:t>
            </a:r>
            <a:r>
              <a:rPr lang="en-US" altLang="zh-CN" sz="9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100</a:t>
            </a:r>
            <a:r>
              <a:rPr lang="zh-CN" altLang="en-US" sz="9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人就必须配备）；</a:t>
            </a:r>
            <a:r>
              <a:rPr lang="zh-CN" altLang="en-US" sz="900" dirty="0">
                <a:solidFill>
                  <a:schemeClr val="tx1"/>
                </a:solidFill>
                <a:latin typeface="微软雅黑" panose="020B0503020204020204" pitchFamily="34" charset="-122"/>
                <a:ea typeface="微软雅黑" panose="020B0503020204020204" pitchFamily="34" charset="-122"/>
                <a:sym typeface="+mn-ea"/>
              </a:rPr>
              <a:t>资金投入、‌</a:t>
            </a:r>
            <a:r>
              <a:rPr lang="zh-CN" altLang="en-US" sz="900" dirty="0">
                <a:solidFill>
                  <a:schemeClr val="tx1"/>
                </a:solidFill>
                <a:highlight>
                  <a:srgbClr val="FFFF00"/>
                </a:highlight>
                <a:latin typeface="微软雅黑" panose="020B0503020204020204" pitchFamily="34" charset="-122"/>
                <a:ea typeface="微软雅黑" panose="020B0503020204020204" pitchFamily="34" charset="-122"/>
                <a:sym typeface="+mn-ea"/>
              </a:rPr>
              <a:t>特种作业人员资格</a:t>
            </a:r>
            <a:r>
              <a:rPr lang="zh-CN" altLang="en-US" sz="900" dirty="0">
                <a:solidFill>
                  <a:schemeClr val="tx1"/>
                </a:solidFill>
                <a:latin typeface="微软雅黑" panose="020B0503020204020204" pitchFamily="34" charset="-122"/>
                <a:ea typeface="微软雅黑" panose="020B0503020204020204" pitchFamily="34" charset="-122"/>
                <a:sym typeface="+mn-ea"/>
              </a:rPr>
              <a:t>、安全生产教育和培训合格（</a:t>
            </a:r>
            <a:r>
              <a:rPr lang="zh-CN" altLang="en-US" sz="900" dirty="0">
                <a:solidFill>
                  <a:schemeClr val="tx1"/>
                </a:solidFill>
                <a:latin typeface="仿宋" panose="02010609060101010101" charset="-122"/>
                <a:ea typeface="仿宋" panose="02010609060101010101" charset="-122"/>
                <a:sym typeface="+mn-ea"/>
              </a:rPr>
              <a:t>做题最好自己做、培训时长达到要求</a:t>
            </a:r>
            <a:r>
              <a:rPr lang="zh-CN" altLang="en-US" sz="900" dirty="0">
                <a:solidFill>
                  <a:schemeClr val="tx1"/>
                </a:solidFill>
                <a:latin typeface="微软雅黑" panose="020B0503020204020204" pitchFamily="34" charset="-122"/>
                <a:ea typeface="微软雅黑" panose="020B0503020204020204" pitchFamily="34" charset="-122"/>
                <a:sym typeface="+mn-ea"/>
              </a:rPr>
              <a:t>）等方面。</a:t>
            </a:r>
            <a:r>
              <a:rPr lang="zh-CN" altLang="en-US" sz="9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（施工标志没摆就施工，典型的不符合安全生产条件；摆放不规范，也可认为不符合安全生产条件）</a:t>
            </a:r>
            <a:endParaRPr lang="zh-CN" altLang="en-US" sz="900" b="1" dirty="0">
              <a:latin typeface="微软雅黑" panose="020B0503020204020204" pitchFamily="34" charset="-122"/>
              <a:ea typeface="微软雅黑" panose="020B0503020204020204" pitchFamily="34" charset="-122"/>
              <a:sym typeface="+mn-ea"/>
            </a:endParaRPr>
          </a:p>
          <a:p>
            <a:pPr algn="l">
              <a:lnSpc>
                <a:spcPct val="130000"/>
              </a:lnSpc>
              <a:buClrTx/>
              <a:buSzTx/>
              <a:buNone/>
            </a:pPr>
            <a:endParaRPr lang="zh-CN" altLang="en-US" sz="900" b="1" dirty="0">
              <a:latin typeface="微软雅黑" panose="020B0503020204020204" pitchFamily="34" charset="-122"/>
              <a:ea typeface="微软雅黑" panose="020B0503020204020204" pitchFamily="34" charset="-122"/>
              <a:sym typeface="+mn-ea"/>
            </a:endParaRPr>
          </a:p>
          <a:p>
            <a:pPr algn="l">
              <a:lnSpc>
                <a:spcPct val="130000"/>
              </a:lnSpc>
              <a:buClrTx/>
              <a:buSzTx/>
              <a:buNone/>
            </a:pPr>
            <a:r>
              <a:rPr lang="zh-CN" altLang="en-US" sz="900" b="1" dirty="0">
                <a:latin typeface="微软雅黑" panose="020B0503020204020204" pitchFamily="34" charset="-122"/>
                <a:ea typeface="微软雅黑" panose="020B0503020204020204" pitchFamily="34" charset="-122"/>
                <a:sym typeface="+mn-ea"/>
              </a:rPr>
              <a:t>最高人民法院、最高人民检察院关于办理危害生产安全刑事案件适用法律若干问题的解释（法释〔2015〕22号）</a:t>
            </a:r>
            <a:endParaRPr lang="zh-CN" altLang="en-US" sz="900" b="1" dirty="0">
              <a:latin typeface="微软雅黑" panose="020B0503020204020204" pitchFamily="34" charset="-122"/>
              <a:ea typeface="微软雅黑" panose="020B0503020204020204" pitchFamily="34" charset="-122"/>
              <a:sym typeface="+mn-ea"/>
            </a:endParaRPr>
          </a:p>
          <a:p>
            <a:pPr algn="l">
              <a:lnSpc>
                <a:spcPct val="130000"/>
              </a:lnSpc>
              <a:buClrTx/>
              <a:buSzTx/>
              <a:buNone/>
            </a:pPr>
            <a:r>
              <a:rPr lang="zh-CN" altLang="en-US" sz="900" dirty="0">
                <a:latin typeface="微软雅黑" panose="020B0503020204020204" pitchFamily="34" charset="-122"/>
                <a:ea typeface="微软雅黑" panose="020B0503020204020204" pitchFamily="34" charset="-122"/>
                <a:sym typeface="+mn-ea"/>
              </a:rPr>
              <a:t>第六条 具有下列情形之一的，应当认定为“造成严重后果”、“发生重大伤亡事故或者造成其他严重后果”，对相关责任人员，处三年以下有期徒刑或者拘役：</a:t>
            </a:r>
            <a:endParaRPr lang="zh-CN" altLang="en-US" sz="900" dirty="0">
              <a:latin typeface="微软雅黑" panose="020B0503020204020204" pitchFamily="34" charset="-122"/>
              <a:ea typeface="微软雅黑" panose="020B0503020204020204" pitchFamily="34" charset="-122"/>
              <a:sym typeface="+mn-ea"/>
            </a:endParaRPr>
          </a:p>
          <a:p>
            <a:pPr algn="l">
              <a:lnSpc>
                <a:spcPct val="130000"/>
              </a:lnSpc>
              <a:buClrTx/>
              <a:buSzTx/>
              <a:buNone/>
            </a:pPr>
            <a:r>
              <a:rPr lang="zh-CN" altLang="en-US" sz="900" dirty="0">
                <a:latin typeface="微软雅黑" panose="020B0503020204020204" pitchFamily="34" charset="-122"/>
                <a:ea typeface="微软雅黑" panose="020B0503020204020204" pitchFamily="34" charset="-122"/>
                <a:sym typeface="+mn-ea"/>
              </a:rPr>
              <a:t>（一）造成</a:t>
            </a:r>
            <a:r>
              <a:rPr lang="zh-CN" altLang="en-US" sz="900" dirty="0">
                <a:solidFill>
                  <a:srgbClr val="00B0F0"/>
                </a:solidFill>
                <a:latin typeface="微软雅黑" panose="020B0503020204020204" pitchFamily="34" charset="-122"/>
                <a:ea typeface="微软雅黑" panose="020B0503020204020204" pitchFamily="34" charset="-122"/>
                <a:sym typeface="+mn-ea"/>
              </a:rPr>
              <a:t>死亡一人</a:t>
            </a:r>
            <a:r>
              <a:rPr lang="zh-CN" altLang="en-US" sz="900" dirty="0">
                <a:latin typeface="微软雅黑" panose="020B0503020204020204" pitchFamily="34" charset="-122"/>
                <a:ea typeface="微软雅黑" panose="020B0503020204020204" pitchFamily="34" charset="-122"/>
                <a:sym typeface="+mn-ea"/>
              </a:rPr>
              <a:t>以上，或者</a:t>
            </a:r>
            <a:r>
              <a:rPr lang="zh-CN" altLang="en-US" sz="900" dirty="0">
                <a:solidFill>
                  <a:srgbClr val="00B0F0"/>
                </a:solidFill>
                <a:latin typeface="微软雅黑" panose="020B0503020204020204" pitchFamily="34" charset="-122"/>
                <a:ea typeface="微软雅黑" panose="020B0503020204020204" pitchFamily="34" charset="-122"/>
                <a:sym typeface="+mn-ea"/>
              </a:rPr>
              <a:t>重伤三人以上</a:t>
            </a:r>
            <a:r>
              <a:rPr lang="zh-CN" altLang="en-US" sz="900" dirty="0">
                <a:latin typeface="微软雅黑" panose="020B0503020204020204" pitchFamily="34" charset="-122"/>
                <a:ea typeface="微软雅黑" panose="020B0503020204020204" pitchFamily="34" charset="-122"/>
                <a:sym typeface="+mn-ea"/>
              </a:rPr>
              <a:t>的；（二）造成直接经济损失</a:t>
            </a:r>
            <a:r>
              <a:rPr lang="zh-CN" altLang="en-US" sz="900" dirty="0">
                <a:solidFill>
                  <a:srgbClr val="00B0F0"/>
                </a:solidFill>
                <a:latin typeface="微软雅黑" panose="020B0503020204020204" pitchFamily="34" charset="-122"/>
                <a:ea typeface="微软雅黑" panose="020B0503020204020204" pitchFamily="34" charset="-122"/>
                <a:sym typeface="+mn-ea"/>
              </a:rPr>
              <a:t>一百万元</a:t>
            </a:r>
            <a:r>
              <a:rPr lang="zh-CN" altLang="en-US" sz="900" dirty="0">
                <a:latin typeface="微软雅黑" panose="020B0503020204020204" pitchFamily="34" charset="-122"/>
                <a:ea typeface="微软雅黑" panose="020B0503020204020204" pitchFamily="34" charset="-122"/>
                <a:sym typeface="+mn-ea"/>
              </a:rPr>
              <a:t>以上的；（三）其他造成严重后果或者重大安全事故的情形。第七条 具有下列情形之一的，对相关责任人员，处三年以上七年以下有期徒刑：</a:t>
            </a:r>
            <a:endParaRPr lang="zh-CN" altLang="en-US" sz="900" dirty="0">
              <a:latin typeface="微软雅黑" panose="020B0503020204020204" pitchFamily="34" charset="-122"/>
              <a:ea typeface="微软雅黑" panose="020B0503020204020204" pitchFamily="34" charset="-122"/>
              <a:sym typeface="+mn-ea"/>
            </a:endParaRPr>
          </a:p>
          <a:p>
            <a:pPr algn="l">
              <a:lnSpc>
                <a:spcPct val="130000"/>
              </a:lnSpc>
              <a:buClrTx/>
              <a:buSzTx/>
              <a:buNone/>
            </a:pPr>
            <a:r>
              <a:rPr lang="zh-CN" altLang="en-US" sz="900" dirty="0">
                <a:latin typeface="微软雅黑" panose="020B0503020204020204" pitchFamily="34" charset="-122"/>
                <a:ea typeface="微软雅黑" panose="020B0503020204020204" pitchFamily="34" charset="-122"/>
                <a:sym typeface="+mn-ea"/>
              </a:rPr>
              <a:t>（一）造成</a:t>
            </a:r>
            <a:r>
              <a:rPr lang="zh-CN" altLang="en-US" sz="900" dirty="0">
                <a:solidFill>
                  <a:srgbClr val="00B0F0"/>
                </a:solidFill>
                <a:latin typeface="微软雅黑" panose="020B0503020204020204" pitchFamily="34" charset="-122"/>
                <a:ea typeface="微软雅黑" panose="020B0503020204020204" pitchFamily="34" charset="-122"/>
                <a:sym typeface="+mn-ea"/>
              </a:rPr>
              <a:t>死亡三人</a:t>
            </a:r>
            <a:r>
              <a:rPr lang="zh-CN" altLang="en-US" sz="900" dirty="0">
                <a:latin typeface="微软雅黑" panose="020B0503020204020204" pitchFamily="34" charset="-122"/>
                <a:ea typeface="微软雅黑" panose="020B0503020204020204" pitchFamily="34" charset="-122"/>
                <a:sym typeface="+mn-ea"/>
              </a:rPr>
              <a:t>以上或者</a:t>
            </a:r>
            <a:r>
              <a:rPr lang="zh-CN" altLang="en-US" sz="900" dirty="0">
                <a:solidFill>
                  <a:srgbClr val="00B0F0"/>
                </a:solidFill>
                <a:latin typeface="微软雅黑" panose="020B0503020204020204" pitchFamily="34" charset="-122"/>
                <a:ea typeface="微软雅黑" panose="020B0503020204020204" pitchFamily="34" charset="-122"/>
                <a:sym typeface="+mn-ea"/>
              </a:rPr>
              <a:t>重伤十人</a:t>
            </a:r>
            <a:r>
              <a:rPr lang="zh-CN" altLang="en-US" sz="900" dirty="0">
                <a:latin typeface="微软雅黑" panose="020B0503020204020204" pitchFamily="34" charset="-122"/>
                <a:ea typeface="微软雅黑" panose="020B0503020204020204" pitchFamily="34" charset="-122"/>
                <a:sym typeface="+mn-ea"/>
              </a:rPr>
              <a:t>以上，负事故</a:t>
            </a:r>
            <a:r>
              <a:rPr lang="zh-CN" altLang="en-US" sz="900" dirty="0">
                <a:solidFill>
                  <a:srgbClr val="00B0F0"/>
                </a:solidFill>
                <a:latin typeface="微软雅黑" panose="020B0503020204020204" pitchFamily="34" charset="-122"/>
                <a:ea typeface="微软雅黑" panose="020B0503020204020204" pitchFamily="34" charset="-122"/>
                <a:sym typeface="+mn-ea"/>
              </a:rPr>
              <a:t>主要责任</a:t>
            </a:r>
            <a:r>
              <a:rPr lang="zh-CN" altLang="en-US" sz="900" dirty="0">
                <a:latin typeface="微软雅黑" panose="020B0503020204020204" pitchFamily="34" charset="-122"/>
                <a:ea typeface="微软雅黑" panose="020B0503020204020204" pitchFamily="34" charset="-122"/>
                <a:sym typeface="+mn-ea"/>
              </a:rPr>
              <a:t>的；（二）造成直接经济损失</a:t>
            </a:r>
            <a:r>
              <a:rPr lang="zh-CN" altLang="en-US" sz="900" dirty="0">
                <a:solidFill>
                  <a:srgbClr val="00B0F0"/>
                </a:solidFill>
                <a:latin typeface="微软雅黑" panose="020B0503020204020204" pitchFamily="34" charset="-122"/>
                <a:ea typeface="微软雅黑" panose="020B0503020204020204" pitchFamily="34" charset="-122"/>
                <a:sym typeface="+mn-ea"/>
              </a:rPr>
              <a:t>五百万元</a:t>
            </a:r>
            <a:r>
              <a:rPr lang="zh-CN" altLang="en-US" sz="900" dirty="0">
                <a:latin typeface="微软雅黑" panose="020B0503020204020204" pitchFamily="34" charset="-122"/>
                <a:ea typeface="微软雅黑" panose="020B0503020204020204" pitchFamily="34" charset="-122"/>
                <a:sym typeface="+mn-ea"/>
              </a:rPr>
              <a:t>以上，负事故</a:t>
            </a:r>
            <a:r>
              <a:rPr lang="zh-CN" altLang="en-US" sz="900" dirty="0">
                <a:solidFill>
                  <a:srgbClr val="00B0F0"/>
                </a:solidFill>
                <a:latin typeface="微软雅黑" panose="020B0503020204020204" pitchFamily="34" charset="-122"/>
                <a:ea typeface="微软雅黑" panose="020B0503020204020204" pitchFamily="34" charset="-122"/>
                <a:sym typeface="+mn-ea"/>
              </a:rPr>
              <a:t>主要责任</a:t>
            </a:r>
            <a:r>
              <a:rPr lang="zh-CN" altLang="en-US" sz="900" dirty="0">
                <a:latin typeface="微软雅黑" panose="020B0503020204020204" pitchFamily="34" charset="-122"/>
                <a:ea typeface="微软雅黑" panose="020B0503020204020204" pitchFamily="34" charset="-122"/>
                <a:sym typeface="+mn-ea"/>
              </a:rPr>
              <a:t>的；（三）其他造成特别严重后果、情节特别恶劣或者后果特别严重的情形。</a:t>
            </a:r>
            <a:endParaRPr lang="zh-CN" altLang="en-US" sz="900" dirty="0">
              <a:solidFill>
                <a:schemeClr val="accent1"/>
              </a:solidFill>
              <a:latin typeface="微软雅黑" panose="020B0503020204020204" pitchFamily="34" charset="-122"/>
              <a:ea typeface="微软雅黑" panose="020B0503020204020204" pitchFamily="34" charset="-122"/>
              <a:sym typeface="+mn-ea"/>
            </a:endParaRPr>
          </a:p>
        </p:txBody>
      </p:sp>
      <p:sp>
        <p:nvSpPr>
          <p:cNvPr id="39" name="Diamond 33"/>
          <p:cNvSpPr/>
          <p:nvPr>
            <p:custDataLst>
              <p:tags r:id="rId1"/>
            </p:custDataLst>
          </p:nvPr>
        </p:nvSpPr>
        <p:spPr>
          <a:xfrm>
            <a:off x="525780" y="195580"/>
            <a:ext cx="427355" cy="424815"/>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p>
            <a:pPr algn="ctr"/>
            <a:r>
              <a:rPr lang="en-US" altLang="zh-CN" sz="1200" b="1" dirty="0">
                <a:solidFill>
                  <a:srgbClr val="FF0000"/>
                </a:solidFill>
                <a:cs typeface="+mn-ea"/>
                <a:sym typeface="+mn-lt"/>
              </a:rPr>
              <a:t>04</a:t>
            </a:r>
            <a:endParaRPr lang="en-US" altLang="zh-CN" sz="1200" b="1" dirty="0">
              <a:solidFill>
                <a:srgbClr val="FF0000"/>
              </a:solidFill>
              <a:cs typeface="+mn-ea"/>
              <a:sym typeface="+mn-lt"/>
            </a:endParaRPr>
          </a:p>
        </p:txBody>
      </p:sp>
      <p:sp>
        <p:nvSpPr>
          <p:cNvPr id="8" name="文本框 7"/>
          <p:cNvSpPr txBox="1"/>
          <p:nvPr>
            <p:custDataLst>
              <p:tags r:id="rId2"/>
            </p:custDataLst>
          </p:nvPr>
        </p:nvSpPr>
        <p:spPr>
          <a:xfrm>
            <a:off x="1043940" y="195580"/>
            <a:ext cx="6136005" cy="398780"/>
          </a:xfrm>
          <a:prstGeom prst="rect">
            <a:avLst/>
          </a:prstGeom>
          <a:noFill/>
        </p:spPr>
        <p:txBody>
          <a:bodyPr wrap="square" rtlCol="0">
            <a:spAutoFit/>
          </a:bodyPr>
          <a:p>
            <a:pPr algn="l"/>
            <a:r>
              <a:rPr lang="zh-CN" altLang="en-US" sz="2000" b="1">
                <a:solidFill>
                  <a:schemeClr val="bg1"/>
                </a:solidFill>
                <a:effectLst>
                  <a:outerShdw blurRad="38100" dist="25400" dir="5400000" algn="ctr" rotWithShape="0">
                    <a:srgbClr val="6E747A">
                      <a:alpha val="43000"/>
                    </a:srgbClr>
                  </a:outerShdw>
                </a:effectLst>
                <a:highlight>
                  <a:srgbClr val="FF0000"/>
                </a:highlight>
                <a:sym typeface="+mn-ea"/>
              </a:rPr>
              <a:t>安全生产十宗罪</a:t>
            </a:r>
            <a:r>
              <a:rPr lang="en-US" altLang="zh-CN" sz="2000" b="1">
                <a:solidFill>
                  <a:schemeClr val="bg1"/>
                </a:solidFill>
                <a:effectLst>
                  <a:outerShdw blurRad="38100" dist="25400" dir="5400000" algn="ctr" rotWithShape="0">
                    <a:srgbClr val="6E747A">
                      <a:alpha val="43000"/>
                    </a:srgbClr>
                  </a:outerShdw>
                </a:effectLst>
                <a:highlight>
                  <a:srgbClr val="FF0000"/>
                </a:highlight>
                <a:sym typeface="+mn-ea"/>
              </a:rPr>
              <a:t>——</a:t>
            </a:r>
            <a:r>
              <a:rPr lang="zh-CN" altLang="en-US" sz="2000" b="1">
                <a:solidFill>
                  <a:schemeClr val="bg1"/>
                </a:solidFill>
                <a:effectLst>
                  <a:outerShdw blurRad="38100" dist="25400" dir="5400000" algn="ctr" rotWithShape="0">
                    <a:srgbClr val="6E747A">
                      <a:alpha val="43000"/>
                    </a:srgbClr>
                  </a:outerShdw>
                </a:effectLst>
                <a:highlight>
                  <a:srgbClr val="FF0000"/>
                </a:highlight>
                <a:sym typeface="+mn-ea"/>
              </a:rPr>
              <a:t>重大劳动安全事故罪</a:t>
            </a:r>
            <a:endParaRPr lang="zh-CN" altLang="en-US" sz="2000" b="1" dirty="0">
              <a:solidFill>
                <a:srgbClr val="2D233E"/>
              </a:solidFill>
              <a:latin typeface="微软雅黑" panose="020B0503020204020204" pitchFamily="34" charset="-122"/>
              <a:ea typeface="微软雅黑" panose="020B0503020204020204" pitchFamily="34" charset="-122"/>
              <a:cs typeface="阿里巴巴普惠体 H" panose="00020600040101010101" pitchFamily="18" charset="-122"/>
              <a:sym typeface="+mn-ea"/>
            </a:endParaRPr>
          </a:p>
        </p:txBody>
      </p:sp>
      <p:pic>
        <p:nvPicPr>
          <p:cNvPr id="51" name="图片 50"/>
          <p:cNvPicPr>
            <a:picLocks noChangeAspect="1"/>
          </p:cNvPicPr>
          <p:nvPr>
            <p:custDataLst>
              <p:tags r:id="rId3"/>
            </p:custDataLst>
          </p:nvPr>
        </p:nvPicPr>
        <p:blipFill>
          <a:blip r:embed="rId4"/>
          <a:stretch>
            <a:fillRect/>
          </a:stretch>
        </p:blipFill>
        <p:spPr>
          <a:xfrm>
            <a:off x="7884160" y="123825"/>
            <a:ext cx="1315085" cy="6381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bldLst>
      <p:bldP spid="11" grpId="0" bldLvl="0" animBg="1"/>
      <p:bldP spid="12" grpId="0" bldLvl="0" animBg="1"/>
      <p:bldP spid="13" grpId="0" bldLvl="0" animBg="1"/>
      <p:bldP spid="13" grpId="1" bldLvl="0" animBg="1"/>
      <p:bldP spid="14" grpId="0"/>
      <p:bldP spid="14" grpId="1"/>
      <p:bldP spid="15" grpId="0" bldLvl="0" animBg="1"/>
      <p:bldP spid="15" grpId="1" bldLvl="0" animBg="1"/>
      <p:bldP spid="16" grpId="0"/>
      <p:bldP spid="1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347544" y="1842239"/>
            <a:ext cx="4699134" cy="100549"/>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endParaRPr lang="zh-CN" altLang="en-US"/>
          </a:p>
        </p:txBody>
      </p:sp>
      <p:sp>
        <p:nvSpPr>
          <p:cNvPr id="12" name="矩形 11"/>
          <p:cNvSpPr/>
          <p:nvPr/>
        </p:nvSpPr>
        <p:spPr>
          <a:xfrm>
            <a:off x="1413031" y="985079"/>
            <a:ext cx="4699134" cy="100549"/>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endParaRPr lang="zh-CN" altLang="en-US"/>
          </a:p>
        </p:txBody>
      </p:sp>
      <p:sp>
        <p:nvSpPr>
          <p:cNvPr id="13" name="椭圆 64"/>
          <p:cNvSpPr>
            <a:spLocks noChangeArrowheads="1"/>
          </p:cNvSpPr>
          <p:nvPr/>
        </p:nvSpPr>
        <p:spPr bwMode="auto">
          <a:xfrm>
            <a:off x="469265" y="930910"/>
            <a:ext cx="1022350" cy="910590"/>
          </a:xfrm>
          <a:prstGeom prst="ellipse">
            <a:avLst/>
          </a:prstGeom>
          <a:solidFill>
            <a:schemeClr val="bg1">
              <a:lumMod val="50000"/>
            </a:schemeClr>
          </a:solidFill>
          <a:ln w="190500" cap="sq" cmpd="sng">
            <a:solidFill>
              <a:schemeClr val="bg1">
                <a:lumMod val="65000"/>
              </a:schemeClr>
            </a:solidFill>
            <a:round/>
          </a:ln>
        </p:spPr>
        <p:txBody>
          <a:bodyPr lIns="68595" tIns="34297" rIns="68595" bIns="34297" anchor="ctr"/>
          <a:lstStyle/>
          <a:p>
            <a:pPr algn="ctr"/>
            <a:r>
              <a:rPr lang="zh-CN" altLang="zh-CN"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法条依据</a:t>
            </a:r>
            <a:endParaRPr lang="zh-CN" altLang="zh-CN"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4" name="TextBox 13"/>
          <p:cNvSpPr txBox="1"/>
          <p:nvPr/>
        </p:nvSpPr>
        <p:spPr>
          <a:xfrm>
            <a:off x="1547495" y="1088390"/>
            <a:ext cx="5506085" cy="904240"/>
          </a:xfrm>
          <a:prstGeom prst="rect">
            <a:avLst/>
          </a:prstGeom>
          <a:noFill/>
        </p:spPr>
        <p:txBody>
          <a:bodyPr wrap="square" lIns="68595" tIns="34297" rIns="68595" bIns="34297" rtlCol="0">
            <a:noAutofit/>
          </a:bodyPr>
          <a:lstStyle/>
          <a:p>
            <a:pPr marL="0" marR="0" algn="l">
              <a:lnSpc>
                <a:spcPct val="150000"/>
              </a:lnSpc>
              <a:spcBef>
                <a:spcPts val="0"/>
              </a:spcBef>
              <a:spcAft>
                <a:spcPts val="0"/>
              </a:spcAft>
            </a:pPr>
            <a:r>
              <a:rPr sz="1000" dirty="0">
                <a:ea typeface="微软雅黑" panose="020B0503020204020204" pitchFamily="34" charset="-122"/>
                <a:sym typeface="+mn-ea"/>
              </a:rPr>
              <a:t>第一百三十七条规定【</a:t>
            </a:r>
            <a:r>
              <a:rPr lang="zh-CN" sz="1000" dirty="0">
                <a:ea typeface="微软雅黑" panose="020B0503020204020204" pitchFamily="34" charset="-122"/>
                <a:sym typeface="+mn-ea"/>
              </a:rPr>
              <a:t>工</a:t>
            </a:r>
            <a:r>
              <a:rPr sz="1000" dirty="0">
                <a:ea typeface="微软雅黑" panose="020B0503020204020204" pitchFamily="34" charset="-122"/>
                <a:sym typeface="+mn-ea"/>
              </a:rPr>
              <a:t>程重大安全事故罪】是</a:t>
            </a:r>
            <a:r>
              <a:rPr sz="1000" dirty="0">
                <a:solidFill>
                  <a:schemeClr val="accent1"/>
                </a:solidFill>
                <a:effectLst>
                  <a:outerShdw blurRad="38100" dist="25400" dir="5400000" algn="ctr" rotWithShape="0">
                    <a:srgbClr val="6E747A">
                      <a:alpha val="43000"/>
                    </a:srgbClr>
                  </a:outerShdw>
                </a:effectLst>
                <a:ea typeface="微软雅黑" panose="020B0503020204020204" pitchFamily="34" charset="-122"/>
                <a:sym typeface="+mn-ea"/>
              </a:rPr>
              <a:t>建设单位、设计单位、施工单位、工程监理单位</a:t>
            </a:r>
            <a:r>
              <a:rPr sz="1000" dirty="0">
                <a:ea typeface="微软雅黑" panose="020B0503020204020204" pitchFamily="34" charset="-122"/>
                <a:sym typeface="+mn-ea"/>
              </a:rPr>
              <a:t>违反国家规定，降低工程质量标准，造成重大安全事故的，对</a:t>
            </a:r>
            <a:r>
              <a:rPr sz="1000" dirty="0">
                <a:solidFill>
                  <a:schemeClr val="accent1"/>
                </a:solidFill>
                <a:effectLst>
                  <a:outerShdw blurRad="38100" dist="25400" dir="5400000" algn="ctr" rotWithShape="0">
                    <a:srgbClr val="6E747A">
                      <a:alpha val="43000"/>
                    </a:srgbClr>
                  </a:outerShdw>
                </a:effectLst>
                <a:ea typeface="微软雅黑" panose="020B0503020204020204" pitchFamily="34" charset="-122"/>
                <a:sym typeface="+mn-ea"/>
              </a:rPr>
              <a:t>直接责任人员</a:t>
            </a:r>
            <a:r>
              <a:rPr sz="1000" dirty="0">
                <a:ea typeface="微软雅黑" panose="020B0503020204020204" pitchFamily="34" charset="-122"/>
                <a:sym typeface="+mn-ea"/>
              </a:rPr>
              <a:t>，处五年以下有期徒刑或者拘役，并处罚金;后果特别严重的，处五年以上十年以下有期徒刑，并处罚金。</a:t>
            </a:r>
            <a:endParaRPr sz="1000" dirty="0">
              <a:ea typeface="微软雅黑" panose="020B0503020204020204" pitchFamily="34" charset="-122"/>
              <a:sym typeface="+mn-ea"/>
            </a:endParaRPr>
          </a:p>
        </p:txBody>
      </p:sp>
      <p:sp>
        <p:nvSpPr>
          <p:cNvPr id="15" name="椭圆 64"/>
          <p:cNvSpPr>
            <a:spLocks noChangeArrowheads="1"/>
          </p:cNvSpPr>
          <p:nvPr/>
        </p:nvSpPr>
        <p:spPr bwMode="auto">
          <a:xfrm>
            <a:off x="7969250" y="1136650"/>
            <a:ext cx="1015365" cy="941705"/>
          </a:xfrm>
          <a:prstGeom prst="ellipse">
            <a:avLst/>
          </a:prstGeom>
          <a:solidFill>
            <a:srgbClr val="FF0000"/>
          </a:solidFill>
          <a:ln w="190500" cap="sq" cmpd="sng">
            <a:solidFill>
              <a:schemeClr val="bg1">
                <a:lumMod val="65000"/>
              </a:schemeClr>
            </a:solidFill>
            <a:round/>
          </a:ln>
        </p:spPr>
        <p:txBody>
          <a:bodyPr lIns="68595" tIns="34297" rIns="68595" bIns="34297" anchor="ctr"/>
          <a:lstStyle/>
          <a:p>
            <a:pPr algn="ctr"/>
            <a:r>
              <a:rPr lang="zh-CN" altLang="en-US"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条文解读</a:t>
            </a:r>
            <a:endParaRPr lang="zh-CN" altLang="zh-CN"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 name="TextBox 15"/>
          <p:cNvSpPr txBox="1"/>
          <p:nvPr/>
        </p:nvSpPr>
        <p:spPr>
          <a:xfrm>
            <a:off x="323850" y="2499360"/>
            <a:ext cx="8609330" cy="2082800"/>
          </a:xfrm>
          <a:prstGeom prst="rect">
            <a:avLst/>
          </a:prstGeom>
          <a:noFill/>
        </p:spPr>
        <p:txBody>
          <a:bodyPr wrap="square" lIns="68595" tIns="34297" rIns="68595" bIns="34297" rtlCol="0">
            <a:noAutofit/>
          </a:bodyPr>
          <a:lstStyle/>
          <a:p>
            <a:pPr algn="l">
              <a:lnSpc>
                <a:spcPct val="130000"/>
              </a:lnSpc>
              <a:buClrTx/>
              <a:buSzTx/>
              <a:buNone/>
            </a:pPr>
            <a:r>
              <a:rPr lang="zh-CN" altLang="en-US" sz="10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【释义】：</a:t>
            </a:r>
            <a:r>
              <a:rPr lang="zh-CN" altLang="en-US" sz="1000" b="1" dirty="0">
                <a:latin typeface="微软雅黑" panose="020B0503020204020204" pitchFamily="34" charset="-122"/>
                <a:ea typeface="微软雅黑" panose="020B0503020204020204" pitchFamily="34" charset="-122"/>
                <a:sym typeface="+mn-ea"/>
              </a:rPr>
              <a:t>最高人民法院、最高人民检察院关于办理危害生产安全刑事案件适用法律若干问题的解释（法释〔2015〕22号）</a:t>
            </a:r>
            <a:endParaRPr lang="zh-CN" altLang="en-US" sz="1000" b="1" dirty="0">
              <a:latin typeface="微软雅黑" panose="020B0503020204020204" pitchFamily="34" charset="-122"/>
              <a:ea typeface="微软雅黑" panose="020B0503020204020204" pitchFamily="34" charset="-122"/>
              <a:sym typeface="+mn-ea"/>
            </a:endParaRPr>
          </a:p>
          <a:p>
            <a:pPr algn="l">
              <a:lnSpc>
                <a:spcPct val="130000"/>
              </a:lnSpc>
              <a:buClrTx/>
              <a:buSzTx/>
              <a:buNone/>
            </a:pPr>
            <a:endParaRPr lang="zh-CN" altLang="en-US" sz="1000" dirty="0">
              <a:latin typeface="微软雅黑" panose="020B0503020204020204" pitchFamily="34" charset="-122"/>
              <a:ea typeface="微软雅黑" panose="020B0503020204020204" pitchFamily="34" charset="-122"/>
              <a:sym typeface="+mn-ea"/>
            </a:endParaRPr>
          </a:p>
          <a:p>
            <a:pPr algn="l">
              <a:lnSpc>
                <a:spcPct val="130000"/>
              </a:lnSpc>
              <a:buClrTx/>
              <a:buSzTx/>
              <a:buNone/>
            </a:pPr>
            <a:r>
              <a:rPr lang="zh-CN" altLang="en-US" sz="1000" dirty="0">
                <a:latin typeface="微软雅黑" panose="020B0503020204020204" pitchFamily="34" charset="-122"/>
                <a:ea typeface="微软雅黑" panose="020B0503020204020204" pitchFamily="34" charset="-122"/>
                <a:sym typeface="+mn-ea"/>
              </a:rPr>
              <a:t>第六条　实施刑法第一百三十七条规定的行为，因而发生安全事故，造成</a:t>
            </a:r>
            <a:r>
              <a:rPr lang="zh-CN" altLang="en-US" sz="1000" dirty="0">
                <a:solidFill>
                  <a:schemeClr val="accent1"/>
                </a:solidFill>
                <a:latin typeface="微软雅黑" panose="020B0503020204020204" pitchFamily="34" charset="-122"/>
                <a:ea typeface="微软雅黑" panose="020B0503020204020204" pitchFamily="34" charset="-122"/>
                <a:sym typeface="+mn-ea"/>
              </a:rPr>
              <a:t>死亡一人以上，或者重伤三人</a:t>
            </a:r>
            <a:r>
              <a:rPr lang="zh-CN" altLang="en-US" sz="1000" dirty="0">
                <a:latin typeface="微软雅黑" panose="020B0503020204020204" pitchFamily="34" charset="-122"/>
                <a:ea typeface="微软雅黑" panose="020B0503020204020204" pitchFamily="34" charset="-122"/>
                <a:sym typeface="+mn-ea"/>
              </a:rPr>
              <a:t>以上的</a:t>
            </a:r>
            <a:r>
              <a:rPr lang="zh-CN" altLang="en-US" sz="1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，应当认定为“造成重大安全事故”，</a:t>
            </a:r>
            <a:r>
              <a:rPr lang="zh-CN" altLang="en-US" sz="1000" dirty="0">
                <a:latin typeface="微软雅黑" panose="020B0503020204020204" pitchFamily="34" charset="-122"/>
                <a:ea typeface="微软雅黑" panose="020B0503020204020204" pitchFamily="34" charset="-122"/>
                <a:sym typeface="+mn-ea"/>
              </a:rPr>
              <a:t>对直接责任人员，处五年以下有期徒刑或者拘役，并处罚金。</a:t>
            </a:r>
            <a:endParaRPr lang="zh-CN" altLang="en-US" sz="1000" dirty="0">
              <a:latin typeface="微软雅黑" panose="020B0503020204020204" pitchFamily="34" charset="-122"/>
              <a:ea typeface="微软雅黑" panose="020B0503020204020204" pitchFamily="34" charset="-122"/>
              <a:sym typeface="+mn-ea"/>
            </a:endParaRPr>
          </a:p>
          <a:p>
            <a:pPr algn="l">
              <a:lnSpc>
                <a:spcPct val="130000"/>
              </a:lnSpc>
              <a:buClrTx/>
              <a:buSzTx/>
              <a:buNone/>
            </a:pPr>
            <a:endParaRPr lang="zh-CN" altLang="en-US" sz="1000" dirty="0">
              <a:latin typeface="微软雅黑" panose="020B0503020204020204" pitchFamily="34" charset="-122"/>
              <a:ea typeface="微软雅黑" panose="020B0503020204020204" pitchFamily="34" charset="-122"/>
              <a:sym typeface="+mn-ea"/>
            </a:endParaRPr>
          </a:p>
          <a:p>
            <a:pPr algn="l">
              <a:lnSpc>
                <a:spcPct val="130000"/>
              </a:lnSpc>
              <a:buClrTx/>
              <a:buSzTx/>
              <a:buFontTx/>
              <a:buNone/>
            </a:pPr>
            <a:r>
              <a:rPr lang="zh-CN" altLang="en-US" sz="1000" dirty="0">
                <a:latin typeface="微软雅黑" panose="020B0503020204020204" pitchFamily="34" charset="-122"/>
                <a:ea typeface="微软雅黑" panose="020B0503020204020204" pitchFamily="34" charset="-122"/>
                <a:sym typeface="+mn-ea"/>
              </a:rPr>
              <a:t>第七条　</a:t>
            </a:r>
            <a:r>
              <a:rPr lang="zh-CN" altLang="en-US" sz="1000"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实施刑法第一百三十七条规定的行为，因而发生安全事故，</a:t>
            </a:r>
            <a:r>
              <a:rPr lang="zh-CN" altLang="en-US" sz="1000" dirty="0">
                <a:latin typeface="微软雅黑" panose="020B0503020204020204" pitchFamily="34" charset="-122"/>
                <a:ea typeface="微软雅黑" panose="020B0503020204020204" pitchFamily="34" charset="-122"/>
                <a:sym typeface="+mn-ea"/>
              </a:rPr>
              <a:t>造成死亡</a:t>
            </a:r>
            <a:r>
              <a:rPr lang="zh-CN" altLang="en-US" sz="1000" dirty="0">
                <a:solidFill>
                  <a:schemeClr val="accent1"/>
                </a:solidFill>
                <a:latin typeface="微软雅黑" panose="020B0503020204020204" pitchFamily="34" charset="-122"/>
                <a:ea typeface="微软雅黑" panose="020B0503020204020204" pitchFamily="34" charset="-122"/>
                <a:sym typeface="+mn-ea"/>
              </a:rPr>
              <a:t>三人以上或者重伤十人</a:t>
            </a:r>
            <a:r>
              <a:rPr lang="zh-CN" altLang="en-US" sz="1000" dirty="0">
                <a:latin typeface="微软雅黑" panose="020B0503020204020204" pitchFamily="34" charset="-122"/>
                <a:ea typeface="微软雅黑" panose="020B0503020204020204" pitchFamily="34" charset="-122"/>
                <a:sym typeface="+mn-ea"/>
              </a:rPr>
              <a:t>以上，负事故</a:t>
            </a:r>
            <a:r>
              <a:rPr lang="zh-CN" altLang="en-US" sz="1000" dirty="0">
                <a:solidFill>
                  <a:schemeClr val="accent1"/>
                </a:solidFill>
                <a:latin typeface="微软雅黑" panose="020B0503020204020204" pitchFamily="34" charset="-122"/>
                <a:ea typeface="微软雅黑" panose="020B0503020204020204" pitchFamily="34" charset="-122"/>
                <a:sym typeface="+mn-ea"/>
              </a:rPr>
              <a:t>主要责任</a:t>
            </a:r>
            <a:r>
              <a:rPr lang="zh-CN" altLang="en-US" sz="1000" dirty="0">
                <a:latin typeface="微软雅黑" panose="020B0503020204020204" pitchFamily="34" charset="-122"/>
                <a:ea typeface="微软雅黑" panose="020B0503020204020204" pitchFamily="34" charset="-122"/>
                <a:sym typeface="+mn-ea"/>
              </a:rPr>
              <a:t>的</a:t>
            </a:r>
            <a:r>
              <a:rPr lang="zh-CN" altLang="en-US" sz="1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a:t>
            </a:r>
            <a:r>
              <a:rPr lang="zh-CN" altLang="en-US" sz="1000" dirty="0">
                <a:latin typeface="微软雅黑" panose="020B0503020204020204" pitchFamily="34" charset="-122"/>
                <a:ea typeface="微软雅黑" panose="020B0503020204020204" pitchFamily="34" charset="-122"/>
                <a:sym typeface="+mn-ea"/>
              </a:rPr>
              <a:t>对直接责任人员，处五年以上十年以下有期徒刑，并处罚金。</a:t>
            </a:r>
            <a:r>
              <a:rPr lang="en-US" altLang="zh-CN" sz="1000" dirty="0">
                <a:latin typeface="微软雅黑" panose="020B0503020204020204" pitchFamily="34" charset="-122"/>
                <a:ea typeface="微软雅黑" panose="020B0503020204020204" pitchFamily="34" charset="-122"/>
                <a:sym typeface="+mn-ea"/>
              </a:rPr>
              <a:t>  </a:t>
            </a:r>
            <a:endParaRPr lang="en-US" altLang="zh-CN" sz="1000" dirty="0">
              <a:latin typeface="微软雅黑" panose="020B0503020204020204" pitchFamily="34" charset="-122"/>
              <a:ea typeface="微软雅黑" panose="020B0503020204020204" pitchFamily="34" charset="-122"/>
              <a:sym typeface="+mn-ea"/>
            </a:endParaRPr>
          </a:p>
          <a:p>
            <a:pPr algn="l">
              <a:lnSpc>
                <a:spcPct val="130000"/>
              </a:lnSpc>
              <a:buClrTx/>
              <a:buSzTx/>
              <a:buFontTx/>
              <a:buNone/>
            </a:pPr>
            <a:endParaRPr lang="zh-CN" altLang="en-US" sz="1000" b="1" dirty="0">
              <a:solidFill>
                <a:schemeClr val="accent1"/>
              </a:solidFill>
              <a:latin typeface="微软雅黑" panose="020B0503020204020204" pitchFamily="34" charset="-122"/>
              <a:ea typeface="微软雅黑" panose="020B0503020204020204" pitchFamily="34" charset="-122"/>
              <a:sym typeface="+mn-ea"/>
            </a:endParaRPr>
          </a:p>
          <a:p>
            <a:pPr algn="l">
              <a:lnSpc>
                <a:spcPct val="130000"/>
              </a:lnSpc>
              <a:buClrTx/>
              <a:buSzTx/>
              <a:buFontTx/>
              <a:buNone/>
            </a:pPr>
            <a:r>
              <a:rPr lang="zh-CN" altLang="en-US" sz="1000"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护栏、塌方等维护、整治工程以及新建工程应按照</a:t>
            </a:r>
            <a:r>
              <a:rPr lang="zh-CN" altLang="en-US" sz="1000" b="1" dirty="0">
                <a:solidFill>
                  <a:schemeClr val="accent1"/>
                </a:solidFill>
                <a:latin typeface="微软雅黑" panose="020B0503020204020204" pitchFamily="34" charset="-122"/>
                <a:ea typeface="微软雅黑" panose="020B0503020204020204" pitchFamily="34" charset="-122"/>
                <a:sym typeface="+mn-ea"/>
              </a:rPr>
              <a:t>《建设工程质量管理条例》规定的建设单位的质量责任和义务（共有</a:t>
            </a:r>
            <a:r>
              <a:rPr lang="en-US" altLang="zh-CN" sz="1000" b="1" dirty="0">
                <a:solidFill>
                  <a:schemeClr val="accent1"/>
                </a:solidFill>
                <a:latin typeface="微软雅黑" panose="020B0503020204020204" pitchFamily="34" charset="-122"/>
                <a:ea typeface="微软雅黑" panose="020B0503020204020204" pitchFamily="34" charset="-122"/>
                <a:sym typeface="+mn-ea"/>
              </a:rPr>
              <a:t>11</a:t>
            </a:r>
            <a:r>
              <a:rPr lang="zh-CN" altLang="en-US" sz="1000" b="1" dirty="0">
                <a:solidFill>
                  <a:schemeClr val="accent1"/>
                </a:solidFill>
                <a:latin typeface="微软雅黑" panose="020B0503020204020204" pitchFamily="34" charset="-122"/>
                <a:ea typeface="微软雅黑" panose="020B0503020204020204" pitchFamily="34" charset="-122"/>
                <a:sym typeface="+mn-ea"/>
              </a:rPr>
              <a:t>条），</a:t>
            </a:r>
            <a:r>
              <a:rPr lang="zh-CN" altLang="en-US" sz="1000" dirty="0">
                <a:latin typeface="微软雅黑" panose="020B0503020204020204" pitchFamily="34" charset="-122"/>
                <a:ea typeface="微软雅黑" panose="020B0503020204020204" pitchFamily="34" charset="-122"/>
                <a:sym typeface="+mn-ea"/>
              </a:rPr>
              <a:t>履行好业主的责任</a:t>
            </a:r>
            <a:endParaRPr lang="zh-CN" altLang="en-US" sz="1000" dirty="0">
              <a:latin typeface="微软雅黑" panose="020B0503020204020204" pitchFamily="34" charset="-122"/>
              <a:ea typeface="微软雅黑" panose="020B0503020204020204" pitchFamily="34" charset="-122"/>
              <a:sym typeface="+mn-ea"/>
            </a:endParaRPr>
          </a:p>
        </p:txBody>
      </p:sp>
      <p:sp>
        <p:nvSpPr>
          <p:cNvPr id="39" name="Diamond 33"/>
          <p:cNvSpPr/>
          <p:nvPr>
            <p:custDataLst>
              <p:tags r:id="rId1"/>
            </p:custDataLst>
          </p:nvPr>
        </p:nvSpPr>
        <p:spPr>
          <a:xfrm>
            <a:off x="525780" y="195580"/>
            <a:ext cx="427355" cy="424815"/>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p>
            <a:pPr algn="ctr"/>
            <a:r>
              <a:rPr lang="en-US" altLang="zh-CN" sz="1200" b="1" dirty="0">
                <a:solidFill>
                  <a:srgbClr val="FF0000"/>
                </a:solidFill>
                <a:cs typeface="+mn-ea"/>
                <a:sym typeface="+mn-lt"/>
              </a:rPr>
              <a:t>04</a:t>
            </a:r>
            <a:endParaRPr lang="en-US" altLang="zh-CN" sz="1200" b="1" dirty="0">
              <a:solidFill>
                <a:srgbClr val="FF0000"/>
              </a:solidFill>
              <a:cs typeface="+mn-ea"/>
              <a:sym typeface="+mn-lt"/>
            </a:endParaRPr>
          </a:p>
        </p:txBody>
      </p:sp>
      <p:sp>
        <p:nvSpPr>
          <p:cNvPr id="8" name="文本框 7"/>
          <p:cNvSpPr txBox="1"/>
          <p:nvPr>
            <p:custDataLst>
              <p:tags r:id="rId2"/>
            </p:custDataLst>
          </p:nvPr>
        </p:nvSpPr>
        <p:spPr>
          <a:xfrm>
            <a:off x="1043940" y="195580"/>
            <a:ext cx="6136005" cy="398780"/>
          </a:xfrm>
          <a:prstGeom prst="rect">
            <a:avLst/>
          </a:prstGeom>
          <a:noFill/>
        </p:spPr>
        <p:txBody>
          <a:bodyPr wrap="square" rtlCol="0">
            <a:spAutoFit/>
          </a:bodyPr>
          <a:p>
            <a:pPr algn="l"/>
            <a:r>
              <a:rPr lang="zh-CN" altLang="en-US" sz="2000" b="1">
                <a:solidFill>
                  <a:schemeClr val="bg1"/>
                </a:solidFill>
                <a:effectLst>
                  <a:outerShdw blurRad="38100" dist="25400" dir="5400000" algn="ctr" rotWithShape="0">
                    <a:srgbClr val="6E747A">
                      <a:alpha val="43000"/>
                    </a:srgbClr>
                  </a:outerShdw>
                </a:effectLst>
                <a:highlight>
                  <a:srgbClr val="FF0000"/>
                </a:highlight>
                <a:sym typeface="+mn-ea"/>
              </a:rPr>
              <a:t>安全生产十宗罪</a:t>
            </a:r>
            <a:r>
              <a:rPr lang="en-US" altLang="zh-CN" sz="2000" b="1">
                <a:solidFill>
                  <a:schemeClr val="bg1"/>
                </a:solidFill>
                <a:effectLst>
                  <a:outerShdw blurRad="38100" dist="25400" dir="5400000" algn="ctr" rotWithShape="0">
                    <a:srgbClr val="6E747A">
                      <a:alpha val="43000"/>
                    </a:srgbClr>
                  </a:outerShdw>
                </a:effectLst>
                <a:highlight>
                  <a:srgbClr val="FF0000"/>
                </a:highlight>
                <a:sym typeface="+mn-ea"/>
              </a:rPr>
              <a:t>——</a:t>
            </a:r>
            <a:r>
              <a:rPr lang="zh-CN" altLang="en-US" sz="2000" b="1">
                <a:solidFill>
                  <a:schemeClr val="bg1"/>
                </a:solidFill>
                <a:effectLst>
                  <a:outerShdw blurRad="38100" dist="25400" dir="5400000" algn="ctr" rotWithShape="0">
                    <a:srgbClr val="6E747A">
                      <a:alpha val="43000"/>
                    </a:srgbClr>
                  </a:outerShdw>
                </a:effectLst>
                <a:highlight>
                  <a:srgbClr val="FF0000"/>
                </a:highlight>
                <a:sym typeface="+mn-ea"/>
              </a:rPr>
              <a:t>工程重大安全事故罪</a:t>
            </a:r>
            <a:endParaRPr lang="zh-CN" altLang="en-US" sz="2000" b="1" dirty="0">
              <a:solidFill>
                <a:srgbClr val="2D233E"/>
              </a:solidFill>
              <a:latin typeface="微软雅黑" panose="020B0503020204020204" pitchFamily="34" charset="-122"/>
              <a:ea typeface="微软雅黑" panose="020B0503020204020204" pitchFamily="34" charset="-122"/>
              <a:cs typeface="阿里巴巴普惠体 H" panose="00020600040101010101" pitchFamily="18" charset="-122"/>
              <a:sym typeface="+mn-ea"/>
            </a:endParaRPr>
          </a:p>
        </p:txBody>
      </p:sp>
      <p:pic>
        <p:nvPicPr>
          <p:cNvPr id="51" name="图片 50"/>
          <p:cNvPicPr>
            <a:picLocks noChangeAspect="1"/>
          </p:cNvPicPr>
          <p:nvPr>
            <p:custDataLst>
              <p:tags r:id="rId3"/>
            </p:custDataLst>
          </p:nvPr>
        </p:nvPicPr>
        <p:blipFill>
          <a:blip r:embed="rId4"/>
          <a:stretch>
            <a:fillRect/>
          </a:stretch>
        </p:blipFill>
        <p:spPr>
          <a:xfrm>
            <a:off x="7884160" y="123825"/>
            <a:ext cx="1315085" cy="6381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bldLst>
      <p:bldP spid="11" grpId="0" bldLvl="0" animBg="1"/>
      <p:bldP spid="12" grpId="0" bldLvl="0" animBg="1"/>
      <p:bldP spid="13" grpId="0" bldLvl="0" animBg="1"/>
      <p:bldP spid="13" grpId="1" bldLvl="0" animBg="1"/>
      <p:bldP spid="14" grpId="0"/>
      <p:bldP spid="14" grpId="1"/>
      <p:bldP spid="15" grpId="0" bldLvl="0" animBg="1"/>
      <p:bldP spid="15" grpId="1" bldLvl="0" animBg="1"/>
      <p:bldP spid="16" grpId="0"/>
      <p:bldP spid="1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3779277" y="3004051"/>
            <a:ext cx="3324225" cy="468262"/>
            <a:chOff x="3683842" y="3615656"/>
            <a:chExt cx="3324225" cy="468262"/>
          </a:xfrm>
        </p:grpSpPr>
        <p:sp>
          <p:nvSpPr>
            <p:cNvPr id="9" name="Diamond 27"/>
            <p:cNvSpPr/>
            <p:nvPr/>
          </p:nvSpPr>
          <p:spPr>
            <a:xfrm>
              <a:off x="3683842" y="3615656"/>
              <a:ext cx="468262" cy="468262"/>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r>
                <a:rPr lang="en-US" altLang="zh-CN">
                  <a:solidFill>
                    <a:schemeClr val="bg1"/>
                  </a:solidFill>
                  <a:cs typeface="+mn-ea"/>
                  <a:sym typeface="+mn-lt"/>
                </a:rPr>
                <a:t>04</a:t>
              </a:r>
              <a:endParaRPr lang="en-US" altLang="zh-CN">
                <a:solidFill>
                  <a:schemeClr val="bg1"/>
                </a:solidFill>
                <a:cs typeface="+mn-ea"/>
                <a:sym typeface="+mn-lt"/>
              </a:endParaRPr>
            </a:p>
          </p:txBody>
        </p:sp>
        <p:sp>
          <p:nvSpPr>
            <p:cNvPr id="23" name="TextBox 41"/>
            <p:cNvSpPr txBox="1"/>
            <p:nvPr/>
          </p:nvSpPr>
          <p:spPr>
            <a:xfrm>
              <a:off x="4034362" y="3638516"/>
              <a:ext cx="2973705" cy="325120"/>
            </a:xfrm>
            <a:prstGeom prst="rect">
              <a:avLst/>
            </a:prstGeom>
            <a:noFill/>
          </p:spPr>
          <p:txBody>
            <a:bodyPr wrap="none" lIns="360000" tIns="0" rIns="0" bIns="0" anchor="b" anchorCtr="0">
              <a:normAutofit/>
            </a:bodyPr>
            <a:lstStyle/>
            <a:p>
              <a:pPr algn="l"/>
              <a:r>
                <a:rPr lang="zh-CN" altLang="en-US" sz="1600" b="1" dirty="0">
                  <a:sym typeface="+mn-ea"/>
                </a:rPr>
                <a:t>刑法涉及安全生产的十宗罪</a:t>
              </a:r>
              <a:endParaRPr lang="zh-CN" altLang="en-US" sz="1600" b="1" dirty="0">
                <a:solidFill>
                  <a:srgbClr val="333333"/>
                </a:solidFill>
                <a:cs typeface="+mn-ea"/>
                <a:sym typeface="+mn-ea"/>
              </a:endParaRPr>
            </a:p>
          </p:txBody>
        </p:sp>
      </p:grpSp>
      <p:grpSp>
        <p:nvGrpSpPr>
          <p:cNvPr id="32" name="组合 31"/>
          <p:cNvGrpSpPr/>
          <p:nvPr/>
        </p:nvGrpSpPr>
        <p:grpSpPr>
          <a:xfrm>
            <a:off x="3778642" y="2355914"/>
            <a:ext cx="3520440" cy="468262"/>
            <a:chOff x="3683842" y="2956724"/>
            <a:chExt cx="3520440" cy="468262"/>
          </a:xfrm>
        </p:grpSpPr>
        <p:sp>
          <p:nvSpPr>
            <p:cNvPr id="11" name="Diamond 29"/>
            <p:cNvSpPr/>
            <p:nvPr/>
          </p:nvSpPr>
          <p:spPr>
            <a:xfrm>
              <a:off x="3683842" y="2956724"/>
              <a:ext cx="468262" cy="468262"/>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r>
                <a:rPr lang="en-US" altLang="zh-CN">
                  <a:solidFill>
                    <a:schemeClr val="bg1"/>
                  </a:solidFill>
                  <a:cs typeface="+mn-ea"/>
                  <a:sym typeface="+mn-lt"/>
                </a:rPr>
                <a:t>03</a:t>
              </a:r>
              <a:endParaRPr lang="en-US" altLang="zh-CN">
                <a:solidFill>
                  <a:schemeClr val="bg1"/>
                </a:solidFill>
                <a:cs typeface="+mn-ea"/>
                <a:sym typeface="+mn-lt"/>
              </a:endParaRPr>
            </a:p>
          </p:txBody>
        </p:sp>
        <p:sp>
          <p:nvSpPr>
            <p:cNvPr id="21" name="TextBox 39"/>
            <p:cNvSpPr txBox="1"/>
            <p:nvPr/>
          </p:nvSpPr>
          <p:spPr>
            <a:xfrm>
              <a:off x="4034362" y="2979584"/>
              <a:ext cx="3169920" cy="332105"/>
            </a:xfrm>
            <a:prstGeom prst="rect">
              <a:avLst/>
            </a:prstGeom>
            <a:noFill/>
          </p:spPr>
          <p:txBody>
            <a:bodyPr wrap="none" lIns="360000" tIns="0" rIns="0" bIns="0" anchor="b" anchorCtr="0">
              <a:normAutofit/>
            </a:bodyPr>
            <a:lstStyle/>
            <a:p>
              <a:pPr algn="l"/>
              <a:r>
                <a:rPr lang="zh-CN" altLang="en-US" sz="1600" b="1" dirty="0">
                  <a:solidFill>
                    <a:schemeClr val="accent1"/>
                  </a:solidFill>
                  <a:effectLst>
                    <a:outerShdw blurRad="38100" dist="25400" dir="5400000" algn="ctr" rotWithShape="0">
                      <a:srgbClr val="6E747A">
                        <a:alpha val="43000"/>
                      </a:srgbClr>
                    </a:outerShdw>
                  </a:effectLst>
                  <a:sym typeface="+mn-ea"/>
                </a:rPr>
                <a:t>职工权益密切相关的法律法规</a:t>
              </a:r>
              <a:r>
                <a:rPr lang="en-US" altLang="zh-CN" sz="1600" dirty="0">
                  <a:sym typeface="+mn-ea"/>
                </a:rPr>
                <a:t> </a:t>
              </a:r>
              <a:endParaRPr lang="zh-CN" altLang="en-US" sz="1600" b="1" dirty="0">
                <a:solidFill>
                  <a:srgbClr val="B71C2B"/>
                </a:solidFill>
                <a:cs typeface="+mn-ea"/>
                <a:sym typeface="+mn-lt"/>
              </a:endParaRPr>
            </a:p>
          </p:txBody>
        </p:sp>
      </p:grpSp>
      <p:grpSp>
        <p:nvGrpSpPr>
          <p:cNvPr id="31" name="组合 30"/>
          <p:cNvGrpSpPr/>
          <p:nvPr/>
        </p:nvGrpSpPr>
        <p:grpSpPr>
          <a:xfrm>
            <a:off x="3778642" y="1588397"/>
            <a:ext cx="3319145" cy="515887"/>
            <a:chOff x="3683842" y="2250167"/>
            <a:chExt cx="3319145" cy="515887"/>
          </a:xfrm>
        </p:grpSpPr>
        <p:sp>
          <p:nvSpPr>
            <p:cNvPr id="13" name="Diamond 31"/>
            <p:cNvSpPr/>
            <p:nvPr/>
          </p:nvSpPr>
          <p:spPr>
            <a:xfrm>
              <a:off x="3683842" y="2297792"/>
              <a:ext cx="468262" cy="46826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r>
                <a:rPr lang="en-US" altLang="zh-CN" dirty="0">
                  <a:solidFill>
                    <a:schemeClr val="bg1"/>
                  </a:solidFill>
                  <a:cs typeface="+mn-ea"/>
                  <a:sym typeface="+mn-lt"/>
                </a:rPr>
                <a:t>02</a:t>
              </a:r>
              <a:endParaRPr lang="en-US" altLang="zh-CN" dirty="0">
                <a:solidFill>
                  <a:schemeClr val="bg1"/>
                </a:solidFill>
                <a:cs typeface="+mn-ea"/>
                <a:sym typeface="+mn-lt"/>
              </a:endParaRPr>
            </a:p>
          </p:txBody>
        </p:sp>
        <p:sp>
          <p:nvSpPr>
            <p:cNvPr id="19" name="TextBox 37"/>
            <p:cNvSpPr txBox="1"/>
            <p:nvPr/>
          </p:nvSpPr>
          <p:spPr>
            <a:xfrm>
              <a:off x="4028012" y="2250167"/>
              <a:ext cx="2974975" cy="391795"/>
            </a:xfrm>
            <a:prstGeom prst="rect">
              <a:avLst/>
            </a:prstGeom>
            <a:noFill/>
          </p:spPr>
          <p:txBody>
            <a:bodyPr wrap="none" lIns="360000" tIns="0" rIns="0" bIns="0" anchor="b" anchorCtr="0">
              <a:normAutofit/>
            </a:bodyPr>
            <a:lstStyle/>
            <a:p>
              <a:pPr algn="l"/>
              <a:r>
                <a:rPr lang="zh-CN" altLang="en-US" sz="1600" b="1" dirty="0">
                  <a:solidFill>
                    <a:schemeClr val="tx1"/>
                  </a:solidFill>
                  <a:sym typeface="+mn-ea"/>
                </a:rPr>
                <a:t>诉讼时效的案例解析</a:t>
              </a:r>
              <a:endParaRPr lang="zh-CN" altLang="en-US" sz="1600" b="1" dirty="0">
                <a:solidFill>
                  <a:schemeClr val="tx1"/>
                </a:solidFill>
                <a:cs typeface="+mn-ea"/>
                <a:sym typeface="+mn-ea"/>
              </a:endParaRPr>
            </a:p>
          </p:txBody>
        </p:sp>
      </p:grpSp>
      <p:grpSp>
        <p:nvGrpSpPr>
          <p:cNvPr id="30" name="组合 29"/>
          <p:cNvGrpSpPr/>
          <p:nvPr/>
        </p:nvGrpSpPr>
        <p:grpSpPr>
          <a:xfrm>
            <a:off x="3779277" y="987885"/>
            <a:ext cx="3318510" cy="468262"/>
            <a:chOff x="3683844" y="1638860"/>
            <a:chExt cx="3318510" cy="468262"/>
          </a:xfrm>
        </p:grpSpPr>
        <p:sp>
          <p:nvSpPr>
            <p:cNvPr id="15" name="Diamond 33"/>
            <p:cNvSpPr/>
            <p:nvPr/>
          </p:nvSpPr>
          <p:spPr>
            <a:xfrm>
              <a:off x="3683844" y="1638860"/>
              <a:ext cx="468262" cy="46826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r>
                <a:rPr lang="en-US" altLang="zh-CN">
                  <a:solidFill>
                    <a:schemeClr val="bg1"/>
                  </a:solidFill>
                  <a:cs typeface="+mn-ea"/>
                  <a:sym typeface="+mn-lt"/>
                </a:rPr>
                <a:t>01</a:t>
              </a:r>
              <a:endParaRPr lang="en-US" altLang="zh-CN">
                <a:solidFill>
                  <a:schemeClr val="bg1"/>
                </a:solidFill>
                <a:cs typeface="+mn-ea"/>
                <a:sym typeface="+mn-lt"/>
              </a:endParaRPr>
            </a:p>
          </p:txBody>
        </p:sp>
        <p:sp>
          <p:nvSpPr>
            <p:cNvPr id="17" name="TextBox 35"/>
            <p:cNvSpPr txBox="1"/>
            <p:nvPr/>
          </p:nvSpPr>
          <p:spPr>
            <a:xfrm>
              <a:off x="4034364" y="1661720"/>
              <a:ext cx="2967990" cy="351155"/>
            </a:xfrm>
            <a:prstGeom prst="rect">
              <a:avLst/>
            </a:prstGeom>
            <a:noFill/>
          </p:spPr>
          <p:txBody>
            <a:bodyPr wrap="none" lIns="360000" tIns="0" rIns="0" bIns="0" anchor="b" anchorCtr="0">
              <a:normAutofit/>
              <a:scene3d>
                <a:camera prst="orthographicFront"/>
                <a:lightRig rig="threePt" dir="t"/>
              </a:scene3d>
            </a:bodyPr>
            <a:lstStyle/>
            <a:p>
              <a:pPr algn="l"/>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法院审理案件依据的法律规定</a:t>
              </a:r>
              <a:endPar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mn-ea"/>
              </a:endParaRPr>
            </a:p>
          </p:txBody>
        </p:sp>
      </p:grpSp>
      <p:sp>
        <p:nvSpPr>
          <p:cNvPr id="34" name="Freeform 7"/>
          <p:cNvSpPr/>
          <p:nvPr/>
        </p:nvSpPr>
        <p:spPr bwMode="auto">
          <a:xfrm>
            <a:off x="837412" y="-835771"/>
            <a:ext cx="2359265" cy="2360723"/>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B71C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8" name="组合 37"/>
          <p:cNvGrpSpPr/>
          <p:nvPr/>
        </p:nvGrpSpPr>
        <p:grpSpPr>
          <a:xfrm>
            <a:off x="-1050864" y="145704"/>
            <a:ext cx="2958568" cy="2960397"/>
            <a:chOff x="265239" y="1114832"/>
            <a:chExt cx="2796817" cy="2798546"/>
          </a:xfrm>
        </p:grpSpPr>
        <p:sp>
          <p:nvSpPr>
            <p:cNvPr id="39" name="Freeform 3297"/>
            <p:cNvSpPr/>
            <p:nvPr/>
          </p:nvSpPr>
          <p:spPr bwMode="auto">
            <a:xfrm>
              <a:off x="265239" y="1114832"/>
              <a:ext cx="2796817" cy="2798546"/>
            </a:xfrm>
            <a:custGeom>
              <a:avLst/>
              <a:gdLst>
                <a:gd name="T0" fmla="*/ 1619 w 3239"/>
                <a:gd name="T1" fmla="*/ 3241 h 3241"/>
                <a:gd name="T2" fmla="*/ 0 w 3239"/>
                <a:gd name="T3" fmla="*/ 1620 h 3241"/>
                <a:gd name="T4" fmla="*/ 1619 w 3239"/>
                <a:gd name="T5" fmla="*/ 0 h 3241"/>
                <a:gd name="T6" fmla="*/ 3239 w 3239"/>
                <a:gd name="T7" fmla="*/ 1620 h 3241"/>
                <a:gd name="T8" fmla="*/ 1619 w 3239"/>
                <a:gd name="T9" fmla="*/ 3241 h 3241"/>
              </a:gdLst>
              <a:ahLst/>
              <a:cxnLst>
                <a:cxn ang="0">
                  <a:pos x="T0" y="T1"/>
                </a:cxn>
                <a:cxn ang="0">
                  <a:pos x="T2" y="T3"/>
                </a:cxn>
                <a:cxn ang="0">
                  <a:pos x="T4" y="T5"/>
                </a:cxn>
                <a:cxn ang="0">
                  <a:pos x="T6" y="T7"/>
                </a:cxn>
                <a:cxn ang="0">
                  <a:pos x="T8" y="T9"/>
                </a:cxn>
              </a:cxnLst>
              <a:rect l="0" t="0" r="r" b="b"/>
              <a:pathLst>
                <a:path w="3239" h="3241">
                  <a:moveTo>
                    <a:pt x="1619" y="3241"/>
                  </a:moveTo>
                  <a:lnTo>
                    <a:pt x="0" y="1620"/>
                  </a:lnTo>
                  <a:lnTo>
                    <a:pt x="1619" y="0"/>
                  </a:lnTo>
                  <a:lnTo>
                    <a:pt x="3239" y="1620"/>
                  </a:lnTo>
                  <a:lnTo>
                    <a:pt x="1619" y="3241"/>
                  </a:lnTo>
                  <a:close/>
                </a:path>
              </a:pathLst>
            </a:custGeom>
            <a:solidFill>
              <a:srgbClr val="FFFFFF"/>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297"/>
            <p:cNvSpPr/>
            <p:nvPr/>
          </p:nvSpPr>
          <p:spPr bwMode="auto">
            <a:xfrm>
              <a:off x="436579" y="1266619"/>
              <a:ext cx="2469149" cy="2470676"/>
            </a:xfrm>
            <a:custGeom>
              <a:avLst/>
              <a:gdLst>
                <a:gd name="T0" fmla="*/ 1619 w 3239"/>
                <a:gd name="T1" fmla="*/ 3241 h 3241"/>
                <a:gd name="T2" fmla="*/ 0 w 3239"/>
                <a:gd name="T3" fmla="*/ 1620 h 3241"/>
                <a:gd name="T4" fmla="*/ 1619 w 3239"/>
                <a:gd name="T5" fmla="*/ 0 h 3241"/>
                <a:gd name="T6" fmla="*/ 3239 w 3239"/>
                <a:gd name="T7" fmla="*/ 1620 h 3241"/>
                <a:gd name="T8" fmla="*/ 1619 w 3239"/>
                <a:gd name="T9" fmla="*/ 3241 h 3241"/>
              </a:gdLst>
              <a:ahLst/>
              <a:cxnLst>
                <a:cxn ang="0">
                  <a:pos x="T0" y="T1"/>
                </a:cxn>
                <a:cxn ang="0">
                  <a:pos x="T2" y="T3"/>
                </a:cxn>
                <a:cxn ang="0">
                  <a:pos x="T4" y="T5"/>
                </a:cxn>
                <a:cxn ang="0">
                  <a:pos x="T6" y="T7"/>
                </a:cxn>
                <a:cxn ang="0">
                  <a:pos x="T8" y="T9"/>
                </a:cxn>
              </a:cxnLst>
              <a:rect l="0" t="0" r="r" b="b"/>
              <a:pathLst>
                <a:path w="3239" h="3241">
                  <a:moveTo>
                    <a:pt x="1619" y="3241"/>
                  </a:moveTo>
                  <a:lnTo>
                    <a:pt x="0" y="1620"/>
                  </a:lnTo>
                  <a:lnTo>
                    <a:pt x="1619" y="0"/>
                  </a:lnTo>
                  <a:lnTo>
                    <a:pt x="3239" y="1620"/>
                  </a:lnTo>
                  <a:lnTo>
                    <a:pt x="1619" y="3241"/>
                  </a:lnTo>
                  <a:close/>
                </a:path>
              </a:pathLst>
            </a:custGeom>
            <a:blipFill dpi="0" rotWithShape="1">
              <a:blip r:embed="rId1">
                <a:extLst>
                  <a:ext uri="{28A0092B-C50C-407E-A947-70E740481C1C}">
                    <a14:useLocalDpi xmlns:a14="http://schemas.microsoft.com/office/drawing/2010/main" val="0"/>
                  </a:ext>
                </a:extLst>
              </a:blip>
              <a:srcRect/>
              <a:stretch>
                <a:fillRect l="-12000" r="-30000"/>
              </a:stretch>
            </a:blipFill>
            <a:ln>
              <a:noFill/>
            </a:ln>
          </p:spPr>
          <p:txBody>
            <a:bodyPr vert="horz" wrap="square" lIns="91440" tIns="45720" rIns="91440" bIns="45720" numCol="1" anchor="t" anchorCtr="0" compatLnSpc="1"/>
            <a:lstStyle/>
            <a:p>
              <a:endParaRPr lang="zh-CN" altLang="en-US"/>
            </a:p>
          </p:txBody>
        </p:sp>
      </p:grpSp>
      <p:grpSp>
        <p:nvGrpSpPr>
          <p:cNvPr id="35" name="组合 34"/>
          <p:cNvGrpSpPr/>
          <p:nvPr/>
        </p:nvGrpSpPr>
        <p:grpSpPr>
          <a:xfrm>
            <a:off x="1513264" y="1504108"/>
            <a:ext cx="1636640" cy="1638160"/>
            <a:chOff x="2343540" y="491900"/>
            <a:chExt cx="1636640" cy="1638160"/>
          </a:xfrm>
        </p:grpSpPr>
        <p:sp>
          <p:nvSpPr>
            <p:cNvPr id="36" name="Freeform 3301"/>
            <p:cNvSpPr/>
            <p:nvPr/>
          </p:nvSpPr>
          <p:spPr bwMode="auto">
            <a:xfrm>
              <a:off x="2343540" y="491900"/>
              <a:ext cx="1636640" cy="1638160"/>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333333"/>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矩形 36"/>
            <p:cNvSpPr/>
            <p:nvPr/>
          </p:nvSpPr>
          <p:spPr>
            <a:xfrm>
              <a:off x="2449948" y="967459"/>
              <a:ext cx="1467561" cy="523220"/>
            </a:xfrm>
            <a:prstGeom prst="rect">
              <a:avLst/>
            </a:prstGeom>
          </p:spPr>
          <p:txBody>
            <a:bodyPr wrap="square">
              <a:spAutoFit/>
            </a:bodyPr>
            <a:lstStyle/>
            <a:p>
              <a:pPr algn="ctr"/>
              <a:r>
                <a:rPr lang="zh-CN" altLang="en-US" sz="1600" b="1" dirty="0">
                  <a:solidFill>
                    <a:schemeClr val="bg1">
                      <a:lumMod val="100000"/>
                    </a:schemeClr>
                  </a:solidFill>
                  <a:cs typeface="+mn-ea"/>
                  <a:sym typeface="+mn-lt"/>
                </a:rPr>
                <a:t>目录</a:t>
              </a:r>
              <a:endParaRPr lang="en-US" altLang="zh-CN" sz="1600" b="1" dirty="0">
                <a:solidFill>
                  <a:schemeClr val="bg1">
                    <a:lumMod val="100000"/>
                  </a:schemeClr>
                </a:solidFill>
                <a:cs typeface="+mn-ea"/>
                <a:sym typeface="+mn-lt"/>
              </a:endParaRPr>
            </a:p>
            <a:p>
              <a:pPr algn="ctr"/>
              <a:r>
                <a:rPr lang="en-US" altLang="zh-CN" sz="1200" b="1" dirty="0">
                  <a:solidFill>
                    <a:schemeClr val="bg1">
                      <a:lumMod val="100000"/>
                    </a:schemeClr>
                  </a:solidFill>
                  <a:cs typeface="+mn-ea"/>
                  <a:sym typeface="+mn-lt"/>
                </a:rPr>
                <a:t>CONTENT</a:t>
              </a:r>
              <a:endParaRPr lang="en-US" altLang="zh-CN" sz="1600" b="1" dirty="0">
                <a:solidFill>
                  <a:schemeClr val="bg1">
                    <a:lumMod val="100000"/>
                  </a:schemeClr>
                </a:solidFill>
                <a:cs typeface="+mn-ea"/>
                <a:sym typeface="+mn-lt"/>
              </a:endParaRPr>
            </a:p>
          </p:txBody>
        </p:sp>
      </p:grpSp>
      <p:sp>
        <p:nvSpPr>
          <p:cNvPr id="42" name="Freeform 7"/>
          <p:cNvSpPr/>
          <p:nvPr/>
        </p:nvSpPr>
        <p:spPr bwMode="auto">
          <a:xfrm>
            <a:off x="477524" y="2722791"/>
            <a:ext cx="2230865" cy="2232243"/>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B71C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5"/>
          <p:cNvSpPr/>
          <p:nvPr/>
        </p:nvSpPr>
        <p:spPr bwMode="auto">
          <a:xfrm>
            <a:off x="6084168" y="3923907"/>
            <a:ext cx="2615636" cy="2618868"/>
          </a:xfrm>
          <a:custGeom>
            <a:avLst/>
            <a:gdLst>
              <a:gd name="T0" fmla="*/ 809 w 1619"/>
              <a:gd name="T1" fmla="*/ 1621 h 1621"/>
              <a:gd name="T2" fmla="*/ 0 w 1619"/>
              <a:gd name="T3" fmla="*/ 810 h 1621"/>
              <a:gd name="T4" fmla="*/ 809 w 1619"/>
              <a:gd name="T5" fmla="*/ 0 h 1621"/>
              <a:gd name="T6" fmla="*/ 1619 w 1619"/>
              <a:gd name="T7" fmla="*/ 810 h 1621"/>
              <a:gd name="T8" fmla="*/ 809 w 1619"/>
              <a:gd name="T9" fmla="*/ 1621 h 1621"/>
            </a:gdLst>
            <a:ahLst/>
            <a:cxnLst>
              <a:cxn ang="0">
                <a:pos x="T0" y="T1"/>
              </a:cxn>
              <a:cxn ang="0">
                <a:pos x="T2" y="T3"/>
              </a:cxn>
              <a:cxn ang="0">
                <a:pos x="T4" y="T5"/>
              </a:cxn>
              <a:cxn ang="0">
                <a:pos x="T6" y="T7"/>
              </a:cxn>
              <a:cxn ang="0">
                <a:pos x="T8" y="T9"/>
              </a:cxn>
            </a:cxnLst>
            <a:rect l="0" t="0" r="r" b="b"/>
            <a:pathLst>
              <a:path w="1619" h="1621">
                <a:moveTo>
                  <a:pt x="809" y="1621"/>
                </a:moveTo>
                <a:lnTo>
                  <a:pt x="0" y="810"/>
                </a:lnTo>
                <a:lnTo>
                  <a:pt x="809" y="0"/>
                </a:lnTo>
                <a:lnTo>
                  <a:pt x="1619" y="810"/>
                </a:lnTo>
                <a:lnTo>
                  <a:pt x="809" y="1621"/>
                </a:lnTo>
                <a:close/>
              </a:path>
            </a:pathLst>
          </a:custGeom>
          <a:solidFill>
            <a:srgbClr val="DD24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301"/>
          <p:cNvSpPr/>
          <p:nvPr/>
        </p:nvSpPr>
        <p:spPr bwMode="auto">
          <a:xfrm>
            <a:off x="7893162" y="4520570"/>
            <a:ext cx="1636640" cy="1638160"/>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333333"/>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5" name="组合 4"/>
          <p:cNvGrpSpPr/>
          <p:nvPr/>
        </p:nvGrpSpPr>
        <p:grpSpPr>
          <a:xfrm>
            <a:off x="3779277" y="3651710"/>
            <a:ext cx="3482340" cy="468262"/>
            <a:chOff x="3683844" y="1638860"/>
            <a:chExt cx="3482340" cy="468262"/>
          </a:xfrm>
        </p:grpSpPr>
        <p:sp>
          <p:nvSpPr>
            <p:cNvPr id="6" name="Diamond 33"/>
            <p:cNvSpPr/>
            <p:nvPr>
              <p:custDataLst>
                <p:tags r:id="rId2"/>
              </p:custDataLst>
            </p:nvPr>
          </p:nvSpPr>
          <p:spPr>
            <a:xfrm>
              <a:off x="3683844" y="1638860"/>
              <a:ext cx="468262" cy="46826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72500"/>
            </a:bodyPr>
            <a:p>
              <a:pPr algn="ctr"/>
              <a:r>
                <a:rPr lang="en-US" altLang="zh-CN">
                  <a:solidFill>
                    <a:schemeClr val="bg1"/>
                  </a:solidFill>
                  <a:cs typeface="+mn-ea"/>
                  <a:sym typeface="+mn-lt"/>
                </a:rPr>
                <a:t>05</a:t>
              </a:r>
              <a:endParaRPr lang="en-US" altLang="zh-CN">
                <a:solidFill>
                  <a:schemeClr val="bg1"/>
                </a:solidFill>
                <a:cs typeface="+mn-ea"/>
                <a:sym typeface="+mn-lt"/>
              </a:endParaRPr>
            </a:p>
          </p:txBody>
        </p:sp>
        <p:sp>
          <p:nvSpPr>
            <p:cNvPr id="8" name="TextBox 35"/>
            <p:cNvSpPr txBox="1"/>
            <p:nvPr>
              <p:custDataLst>
                <p:tags r:id="rId3"/>
              </p:custDataLst>
            </p:nvPr>
          </p:nvSpPr>
          <p:spPr>
            <a:xfrm>
              <a:off x="4034364" y="1661720"/>
              <a:ext cx="3131820" cy="381000"/>
            </a:xfrm>
            <a:prstGeom prst="rect">
              <a:avLst/>
            </a:prstGeom>
            <a:noFill/>
          </p:spPr>
          <p:txBody>
            <a:bodyPr wrap="none" lIns="360000" tIns="0" rIns="0" bIns="0" anchor="b" anchorCtr="0">
              <a:normAutofit/>
              <a:scene3d>
                <a:camera prst="orthographicFront"/>
                <a:lightRig rig="threePt" dir="t"/>
              </a:scene3d>
            </a:bodyPr>
            <a:p>
              <a:pPr algn="l"/>
              <a:r>
                <a:rPr lang="zh-CN" altLang="en-US" sz="1600" b="1" dirty="0">
                  <a:solidFill>
                    <a:schemeClr val="accent1"/>
                  </a:solidFill>
                  <a:effectLst>
                    <a:outerShdw blurRad="38100" dist="25400" dir="5400000" algn="ctr" rotWithShape="0">
                      <a:srgbClr val="6E747A">
                        <a:alpha val="43000"/>
                      </a:srgbClr>
                    </a:outerShdw>
                  </a:effectLst>
                  <a:sym typeface="+mn-ea"/>
                </a:rPr>
                <a:t>法制观念与诉讼实践</a:t>
              </a:r>
              <a:endParaRPr lang="zh-CN" altLang="en-US" sz="1600" b="1" dirty="0">
                <a:solidFill>
                  <a:schemeClr val="accent1"/>
                </a:solidFill>
                <a:effectLst>
                  <a:outerShdw blurRad="38100" dist="25400" dir="5400000" algn="ctr" rotWithShape="0">
                    <a:srgbClr val="6E747A">
                      <a:alpha val="43000"/>
                    </a:srgbClr>
                  </a:outerShdw>
                </a:effectLst>
                <a:cs typeface="+mn-ea"/>
                <a:sym typeface="+mn-ea"/>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rot="0">
            <a:off x="262255" y="1712595"/>
            <a:ext cx="2501265" cy="1589405"/>
            <a:chOff x="987737" y="1921024"/>
            <a:chExt cx="3334424" cy="2119358"/>
          </a:xfrm>
        </p:grpSpPr>
        <p:sp>
          <p:nvSpPr>
            <p:cNvPr id="32" name="i$liḋe-Rectangle 31"/>
            <p:cNvSpPr/>
            <p:nvPr/>
          </p:nvSpPr>
          <p:spPr bwMode="auto">
            <a:xfrm>
              <a:off x="987737" y="2272416"/>
              <a:ext cx="3334424" cy="176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anchor="t" anchorCtr="0">
              <a:normAutofit/>
            </a:bodyPr>
            <a:lstStyle/>
            <a:p>
              <a:pPr algn="l" eaLnBrk="1" hangingPunct="1">
                <a:lnSpc>
                  <a:spcPct val="120000"/>
                </a:lnSpc>
                <a:spcBef>
                  <a:spcPct val="0"/>
                </a:spcBef>
                <a:buFontTx/>
                <a:buNone/>
              </a:pPr>
              <a:r>
                <a:rPr lang="en-US" altLang="zh-CN" sz="900"/>
                <a:t>        </a:t>
              </a:r>
              <a:r>
                <a:rPr lang="zh-CN" altLang="en-US" sz="900"/>
                <a:t>举办大型群众性活动违反安全管理规定，因而发生重大伤亡事故或者造成其他严重后果的，对直接负责的主管人员和其他直接责任人员，</a:t>
              </a:r>
              <a:r>
                <a:rPr lang="zh-CN" altLang="en-US" sz="900">
                  <a:solidFill>
                    <a:srgbClr val="00B0F0"/>
                  </a:solidFill>
                </a:rPr>
                <a:t>处三年以下有期徒刑或者拘役;情节特别恶劣的，处三年以上七年以下有期徒刑</a:t>
              </a:r>
              <a:endParaRPr lang="zh-CN" altLang="en-US" sz="900">
                <a:solidFill>
                  <a:srgbClr val="00B0F0"/>
                </a:solidFill>
              </a:endParaRPr>
            </a:p>
          </p:txBody>
        </p:sp>
        <p:sp>
          <p:nvSpPr>
            <p:cNvPr id="33" name="i$liḋe-文本框 5"/>
            <p:cNvSpPr txBox="1"/>
            <p:nvPr/>
          </p:nvSpPr>
          <p:spPr bwMode="auto">
            <a:xfrm>
              <a:off x="1539665" y="1921024"/>
              <a:ext cx="2365164"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a:normAutofit fontScale="52500" lnSpcReduction="20000"/>
            </a:bodyPr>
            <a:lstStyle/>
            <a:p>
              <a:pPr algn="ctr" eaLnBrk="1" hangingPunct="1">
                <a:lnSpc>
                  <a:spcPct val="110000"/>
                </a:lnSpc>
                <a:spcBef>
                  <a:spcPct val="0"/>
                </a:spcBef>
                <a:buFontTx/>
                <a:buNone/>
              </a:pPr>
              <a:r>
                <a:rPr lang="zh-CN" altLang="en-US" sz="1800" b="1" dirty="0">
                  <a:solidFill>
                    <a:srgbClr val="B71C2B"/>
                  </a:solidFill>
                </a:rPr>
                <a:t>法律依据</a:t>
              </a:r>
              <a:endParaRPr lang="zh-CN" altLang="en-US" sz="1800" b="1" dirty="0">
                <a:solidFill>
                  <a:srgbClr val="B71C2B"/>
                </a:solidFill>
              </a:endParaRPr>
            </a:p>
          </p:txBody>
        </p:sp>
      </p:grpSp>
      <p:grpSp>
        <p:nvGrpSpPr>
          <p:cNvPr id="25" name="组合 24"/>
          <p:cNvGrpSpPr/>
          <p:nvPr/>
        </p:nvGrpSpPr>
        <p:grpSpPr>
          <a:xfrm rot="0">
            <a:off x="2763520" y="1677670"/>
            <a:ext cx="2219960" cy="1271905"/>
            <a:chOff x="1641247" y="1874454"/>
            <a:chExt cx="2959418" cy="1695994"/>
          </a:xfrm>
        </p:grpSpPr>
        <p:sp>
          <p:nvSpPr>
            <p:cNvPr id="27" name="i$liḋe-Rectangle 26"/>
            <p:cNvSpPr/>
            <p:nvPr/>
          </p:nvSpPr>
          <p:spPr bwMode="auto">
            <a:xfrm>
              <a:off x="1641247" y="2272416"/>
              <a:ext cx="2959418" cy="129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anchor="t" anchorCtr="0">
              <a:noAutofit/>
            </a:bodyPr>
            <a:lstStyle/>
            <a:p>
              <a:pPr algn="l" eaLnBrk="1" hangingPunct="1">
                <a:lnSpc>
                  <a:spcPct val="120000"/>
                </a:lnSpc>
                <a:spcBef>
                  <a:spcPct val="0"/>
                </a:spcBef>
                <a:buFontTx/>
                <a:buNone/>
              </a:pPr>
              <a:r>
                <a:rPr lang="en-US" altLang="zh-CN" sz="900"/>
                <a:t>       </a:t>
              </a:r>
              <a:r>
                <a:rPr lang="zh-CN" altLang="en-US" sz="900"/>
                <a:t>违反爆炸性、易燃性、放射性、毒害性、腐蚀性物品的管理规定，在生产、储存、运输、</a:t>
              </a:r>
              <a:r>
                <a:rPr lang="zh-CN" altLang="en-US" sz="900">
                  <a:solidFill>
                    <a:srgbClr val="FF0000"/>
                  </a:solidFill>
                </a:rPr>
                <a:t>使用中（煤气罐、天然气）</a:t>
              </a:r>
              <a:r>
                <a:rPr lang="zh-CN" altLang="en-US" sz="900"/>
                <a:t>发生重大事故，造成严重后果的，</a:t>
              </a:r>
              <a:r>
                <a:rPr lang="zh-CN" altLang="en-US" sz="900">
                  <a:solidFill>
                    <a:srgbClr val="00B0F0"/>
                  </a:solidFill>
                </a:rPr>
                <a:t>处三年以下有期徒刑或者拘役;后果特别严重的，处三年以上七年以下有期徒刑。</a:t>
              </a:r>
              <a:endParaRPr lang="zh-CN" altLang="en-US" sz="900">
                <a:solidFill>
                  <a:srgbClr val="00B0F0"/>
                </a:solidFill>
              </a:endParaRPr>
            </a:p>
          </p:txBody>
        </p:sp>
        <p:sp>
          <p:nvSpPr>
            <p:cNvPr id="28" name="i$liḋe-文本框 13"/>
            <p:cNvSpPr txBox="1"/>
            <p:nvPr/>
          </p:nvSpPr>
          <p:spPr bwMode="auto">
            <a:xfrm>
              <a:off x="1940067" y="1874454"/>
              <a:ext cx="1965113" cy="35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a:normAutofit fontScale="52500" lnSpcReduction="20000"/>
            </a:bodyPr>
            <a:lstStyle/>
            <a:p>
              <a:pPr algn="ctr" eaLnBrk="1" hangingPunct="1">
                <a:lnSpc>
                  <a:spcPct val="110000"/>
                </a:lnSpc>
                <a:spcBef>
                  <a:spcPct val="0"/>
                </a:spcBef>
                <a:buFontTx/>
                <a:buNone/>
              </a:pPr>
              <a:r>
                <a:rPr lang="zh-CN" altLang="en-US" b="1" dirty="0">
                  <a:solidFill>
                    <a:srgbClr val="B71C2B"/>
                  </a:solidFill>
                  <a:sym typeface="+mn-ea"/>
                </a:rPr>
                <a:t>法律依据</a:t>
              </a:r>
              <a:endParaRPr lang="zh-CN" altLang="en-US" sz="1800" b="1" dirty="0"/>
            </a:p>
          </p:txBody>
        </p:sp>
      </p:grpSp>
      <p:grpSp>
        <p:nvGrpSpPr>
          <p:cNvPr id="20" name="组合 19"/>
          <p:cNvGrpSpPr/>
          <p:nvPr/>
        </p:nvGrpSpPr>
        <p:grpSpPr>
          <a:xfrm rot="0">
            <a:off x="4698365" y="1712595"/>
            <a:ext cx="2011045" cy="1386205"/>
            <a:chOff x="1539665" y="1921024"/>
            <a:chExt cx="2680914" cy="1848405"/>
          </a:xfrm>
        </p:grpSpPr>
        <p:sp>
          <p:nvSpPr>
            <p:cNvPr id="22" name="i$liḋe-Rectangle 21"/>
            <p:cNvSpPr/>
            <p:nvPr/>
          </p:nvSpPr>
          <p:spPr bwMode="auto">
            <a:xfrm>
              <a:off x="1697117" y="2415513"/>
              <a:ext cx="2523462" cy="13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anchor="t" anchorCtr="0">
              <a:normAutofit/>
            </a:bodyPr>
            <a:lstStyle/>
            <a:p>
              <a:pPr algn="ctr" eaLnBrk="1" hangingPunct="1">
                <a:lnSpc>
                  <a:spcPct val="120000"/>
                </a:lnSpc>
                <a:spcBef>
                  <a:spcPct val="0"/>
                </a:spcBef>
                <a:buFontTx/>
                <a:buNone/>
              </a:pPr>
              <a:endParaRPr lang="zh-CN" altLang="en-US" sz="1000" dirty="0"/>
            </a:p>
          </p:txBody>
        </p:sp>
        <p:sp>
          <p:nvSpPr>
            <p:cNvPr id="23" name="i$liḋe-文本框 19"/>
            <p:cNvSpPr txBox="1"/>
            <p:nvPr/>
          </p:nvSpPr>
          <p:spPr bwMode="auto">
            <a:xfrm>
              <a:off x="1539665" y="1921024"/>
              <a:ext cx="2173393" cy="35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a:normAutofit fontScale="52500" lnSpcReduction="20000"/>
            </a:bodyPr>
            <a:lstStyle/>
            <a:p>
              <a:pPr algn="ctr" eaLnBrk="1" hangingPunct="1">
                <a:lnSpc>
                  <a:spcPct val="110000"/>
                </a:lnSpc>
                <a:spcBef>
                  <a:spcPct val="0"/>
                </a:spcBef>
                <a:buFontTx/>
                <a:buNone/>
              </a:pPr>
              <a:r>
                <a:rPr lang="zh-CN" altLang="en-US" b="1" dirty="0">
                  <a:solidFill>
                    <a:srgbClr val="B71C2B"/>
                  </a:solidFill>
                  <a:sym typeface="+mn-ea"/>
                </a:rPr>
                <a:t>法律依据</a:t>
              </a:r>
              <a:endParaRPr lang="zh-CN" altLang="en-US" sz="1800" b="1" dirty="0">
                <a:solidFill>
                  <a:schemeClr val="accent1"/>
                </a:solidFill>
              </a:endParaRPr>
            </a:p>
          </p:txBody>
        </p:sp>
      </p:grpSp>
      <p:grpSp>
        <p:nvGrpSpPr>
          <p:cNvPr id="15" name="组合 14"/>
          <p:cNvGrpSpPr/>
          <p:nvPr/>
        </p:nvGrpSpPr>
        <p:grpSpPr>
          <a:xfrm rot="0">
            <a:off x="6709410" y="1712595"/>
            <a:ext cx="1774190" cy="681355"/>
            <a:chOff x="1539665" y="1921024"/>
            <a:chExt cx="2365164" cy="908538"/>
          </a:xfrm>
        </p:grpSpPr>
        <p:sp>
          <p:nvSpPr>
            <p:cNvPr id="17" name="i$liḋe-Rectangle 16"/>
            <p:cNvSpPr/>
            <p:nvPr/>
          </p:nvSpPr>
          <p:spPr bwMode="auto">
            <a:xfrm>
              <a:off x="1539665" y="2272163"/>
              <a:ext cx="2365164"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anchor="t" anchorCtr="0">
              <a:normAutofit/>
            </a:bodyPr>
            <a:lstStyle/>
            <a:p>
              <a:pPr algn="ctr" eaLnBrk="1" hangingPunct="1">
                <a:lnSpc>
                  <a:spcPct val="120000"/>
                </a:lnSpc>
                <a:spcBef>
                  <a:spcPct val="0"/>
                </a:spcBef>
                <a:buFontTx/>
                <a:buNone/>
              </a:pPr>
              <a:endParaRPr lang="zh-CN" altLang="en-US" sz="1000" dirty="0"/>
            </a:p>
          </p:txBody>
        </p:sp>
        <p:sp>
          <p:nvSpPr>
            <p:cNvPr id="18" name="i$liḋe-文本框 25"/>
            <p:cNvSpPr txBox="1"/>
            <p:nvPr/>
          </p:nvSpPr>
          <p:spPr bwMode="auto">
            <a:xfrm>
              <a:off x="1539665" y="1921024"/>
              <a:ext cx="2279227" cy="35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a:normAutofit fontScale="52500" lnSpcReduction="20000"/>
            </a:bodyPr>
            <a:lstStyle/>
            <a:p>
              <a:pPr algn="ctr" eaLnBrk="1" hangingPunct="1">
                <a:lnSpc>
                  <a:spcPct val="110000"/>
                </a:lnSpc>
                <a:spcBef>
                  <a:spcPct val="0"/>
                </a:spcBef>
                <a:buFontTx/>
                <a:buNone/>
              </a:pPr>
              <a:r>
                <a:rPr lang="zh-CN" altLang="en-US" b="1" dirty="0">
                  <a:solidFill>
                    <a:srgbClr val="B71C2B"/>
                  </a:solidFill>
                  <a:sym typeface="+mn-ea"/>
                </a:rPr>
                <a:t>法律依据</a:t>
              </a:r>
              <a:endParaRPr lang="zh-CN" altLang="en-US" sz="1800" b="1" dirty="0"/>
            </a:p>
          </p:txBody>
        </p:sp>
      </p:grpSp>
      <p:sp>
        <p:nvSpPr>
          <p:cNvPr id="34" name="Title 1"/>
          <p:cNvSpPr txBox="1"/>
          <p:nvPr/>
        </p:nvSpPr>
        <p:spPr>
          <a:xfrm>
            <a:off x="755650" y="175895"/>
            <a:ext cx="190944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050" b="1">
                <a:solidFill>
                  <a:schemeClr val="bg1"/>
                </a:solidFill>
                <a:highlight>
                  <a:srgbClr val="FF0000"/>
                </a:highlight>
                <a:latin typeface="+mn-lt"/>
                <a:ea typeface="+mn-ea"/>
                <a:cs typeface="+mn-cs"/>
                <a:sym typeface="+mn-ea"/>
              </a:rPr>
              <a:t>大型群众性活动重大安全事故罪</a:t>
            </a:r>
            <a:endParaRPr lang="zh-CN" altLang="en-US" sz="1800" b="1" dirty="0">
              <a:solidFill>
                <a:schemeClr val="tx1"/>
              </a:solidFill>
              <a:latin typeface="微软雅黑" panose="020B0503020204020204" pitchFamily="34" charset="-122"/>
              <a:ea typeface="微软雅黑" panose="020B0503020204020204" pitchFamily="34" charset="-122"/>
              <a:cs typeface="+mn-ea"/>
              <a:sym typeface="+mn-ea"/>
            </a:endParaRPr>
          </a:p>
        </p:txBody>
      </p:sp>
      <p:pic>
        <p:nvPicPr>
          <p:cNvPr id="7" name="图片 6"/>
          <p:cNvPicPr>
            <a:picLocks noChangeAspect="1"/>
          </p:cNvPicPr>
          <p:nvPr>
            <p:custDataLst>
              <p:tags r:id="rId1"/>
            </p:custDataLst>
          </p:nvPr>
        </p:nvPicPr>
        <p:blipFill>
          <a:blip r:embed="rId2"/>
          <a:stretch>
            <a:fillRect/>
          </a:stretch>
        </p:blipFill>
        <p:spPr>
          <a:xfrm>
            <a:off x="1167130" y="843280"/>
            <a:ext cx="793115" cy="804545"/>
          </a:xfrm>
          <a:prstGeom prst="rect">
            <a:avLst/>
          </a:prstGeom>
        </p:spPr>
      </p:pic>
      <p:pic>
        <p:nvPicPr>
          <p:cNvPr id="8" name="图片 7"/>
          <p:cNvPicPr>
            <a:picLocks noChangeAspect="1"/>
          </p:cNvPicPr>
          <p:nvPr>
            <p:custDataLst>
              <p:tags r:id="rId3"/>
            </p:custDataLst>
          </p:nvPr>
        </p:nvPicPr>
        <p:blipFill>
          <a:blip r:embed="rId2"/>
          <a:stretch>
            <a:fillRect/>
          </a:stretch>
        </p:blipFill>
        <p:spPr>
          <a:xfrm>
            <a:off x="7092315" y="771525"/>
            <a:ext cx="793115" cy="804545"/>
          </a:xfrm>
          <a:prstGeom prst="rect">
            <a:avLst/>
          </a:prstGeom>
        </p:spPr>
      </p:pic>
      <p:pic>
        <p:nvPicPr>
          <p:cNvPr id="9" name="图片 8"/>
          <p:cNvPicPr>
            <a:picLocks noChangeAspect="1"/>
          </p:cNvPicPr>
          <p:nvPr>
            <p:custDataLst>
              <p:tags r:id="rId4"/>
            </p:custDataLst>
          </p:nvPr>
        </p:nvPicPr>
        <p:blipFill>
          <a:blip r:embed="rId2"/>
          <a:stretch>
            <a:fillRect/>
          </a:stretch>
        </p:blipFill>
        <p:spPr>
          <a:xfrm>
            <a:off x="5127625" y="843280"/>
            <a:ext cx="793115" cy="804545"/>
          </a:xfrm>
          <a:prstGeom prst="rect">
            <a:avLst/>
          </a:prstGeom>
        </p:spPr>
      </p:pic>
      <p:pic>
        <p:nvPicPr>
          <p:cNvPr id="10" name="图片 9"/>
          <p:cNvPicPr>
            <a:picLocks noChangeAspect="1"/>
          </p:cNvPicPr>
          <p:nvPr>
            <p:custDataLst>
              <p:tags r:id="rId5"/>
            </p:custDataLst>
          </p:nvPr>
        </p:nvPicPr>
        <p:blipFill>
          <a:blip r:embed="rId2"/>
          <a:stretch>
            <a:fillRect/>
          </a:stretch>
        </p:blipFill>
        <p:spPr>
          <a:xfrm>
            <a:off x="3347720" y="838200"/>
            <a:ext cx="793115" cy="804545"/>
          </a:xfrm>
          <a:prstGeom prst="rect">
            <a:avLst/>
          </a:prstGeom>
        </p:spPr>
      </p:pic>
      <p:sp>
        <p:nvSpPr>
          <p:cNvPr id="11" name="文本框 10"/>
          <p:cNvSpPr txBox="1"/>
          <p:nvPr/>
        </p:nvSpPr>
        <p:spPr>
          <a:xfrm>
            <a:off x="3172460" y="252095"/>
            <a:ext cx="1143635" cy="252730"/>
          </a:xfrm>
          <a:prstGeom prst="rect">
            <a:avLst/>
          </a:prstGeom>
          <a:noFill/>
        </p:spPr>
        <p:txBody>
          <a:bodyPr wrap="square" rtlCol="0" anchor="t">
            <a:spAutoFit/>
          </a:bodyPr>
          <a:p>
            <a:r>
              <a:rPr lang="zh-CN" altLang="en-US" sz="1050" b="1">
                <a:solidFill>
                  <a:schemeClr val="bg1"/>
                </a:solidFill>
                <a:highlight>
                  <a:srgbClr val="FF0000"/>
                </a:highlight>
                <a:sym typeface="+mn-ea"/>
              </a:rPr>
              <a:t>危害物品肇事罪</a:t>
            </a:r>
            <a:endParaRPr lang="zh-CN" altLang="en-US" sz="1050" b="1" dirty="0" smtClean="0">
              <a:solidFill>
                <a:schemeClr val="bg1"/>
              </a:solidFill>
              <a:highlight>
                <a:srgbClr val="FF0000"/>
              </a:highlight>
              <a:latin typeface="微软雅黑" panose="020B0503020204020204" pitchFamily="34" charset="-122"/>
              <a:ea typeface="微软雅黑" panose="020B0503020204020204" pitchFamily="34" charset="-122"/>
              <a:sym typeface="+mn-ea"/>
            </a:endParaRPr>
          </a:p>
        </p:txBody>
      </p:sp>
      <p:sp>
        <p:nvSpPr>
          <p:cNvPr id="12" name="文本框 11"/>
          <p:cNvSpPr txBox="1"/>
          <p:nvPr/>
        </p:nvSpPr>
        <p:spPr>
          <a:xfrm>
            <a:off x="4716145" y="252095"/>
            <a:ext cx="1697355" cy="252730"/>
          </a:xfrm>
          <a:prstGeom prst="rect">
            <a:avLst/>
          </a:prstGeom>
          <a:noFill/>
        </p:spPr>
        <p:txBody>
          <a:bodyPr wrap="square" rtlCol="0" anchor="t">
            <a:spAutoFit/>
          </a:bodyPr>
          <a:p>
            <a:r>
              <a:rPr lang="zh-CN" altLang="en-US" sz="1050" b="1">
                <a:solidFill>
                  <a:schemeClr val="bg1"/>
                </a:solidFill>
                <a:highlight>
                  <a:srgbClr val="FF0000"/>
                </a:highlight>
                <a:sym typeface="+mn-ea"/>
              </a:rPr>
              <a:t>过失损坏易燃易爆设备罪</a:t>
            </a:r>
            <a:endParaRPr lang="zh-CN" altLang="en-US" sz="1050" b="1" dirty="0" smtClean="0">
              <a:solidFill>
                <a:schemeClr val="bg1"/>
              </a:solidFill>
              <a:highlight>
                <a:srgbClr val="FF0000"/>
              </a:highlight>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6948170" y="254635"/>
            <a:ext cx="1221740" cy="252730"/>
          </a:xfrm>
          <a:prstGeom prst="rect">
            <a:avLst/>
          </a:prstGeom>
          <a:noFill/>
        </p:spPr>
        <p:txBody>
          <a:bodyPr wrap="square" rtlCol="0" anchor="t">
            <a:spAutoFit/>
          </a:bodyPr>
          <a:p>
            <a:r>
              <a:rPr lang="zh-CN" altLang="en-US" sz="1050" b="1">
                <a:solidFill>
                  <a:schemeClr val="bg1"/>
                </a:solidFill>
                <a:highlight>
                  <a:srgbClr val="FF0000"/>
                </a:highlight>
                <a:sym typeface="+mn-ea"/>
              </a:rPr>
              <a:t>消防责任事故罪</a:t>
            </a:r>
            <a:endParaRPr lang="zh-CN" altLang="en-US" sz="1050" b="1" dirty="0" smtClean="0">
              <a:solidFill>
                <a:schemeClr val="bg1"/>
              </a:solidFill>
              <a:highlight>
                <a:srgbClr val="FF0000"/>
              </a:highlight>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4932045" y="1995805"/>
            <a:ext cx="1939925" cy="964565"/>
          </a:xfrm>
          <a:prstGeom prst="rect">
            <a:avLst/>
          </a:prstGeom>
          <a:noFill/>
          <a:ln w="9525">
            <a:noFill/>
          </a:ln>
        </p:spPr>
        <p:txBody>
          <a:bodyPr wrap="square">
            <a:noAutofit/>
          </a:bodyPr>
          <a:p>
            <a:pPr indent="266700"/>
            <a:r>
              <a:rPr lang="zh-CN" altLang="en-US" sz="900"/>
              <a:t>过失地损坏</a:t>
            </a:r>
            <a:r>
              <a:rPr lang="zh-CN" altLang="en-US" sz="900">
                <a:solidFill>
                  <a:srgbClr val="FF0000"/>
                </a:solidFill>
              </a:rPr>
              <a:t>易燃易爆</a:t>
            </a:r>
            <a:r>
              <a:rPr lang="zh-CN" altLang="en-US" sz="900"/>
              <a:t>设备，危害公共安全，</a:t>
            </a:r>
            <a:r>
              <a:rPr lang="zh-CN" altLang="en-US" sz="900">
                <a:solidFill>
                  <a:srgbClr val="00B0F0"/>
                </a:solidFill>
                <a:sym typeface="+mn-ea"/>
              </a:rPr>
              <a:t>情节较轻的，处三年以下有期徒刑或者拘役；</a:t>
            </a:r>
            <a:r>
              <a:rPr lang="zh-CN" altLang="en-US" sz="900">
                <a:solidFill>
                  <a:srgbClr val="00B0F0"/>
                </a:solidFill>
              </a:rPr>
              <a:t>造成严重后果的行为，处三年以上七年以下有期徒刑</a:t>
            </a:r>
            <a:r>
              <a:rPr lang="zh-CN" altLang="en-US" sz="900"/>
              <a:t>。</a:t>
            </a:r>
            <a:endParaRPr lang="zh-CN" altLang="en-US" sz="900"/>
          </a:p>
        </p:txBody>
      </p:sp>
      <p:sp>
        <p:nvSpPr>
          <p:cNvPr id="4" name="文本框 3"/>
          <p:cNvSpPr txBox="1"/>
          <p:nvPr/>
        </p:nvSpPr>
        <p:spPr>
          <a:xfrm>
            <a:off x="6804025" y="1995805"/>
            <a:ext cx="2280920" cy="783590"/>
          </a:xfrm>
          <a:prstGeom prst="rect">
            <a:avLst/>
          </a:prstGeom>
          <a:noFill/>
          <a:ln w="9525">
            <a:noFill/>
          </a:ln>
        </p:spPr>
        <p:txBody>
          <a:bodyPr wrap="square">
            <a:spAutoFit/>
          </a:bodyPr>
          <a:p>
            <a:pPr indent="0"/>
            <a:r>
              <a:rPr lang="en-US" altLang="zh-CN" sz="900" b="0">
                <a:solidFill>
                  <a:srgbClr val="333333"/>
                </a:solidFill>
                <a:ea typeface="宋体" panose="02010600030101010101" pitchFamily="2" charset="-122"/>
              </a:rPr>
              <a:t>    </a:t>
            </a:r>
            <a:r>
              <a:rPr lang="zh-CN" altLang="en-US" sz="900" b="0"/>
              <a:t> 违反消防管理法规，经消防监督机构通知采取改正措施</a:t>
            </a:r>
            <a:r>
              <a:rPr lang="zh-CN" altLang="en-US" sz="900" b="0">
                <a:solidFill>
                  <a:srgbClr val="FF0000"/>
                </a:solidFill>
              </a:rPr>
              <a:t>而拒绝执行</a:t>
            </a:r>
            <a:r>
              <a:rPr lang="zh-CN" altLang="en-US" sz="900" b="0"/>
              <a:t>，</a:t>
            </a:r>
            <a:r>
              <a:rPr lang="zh-CN" altLang="en-US" sz="900" b="0">
                <a:solidFill>
                  <a:srgbClr val="00B0F0"/>
                </a:solidFill>
              </a:rPr>
              <a:t>造成严重后果的行为，处三年以下有期徒刑或者拘役；后果特别严重的，处三年以上七年以下有期徒刑。</a:t>
            </a:r>
            <a:endParaRPr lang="zh-CN" altLang="en-US" sz="900" b="0">
              <a:solidFill>
                <a:srgbClr val="00B0F0"/>
              </a:solidFill>
              <a:ea typeface="宋体" panose="02010600030101010101" pitchFamily="2" charset="-122"/>
            </a:endParaRPr>
          </a:p>
        </p:txBody>
      </p:sp>
      <p:sp>
        <p:nvSpPr>
          <p:cNvPr id="39" name="Diamond 33"/>
          <p:cNvSpPr/>
          <p:nvPr>
            <p:custDataLst>
              <p:tags r:id="rId6"/>
            </p:custDataLst>
          </p:nvPr>
        </p:nvSpPr>
        <p:spPr>
          <a:xfrm>
            <a:off x="248920" y="175895"/>
            <a:ext cx="427355" cy="424815"/>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p>
            <a:pPr algn="ctr"/>
            <a:r>
              <a:rPr lang="en-US" altLang="zh-CN" sz="1200" b="1" dirty="0">
                <a:solidFill>
                  <a:srgbClr val="FF0000"/>
                </a:solidFill>
                <a:cs typeface="+mn-ea"/>
                <a:sym typeface="+mn-lt"/>
              </a:rPr>
              <a:t>04</a:t>
            </a:r>
            <a:endParaRPr lang="en-US" altLang="zh-CN" sz="1200" b="1" dirty="0">
              <a:solidFill>
                <a:srgbClr val="FF0000"/>
              </a:solidFill>
              <a:cs typeface="+mn-ea"/>
              <a:sym typeface="+mn-lt"/>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83068" y="104775"/>
            <a:ext cx="1683191" cy="74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7" name="矩形 16"/>
          <p:cNvSpPr/>
          <p:nvPr/>
        </p:nvSpPr>
        <p:spPr>
          <a:xfrm>
            <a:off x="7015864" y="4214866"/>
            <a:ext cx="1602907" cy="74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nvGrpSpPr>
          <p:cNvPr id="4" name="组合 3"/>
          <p:cNvGrpSpPr/>
          <p:nvPr/>
        </p:nvGrpSpPr>
        <p:grpSpPr>
          <a:xfrm flipH="1">
            <a:off x="7058025" y="3766733"/>
            <a:ext cx="2085974" cy="1390649"/>
            <a:chOff x="10604503" y="4737100"/>
            <a:chExt cx="3619498" cy="2413000"/>
          </a:xfrm>
        </p:grpSpPr>
        <p:sp>
          <p:nvSpPr>
            <p:cNvPr id="5" name="直角三角形 4"/>
            <p:cNvSpPr/>
            <p:nvPr/>
          </p:nvSpPr>
          <p:spPr>
            <a:xfrm>
              <a:off x="11442701" y="4737100"/>
              <a:ext cx="2781300" cy="2413000"/>
            </a:xfrm>
            <a:prstGeom prst="rtTriangle">
              <a:avLst/>
            </a:prstGeom>
            <a:solidFill>
              <a:srgbClr val="EA1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sp>
          <p:nvSpPr>
            <p:cNvPr id="6" name="直角三角形 5"/>
            <p:cNvSpPr/>
            <p:nvPr/>
          </p:nvSpPr>
          <p:spPr>
            <a:xfrm>
              <a:off x="10604503" y="4737100"/>
              <a:ext cx="2781300" cy="2413000"/>
            </a:xfrm>
            <a:prstGeom prst="rtTriangle">
              <a:avLst/>
            </a:prstGeom>
            <a:solidFill>
              <a:srgbClr val="202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grpSp>
      <p:sp>
        <p:nvSpPr>
          <p:cNvPr id="8" name="文本框 7"/>
          <p:cNvSpPr txBox="1"/>
          <p:nvPr/>
        </p:nvSpPr>
        <p:spPr>
          <a:xfrm>
            <a:off x="1203909" y="267251"/>
            <a:ext cx="6088482" cy="398780"/>
          </a:xfrm>
          <a:prstGeom prst="rect">
            <a:avLst/>
          </a:prstGeom>
          <a:noFill/>
        </p:spPr>
        <p:txBody>
          <a:bodyPr wrap="square" rtlCol="0">
            <a:spAutoFit/>
          </a:bodyPr>
          <a:lstStyle/>
          <a:p>
            <a:pPr algn="ctr"/>
            <a:r>
              <a:rPr lang="zh-CN" altLang="en-US" sz="2000" b="1" dirty="0">
                <a:solidFill>
                  <a:schemeClr val="accent1"/>
                </a:solidFill>
                <a:effectLst>
                  <a:outerShdw blurRad="38100" dist="25400" dir="5400000" algn="ctr" rotWithShape="0">
                    <a:srgbClr val="6E747A">
                      <a:alpha val="43000"/>
                    </a:srgbClr>
                  </a:outerShdw>
                </a:effectLst>
                <a:sym typeface="+mn-ea"/>
              </a:rPr>
              <a:t>法制观念与诉讼实践</a:t>
            </a:r>
            <a:endParaRPr lang="zh-CN" altLang="en-US" sz="2000" b="1" dirty="0">
              <a:solidFill>
                <a:srgbClr val="2D233E"/>
              </a:solidFill>
              <a:latin typeface="微软雅黑" panose="020B0503020204020204" pitchFamily="34" charset="-122"/>
              <a:ea typeface="微软雅黑" panose="020B0503020204020204" pitchFamily="34" charset="-122"/>
              <a:cs typeface="阿里巴巴普惠体 H" panose="00020600040101010101" pitchFamily="18" charset="-122"/>
              <a:sym typeface="+mn-ea"/>
            </a:endParaRPr>
          </a:p>
        </p:txBody>
      </p:sp>
      <p:sp>
        <p:nvSpPr>
          <p:cNvPr id="10" name="文本框 9"/>
          <p:cNvSpPr txBox="1"/>
          <p:nvPr/>
        </p:nvSpPr>
        <p:spPr>
          <a:xfrm>
            <a:off x="1391285" y="981710"/>
            <a:ext cx="6365875" cy="3627120"/>
          </a:xfrm>
          <a:prstGeom prst="rect">
            <a:avLst/>
          </a:prstGeom>
          <a:noFill/>
        </p:spPr>
        <p:txBody>
          <a:bodyPr wrap="square">
            <a:noAutofit/>
          </a:bodyPr>
          <a:lstStyle/>
          <a:p>
            <a:pPr marL="0" marR="0" algn="l">
              <a:lnSpc>
                <a:spcPct val="150000"/>
              </a:lnSpc>
              <a:spcBef>
                <a:spcPts val="0"/>
              </a:spcBef>
              <a:spcAft>
                <a:spcPts val="0"/>
              </a:spcAft>
            </a:pPr>
            <a:r>
              <a:rPr lang="en-US" altLang="zh-CN" sz="1600" kern="100" dirty="0">
                <a:solidFill>
                  <a:schemeClr val="accent1"/>
                </a:solidFill>
                <a:effectLst/>
                <a:latin typeface="Hero" panose="02000506000000020004" pitchFamily="50" charset="0"/>
                <a:ea typeface="微软雅黑" panose="020B0503020204020204" pitchFamily="34" charset="-122"/>
                <a:cs typeface="Times New Roman" panose="02020603050405020304" charset="0"/>
              </a:rPr>
              <a:t>法制观念</a:t>
            </a:r>
            <a:endPar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endParaRPr lang="en-US" altLang="zh-CN" sz="14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en-US" altLang="zh-CN" sz="14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                                                      </a:t>
            </a:r>
            <a:r>
              <a:rPr lang="en-US" altLang="zh-CN" sz="1400" b="1"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  </a:t>
            </a:r>
            <a:r>
              <a:rPr lang="en-US" altLang="zh-CN" sz="1600" b="1"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知法</a:t>
            </a:r>
            <a:r>
              <a:rPr lang="zh-CN" altLang="en-US" sz="1600" b="1"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畏</a:t>
            </a:r>
            <a:r>
              <a:rPr lang="en-US" altLang="zh-CN" sz="1600" b="1"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法</a:t>
            </a:r>
            <a:endParaRPr lang="en-US" altLang="zh-CN" sz="1400" b="1"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en-US" altLang="zh-CN" sz="14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了解与自己工作、生活密切相关的法律</a:t>
            </a:r>
            <a:r>
              <a:rPr lang="zh-CN" altLang="en-US" sz="14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法规</a:t>
            </a:r>
            <a:r>
              <a:rPr lang="en-US" altLang="zh-CN" sz="14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规定，明确自己的权利和义务。</a:t>
            </a:r>
            <a:endParaRPr lang="en-US" altLang="zh-CN" sz="14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buClrTx/>
              <a:buSzTx/>
              <a:buNone/>
            </a:pPr>
            <a:r>
              <a:rPr lang="en-US" altLang="zh-CN" sz="14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                                                        </a:t>
            </a:r>
            <a:r>
              <a:rPr lang="en-US" altLang="zh-CN" sz="1600" b="1"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守法用法</a:t>
            </a:r>
            <a:endParaRPr lang="en-US" altLang="zh-CN" sz="14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buClrTx/>
              <a:buSzTx/>
              <a:buNone/>
            </a:pPr>
            <a:r>
              <a:rPr lang="en-US" altLang="zh-CN" sz="14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遵守法律法规，不做违法乱纪的事情。当遇到法律问题时，要依法寻求解决途径，避免采取非法手段。</a:t>
            </a:r>
            <a:endParaRPr lang="en-US" altLang="zh-CN" sz="14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en-US" altLang="zh-CN" sz="14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                                                     </a:t>
            </a:r>
            <a:r>
              <a:rPr lang="en-US" altLang="zh-CN" sz="1600" b="1"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参与法制建设</a:t>
            </a:r>
            <a:endParaRPr lang="en-US" altLang="zh-CN" sz="14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en-US" altLang="zh-CN" sz="14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现在许多法律条款都把</a:t>
            </a:r>
            <a:r>
              <a:rPr lang="zh-CN" altLang="en-US" sz="14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企业</a:t>
            </a:r>
            <a:r>
              <a:rPr lang="en-US" altLang="zh-CN" sz="14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的规章制度上升到法律层面，我们要积极认真参与公司的规章制度的制订和修订，避免制度的缺失</a:t>
            </a:r>
            <a:r>
              <a:rPr lang="zh-CN" altLang="en-US" sz="14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或</a:t>
            </a:r>
            <a:r>
              <a:rPr lang="en-US" altLang="zh-CN" sz="14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瑕疵，违反相关法律规定。</a:t>
            </a:r>
            <a:endParaRPr lang="en-US" altLang="zh-CN" sz="14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p:txBody>
      </p:sp>
      <p:grpSp>
        <p:nvGrpSpPr>
          <p:cNvPr id="11" name="组合 10"/>
          <p:cNvGrpSpPr/>
          <p:nvPr/>
        </p:nvGrpSpPr>
        <p:grpSpPr>
          <a:xfrm flipV="1">
            <a:off x="0" y="0"/>
            <a:ext cx="2085974" cy="1390649"/>
            <a:chOff x="10604503" y="4737100"/>
            <a:chExt cx="3619498" cy="2413000"/>
          </a:xfrm>
          <a:solidFill>
            <a:srgbClr val="EA1B35"/>
          </a:solidFill>
        </p:grpSpPr>
        <p:sp>
          <p:nvSpPr>
            <p:cNvPr id="12" name="直角三角形 11"/>
            <p:cNvSpPr/>
            <p:nvPr/>
          </p:nvSpPr>
          <p:spPr>
            <a:xfrm>
              <a:off x="11442701" y="4737100"/>
              <a:ext cx="2781300" cy="2413000"/>
            </a:xfrm>
            <a:prstGeom prst="rtTriangle">
              <a:avLst/>
            </a:prstGeom>
            <a:solidFill>
              <a:srgbClr val="2D2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sp>
          <p:nvSpPr>
            <p:cNvPr id="13" name="直角三角形 12"/>
            <p:cNvSpPr/>
            <p:nvPr/>
          </p:nvSpPr>
          <p:spPr>
            <a:xfrm>
              <a:off x="10604503" y="4737100"/>
              <a:ext cx="2781300" cy="2413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grpSp>
      <p:grpSp>
        <p:nvGrpSpPr>
          <p:cNvPr id="38" name="组合 37"/>
          <p:cNvGrpSpPr/>
          <p:nvPr/>
        </p:nvGrpSpPr>
        <p:grpSpPr>
          <a:xfrm>
            <a:off x="318885" y="2362046"/>
            <a:ext cx="1602908" cy="2380765"/>
            <a:chOff x="607225" y="2020230"/>
            <a:chExt cx="2859573" cy="4247264"/>
          </a:xfrm>
        </p:grpSpPr>
        <p:grpSp>
          <p:nvGrpSpPr>
            <p:cNvPr id="35" name="组合 34"/>
            <p:cNvGrpSpPr/>
            <p:nvPr/>
          </p:nvGrpSpPr>
          <p:grpSpPr>
            <a:xfrm>
              <a:off x="993088" y="2020230"/>
              <a:ext cx="1977734" cy="3829040"/>
              <a:chOff x="966406" y="2159930"/>
              <a:chExt cx="1977734" cy="3829040"/>
            </a:xfrm>
          </p:grpSpPr>
          <p:cxnSp>
            <p:nvCxnSpPr>
              <p:cNvPr id="31" name="直接连接符 30"/>
              <p:cNvCxnSpPr/>
              <p:nvPr/>
            </p:nvCxnSpPr>
            <p:spPr>
              <a:xfrm>
                <a:off x="973728" y="2159930"/>
                <a:ext cx="0" cy="3829039"/>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966406" y="5988969"/>
                <a:ext cx="1977734" cy="1"/>
              </a:xfrm>
              <a:prstGeom prst="line">
                <a:avLst/>
              </a:prstGeom>
              <a:ln w="19050">
                <a:solidFill>
                  <a:srgbClr val="EA1B35">
                    <a:alpha val="90000"/>
                  </a:srgbClr>
                </a:solidFill>
                <a:tailEnd type="ova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607225" y="5136495"/>
              <a:ext cx="2859573" cy="1130999"/>
              <a:chOff x="831612" y="3996408"/>
              <a:chExt cx="2572657" cy="2067882"/>
            </a:xfrm>
          </p:grpSpPr>
          <p:cxnSp>
            <p:nvCxnSpPr>
              <p:cNvPr id="29" name="直接连接符 28"/>
              <p:cNvCxnSpPr/>
              <p:nvPr/>
            </p:nvCxnSpPr>
            <p:spPr>
              <a:xfrm>
                <a:off x="838200" y="3996408"/>
                <a:ext cx="0" cy="2064534"/>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831612" y="6064289"/>
                <a:ext cx="2572657" cy="1"/>
              </a:xfrm>
              <a:prstGeom prst="line">
                <a:avLst/>
              </a:prstGeom>
              <a:ln w="19050">
                <a:solidFill>
                  <a:srgbClr val="EA1B35">
                    <a:alpha val="90000"/>
                  </a:srgbClr>
                </a:solidFill>
                <a:tailEnd type="oval"/>
              </a:ln>
            </p:spPr>
            <p:style>
              <a:lnRef idx="1">
                <a:schemeClr val="accent1"/>
              </a:lnRef>
              <a:fillRef idx="0">
                <a:schemeClr val="accent1"/>
              </a:fillRef>
              <a:effectRef idx="0">
                <a:schemeClr val="accent1"/>
              </a:effectRef>
              <a:fontRef idx="minor">
                <a:schemeClr val="tx1"/>
              </a:fontRef>
            </p:style>
          </p:cxnSp>
        </p:grpSp>
        <p:cxnSp>
          <p:nvCxnSpPr>
            <p:cNvPr id="27" name="直接连接符 26"/>
            <p:cNvCxnSpPr/>
            <p:nvPr/>
          </p:nvCxnSpPr>
          <p:spPr>
            <a:xfrm>
              <a:off x="1358900" y="2615130"/>
              <a:ext cx="0" cy="2537517"/>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609058" y="5143123"/>
              <a:ext cx="749842" cy="0"/>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flipH="1" flipV="1">
            <a:off x="7226768" y="324790"/>
            <a:ext cx="1602908" cy="2380765"/>
            <a:chOff x="607225" y="2020230"/>
            <a:chExt cx="2859573" cy="4247264"/>
          </a:xfrm>
        </p:grpSpPr>
        <p:grpSp>
          <p:nvGrpSpPr>
            <p:cNvPr id="49" name="组合 48"/>
            <p:cNvGrpSpPr/>
            <p:nvPr/>
          </p:nvGrpSpPr>
          <p:grpSpPr>
            <a:xfrm>
              <a:off x="993088" y="2020230"/>
              <a:ext cx="1977734" cy="3829040"/>
              <a:chOff x="966406" y="2159930"/>
              <a:chExt cx="1977734" cy="3829040"/>
            </a:xfrm>
          </p:grpSpPr>
          <p:cxnSp>
            <p:nvCxnSpPr>
              <p:cNvPr id="55" name="直接连接符 54"/>
              <p:cNvCxnSpPr/>
              <p:nvPr/>
            </p:nvCxnSpPr>
            <p:spPr>
              <a:xfrm>
                <a:off x="973728" y="2159930"/>
                <a:ext cx="0" cy="3829039"/>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966406" y="5988969"/>
                <a:ext cx="1977734" cy="1"/>
              </a:xfrm>
              <a:prstGeom prst="line">
                <a:avLst/>
              </a:prstGeom>
              <a:ln w="19050">
                <a:solidFill>
                  <a:srgbClr val="EA1B35">
                    <a:alpha val="90000"/>
                  </a:srgbClr>
                </a:solidFill>
                <a:tailEnd type="ova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a:xfrm>
              <a:off x="607225" y="5136495"/>
              <a:ext cx="2859573" cy="1130999"/>
              <a:chOff x="831612" y="3996408"/>
              <a:chExt cx="2572657" cy="2067882"/>
            </a:xfrm>
          </p:grpSpPr>
          <p:cxnSp>
            <p:nvCxnSpPr>
              <p:cNvPr id="53" name="直接连接符 52"/>
              <p:cNvCxnSpPr/>
              <p:nvPr/>
            </p:nvCxnSpPr>
            <p:spPr>
              <a:xfrm>
                <a:off x="838200" y="3996408"/>
                <a:ext cx="0" cy="2064534"/>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831612" y="6064289"/>
                <a:ext cx="2572657" cy="1"/>
              </a:xfrm>
              <a:prstGeom prst="line">
                <a:avLst/>
              </a:prstGeom>
              <a:ln w="19050">
                <a:solidFill>
                  <a:srgbClr val="EA1B35">
                    <a:alpha val="90000"/>
                  </a:srgbClr>
                </a:solidFill>
                <a:tailEnd type="oval"/>
              </a:ln>
            </p:spPr>
            <p:style>
              <a:lnRef idx="1">
                <a:schemeClr val="accent1"/>
              </a:lnRef>
              <a:fillRef idx="0">
                <a:schemeClr val="accent1"/>
              </a:fillRef>
              <a:effectRef idx="0">
                <a:schemeClr val="accent1"/>
              </a:effectRef>
              <a:fontRef idx="minor">
                <a:schemeClr val="tx1"/>
              </a:fontRef>
            </p:style>
          </p:cxnSp>
        </p:grpSp>
        <p:cxnSp>
          <p:nvCxnSpPr>
            <p:cNvPr id="51" name="直接连接符 50"/>
            <p:cNvCxnSpPr/>
            <p:nvPr/>
          </p:nvCxnSpPr>
          <p:spPr>
            <a:xfrm>
              <a:off x="1358900" y="2615130"/>
              <a:ext cx="0" cy="2537517"/>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609058" y="5143123"/>
              <a:ext cx="749842" cy="0"/>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grpSp>
      <p:sp>
        <p:nvSpPr>
          <p:cNvPr id="2" name="Diamond 33"/>
          <p:cNvSpPr/>
          <p:nvPr>
            <p:custDataLst>
              <p:tags r:id="rId1"/>
            </p:custDataLst>
          </p:nvPr>
        </p:nvSpPr>
        <p:spPr>
          <a:xfrm>
            <a:off x="2536582" y="195405"/>
            <a:ext cx="468262" cy="46826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72500"/>
          </a:bodyPr>
          <a:p>
            <a:pPr algn="ctr"/>
            <a:r>
              <a:rPr lang="en-US" altLang="zh-CN">
                <a:solidFill>
                  <a:schemeClr val="bg1"/>
                </a:solidFill>
                <a:cs typeface="+mn-ea"/>
                <a:sym typeface="+mn-lt"/>
              </a:rPr>
              <a:t>05</a:t>
            </a:r>
            <a:endParaRPr lang="en-US" altLang="zh-CN">
              <a:solidFill>
                <a:schemeClr val="bg1"/>
              </a:solidFill>
              <a:cs typeface="+mn-ea"/>
              <a:sym typeface="+mn-lt"/>
            </a:endParaRPr>
          </a:p>
        </p:txBody>
      </p:sp>
      <p:sp>
        <p:nvSpPr>
          <p:cNvPr id="7" name="任意多边形: 形状 76"/>
          <p:cNvSpPr/>
          <p:nvPr>
            <p:custDataLst>
              <p:tags r:id="rId2"/>
            </p:custDataLst>
          </p:nvPr>
        </p:nvSpPr>
        <p:spPr bwMode="auto">
          <a:xfrm>
            <a:off x="4067721" y="1851959"/>
            <a:ext cx="94508" cy="222957"/>
          </a:xfrm>
          <a:custGeom>
            <a:avLst/>
            <a:gdLst>
              <a:gd name="connsiteX0" fmla="*/ 370873 w 1290638"/>
              <a:gd name="connsiteY0" fmla="*/ 598487 h 3044825"/>
              <a:gd name="connsiteX1" fmla="*/ 519222 w 1290638"/>
              <a:gd name="connsiteY1" fmla="*/ 598487 h 3044825"/>
              <a:gd name="connsiteX2" fmla="*/ 548892 w 1290638"/>
              <a:gd name="connsiteY2" fmla="*/ 598487 h 3044825"/>
              <a:gd name="connsiteX3" fmla="*/ 919765 w 1290638"/>
              <a:gd name="connsiteY3" fmla="*/ 598487 h 3044825"/>
              <a:gd name="connsiteX4" fmla="*/ 1290638 w 1290638"/>
              <a:gd name="connsiteY4" fmla="*/ 962526 h 3044825"/>
              <a:gd name="connsiteX5" fmla="*/ 1290638 w 1290638"/>
              <a:gd name="connsiteY5" fmla="*/ 1661479 h 3044825"/>
              <a:gd name="connsiteX6" fmla="*/ 1171959 w 1290638"/>
              <a:gd name="connsiteY6" fmla="*/ 1777972 h 3044825"/>
              <a:gd name="connsiteX7" fmla="*/ 1053279 w 1290638"/>
              <a:gd name="connsiteY7" fmla="*/ 1661479 h 3044825"/>
              <a:gd name="connsiteX8" fmla="*/ 1053279 w 1290638"/>
              <a:gd name="connsiteY8" fmla="*/ 1253756 h 3044825"/>
              <a:gd name="connsiteX9" fmla="*/ 1053279 w 1290638"/>
              <a:gd name="connsiteY9" fmla="*/ 1006210 h 3044825"/>
              <a:gd name="connsiteX10" fmla="*/ 993940 w 1290638"/>
              <a:gd name="connsiteY10" fmla="*/ 1006210 h 3044825"/>
              <a:gd name="connsiteX11" fmla="*/ 993940 w 1290638"/>
              <a:gd name="connsiteY11" fmla="*/ 1268318 h 3044825"/>
              <a:gd name="connsiteX12" fmla="*/ 993940 w 1290638"/>
              <a:gd name="connsiteY12" fmla="*/ 1719725 h 3044825"/>
              <a:gd name="connsiteX13" fmla="*/ 993940 w 1290638"/>
              <a:gd name="connsiteY13" fmla="*/ 1777972 h 3044825"/>
              <a:gd name="connsiteX14" fmla="*/ 993940 w 1290638"/>
              <a:gd name="connsiteY14" fmla="*/ 2884648 h 3044825"/>
              <a:gd name="connsiteX15" fmla="*/ 830756 w 1290638"/>
              <a:gd name="connsiteY15" fmla="*/ 3044825 h 3044825"/>
              <a:gd name="connsiteX16" fmla="*/ 667572 w 1290638"/>
              <a:gd name="connsiteY16" fmla="*/ 2884648 h 3044825"/>
              <a:gd name="connsiteX17" fmla="*/ 667572 w 1290638"/>
              <a:gd name="connsiteY17" fmla="*/ 1777972 h 3044825"/>
              <a:gd name="connsiteX18" fmla="*/ 608232 w 1290638"/>
              <a:gd name="connsiteY18" fmla="*/ 1777972 h 3044825"/>
              <a:gd name="connsiteX19" fmla="*/ 608232 w 1290638"/>
              <a:gd name="connsiteY19" fmla="*/ 2884648 h 3044825"/>
              <a:gd name="connsiteX20" fmla="*/ 459883 w 1290638"/>
              <a:gd name="connsiteY20" fmla="*/ 3044825 h 3044825"/>
              <a:gd name="connsiteX21" fmla="*/ 296698 w 1290638"/>
              <a:gd name="connsiteY21" fmla="*/ 2884648 h 3044825"/>
              <a:gd name="connsiteX22" fmla="*/ 296698 w 1290638"/>
              <a:gd name="connsiteY22" fmla="*/ 1777972 h 3044825"/>
              <a:gd name="connsiteX23" fmla="*/ 296698 w 1290638"/>
              <a:gd name="connsiteY23" fmla="*/ 1719725 h 3044825"/>
              <a:gd name="connsiteX24" fmla="*/ 296698 w 1290638"/>
              <a:gd name="connsiteY24" fmla="*/ 1268318 h 3044825"/>
              <a:gd name="connsiteX25" fmla="*/ 296698 w 1290638"/>
              <a:gd name="connsiteY25" fmla="*/ 1006210 h 3044825"/>
              <a:gd name="connsiteX26" fmla="*/ 237358 w 1290638"/>
              <a:gd name="connsiteY26" fmla="*/ 1006210 h 3044825"/>
              <a:gd name="connsiteX27" fmla="*/ 237358 w 1290638"/>
              <a:gd name="connsiteY27" fmla="*/ 1253756 h 3044825"/>
              <a:gd name="connsiteX28" fmla="*/ 237358 w 1290638"/>
              <a:gd name="connsiteY28" fmla="*/ 1661479 h 3044825"/>
              <a:gd name="connsiteX29" fmla="*/ 118679 w 1290638"/>
              <a:gd name="connsiteY29" fmla="*/ 1777972 h 3044825"/>
              <a:gd name="connsiteX30" fmla="*/ 0 w 1290638"/>
              <a:gd name="connsiteY30" fmla="*/ 1661479 h 3044825"/>
              <a:gd name="connsiteX31" fmla="*/ 0 w 1290638"/>
              <a:gd name="connsiteY31" fmla="*/ 962526 h 3044825"/>
              <a:gd name="connsiteX32" fmla="*/ 370873 w 1290638"/>
              <a:gd name="connsiteY32" fmla="*/ 598487 h 3044825"/>
              <a:gd name="connsiteX33" fmla="*/ 646113 w 1290638"/>
              <a:gd name="connsiteY33" fmla="*/ 0 h 3044825"/>
              <a:gd name="connsiteX34" fmla="*/ 920751 w 1290638"/>
              <a:gd name="connsiteY34" fmla="*/ 269875 h 3044825"/>
              <a:gd name="connsiteX35" fmla="*/ 646113 w 1290638"/>
              <a:gd name="connsiteY35" fmla="*/ 539750 h 3044825"/>
              <a:gd name="connsiteX36" fmla="*/ 371475 w 1290638"/>
              <a:gd name="connsiteY36" fmla="*/ 269875 h 3044825"/>
              <a:gd name="connsiteX37" fmla="*/ 646113 w 1290638"/>
              <a:gd name="connsiteY37" fmla="*/ 0 h 304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90638" h="3044825">
                <a:moveTo>
                  <a:pt x="370873" y="598487"/>
                </a:moveTo>
                <a:cubicBezTo>
                  <a:pt x="370873" y="598487"/>
                  <a:pt x="370873" y="598487"/>
                  <a:pt x="519222" y="598487"/>
                </a:cubicBezTo>
                <a:cubicBezTo>
                  <a:pt x="519222" y="598487"/>
                  <a:pt x="519222" y="598487"/>
                  <a:pt x="548892" y="598487"/>
                </a:cubicBezTo>
                <a:cubicBezTo>
                  <a:pt x="548892" y="598487"/>
                  <a:pt x="548892" y="598487"/>
                  <a:pt x="919765" y="598487"/>
                </a:cubicBezTo>
                <a:cubicBezTo>
                  <a:pt x="1112619" y="598487"/>
                  <a:pt x="1275803" y="758664"/>
                  <a:pt x="1290638" y="962526"/>
                </a:cubicBezTo>
                <a:cubicBezTo>
                  <a:pt x="1290638" y="962526"/>
                  <a:pt x="1290638" y="962526"/>
                  <a:pt x="1290638" y="1661479"/>
                </a:cubicBezTo>
                <a:cubicBezTo>
                  <a:pt x="1290638" y="1734287"/>
                  <a:pt x="1231299" y="1777972"/>
                  <a:pt x="1171959" y="1777972"/>
                </a:cubicBezTo>
                <a:cubicBezTo>
                  <a:pt x="1097784" y="1777972"/>
                  <a:pt x="1053279" y="1734287"/>
                  <a:pt x="1053279" y="1661479"/>
                </a:cubicBezTo>
                <a:cubicBezTo>
                  <a:pt x="1053279" y="1661479"/>
                  <a:pt x="1053279" y="1661479"/>
                  <a:pt x="1053279" y="1253756"/>
                </a:cubicBezTo>
                <a:cubicBezTo>
                  <a:pt x="1053279" y="1253756"/>
                  <a:pt x="1053279" y="1253756"/>
                  <a:pt x="1053279" y="1006210"/>
                </a:cubicBezTo>
                <a:cubicBezTo>
                  <a:pt x="1053279" y="1006210"/>
                  <a:pt x="1053279" y="1006210"/>
                  <a:pt x="993940" y="1006210"/>
                </a:cubicBezTo>
                <a:cubicBezTo>
                  <a:pt x="993940" y="1006210"/>
                  <a:pt x="993940" y="1006210"/>
                  <a:pt x="993940" y="1268318"/>
                </a:cubicBezTo>
                <a:cubicBezTo>
                  <a:pt x="993940" y="1268318"/>
                  <a:pt x="993940" y="1268318"/>
                  <a:pt x="993940" y="1719725"/>
                </a:cubicBezTo>
                <a:cubicBezTo>
                  <a:pt x="993940" y="1719725"/>
                  <a:pt x="993940" y="1719725"/>
                  <a:pt x="993940" y="1777972"/>
                </a:cubicBezTo>
                <a:cubicBezTo>
                  <a:pt x="993940" y="1777972"/>
                  <a:pt x="993940" y="1777972"/>
                  <a:pt x="993940" y="2884648"/>
                </a:cubicBezTo>
                <a:cubicBezTo>
                  <a:pt x="993940" y="2972017"/>
                  <a:pt x="919765" y="3044825"/>
                  <a:pt x="830756" y="3044825"/>
                </a:cubicBezTo>
                <a:cubicBezTo>
                  <a:pt x="741746" y="3044825"/>
                  <a:pt x="667572" y="2972017"/>
                  <a:pt x="667572" y="2884648"/>
                </a:cubicBezTo>
                <a:cubicBezTo>
                  <a:pt x="667572" y="2884648"/>
                  <a:pt x="667572" y="2884648"/>
                  <a:pt x="667572" y="1777972"/>
                </a:cubicBezTo>
                <a:cubicBezTo>
                  <a:pt x="667572" y="1777972"/>
                  <a:pt x="667572" y="1777972"/>
                  <a:pt x="608232" y="1777972"/>
                </a:cubicBezTo>
                <a:cubicBezTo>
                  <a:pt x="608232" y="1777972"/>
                  <a:pt x="608232" y="1777972"/>
                  <a:pt x="608232" y="2884648"/>
                </a:cubicBezTo>
                <a:cubicBezTo>
                  <a:pt x="608232" y="2972017"/>
                  <a:pt x="548892" y="3044825"/>
                  <a:pt x="459883" y="3044825"/>
                </a:cubicBezTo>
                <a:cubicBezTo>
                  <a:pt x="370873" y="3044825"/>
                  <a:pt x="296698" y="2972017"/>
                  <a:pt x="296698" y="2884648"/>
                </a:cubicBezTo>
                <a:cubicBezTo>
                  <a:pt x="296698" y="2884648"/>
                  <a:pt x="296698" y="2884648"/>
                  <a:pt x="296698" y="1777972"/>
                </a:cubicBezTo>
                <a:cubicBezTo>
                  <a:pt x="296698" y="1777972"/>
                  <a:pt x="296698" y="1777972"/>
                  <a:pt x="296698" y="1719725"/>
                </a:cubicBezTo>
                <a:cubicBezTo>
                  <a:pt x="296698" y="1719725"/>
                  <a:pt x="296698" y="1719725"/>
                  <a:pt x="296698" y="1268318"/>
                </a:cubicBezTo>
                <a:cubicBezTo>
                  <a:pt x="296698" y="1268318"/>
                  <a:pt x="296698" y="1268318"/>
                  <a:pt x="296698" y="1006210"/>
                </a:cubicBezTo>
                <a:cubicBezTo>
                  <a:pt x="296698" y="1006210"/>
                  <a:pt x="296698" y="1006210"/>
                  <a:pt x="237358" y="1006210"/>
                </a:cubicBezTo>
                <a:cubicBezTo>
                  <a:pt x="237358" y="1006210"/>
                  <a:pt x="237358" y="1006210"/>
                  <a:pt x="237358" y="1253756"/>
                </a:cubicBezTo>
                <a:cubicBezTo>
                  <a:pt x="237358" y="1253756"/>
                  <a:pt x="237358" y="1253756"/>
                  <a:pt x="237358" y="1661479"/>
                </a:cubicBezTo>
                <a:cubicBezTo>
                  <a:pt x="237358" y="1734287"/>
                  <a:pt x="192854" y="1777972"/>
                  <a:pt x="118679" y="1777972"/>
                </a:cubicBezTo>
                <a:cubicBezTo>
                  <a:pt x="59340" y="1777972"/>
                  <a:pt x="0" y="1734287"/>
                  <a:pt x="0" y="1661479"/>
                </a:cubicBezTo>
                <a:cubicBezTo>
                  <a:pt x="0" y="1661479"/>
                  <a:pt x="0" y="1661479"/>
                  <a:pt x="0" y="962526"/>
                </a:cubicBezTo>
                <a:cubicBezTo>
                  <a:pt x="0" y="758664"/>
                  <a:pt x="178019" y="598487"/>
                  <a:pt x="370873" y="598487"/>
                </a:cubicBezTo>
                <a:close/>
                <a:moveTo>
                  <a:pt x="646113" y="0"/>
                </a:moveTo>
                <a:cubicBezTo>
                  <a:pt x="797791" y="0"/>
                  <a:pt x="920751" y="120827"/>
                  <a:pt x="920751" y="269875"/>
                </a:cubicBezTo>
                <a:cubicBezTo>
                  <a:pt x="920751" y="418923"/>
                  <a:pt x="797791" y="539750"/>
                  <a:pt x="646113" y="539750"/>
                </a:cubicBezTo>
                <a:cubicBezTo>
                  <a:pt x="494435" y="539750"/>
                  <a:pt x="371475" y="418923"/>
                  <a:pt x="371475" y="269875"/>
                </a:cubicBezTo>
                <a:cubicBezTo>
                  <a:pt x="371475" y="120827"/>
                  <a:pt x="494435" y="0"/>
                  <a:pt x="646113" y="0"/>
                </a:cubicBezTo>
                <a:close/>
              </a:path>
            </a:pathLst>
          </a:custGeom>
          <a:solidFill>
            <a:schemeClr val="accent1">
              <a:lumMod val="100000"/>
            </a:schemeClr>
          </a:solidFill>
          <a:ln>
            <a:noFill/>
          </a:ln>
        </p:spPr>
        <p:txBody>
          <a:bodyPr anchor="ctr"/>
          <a:lstStyle/>
          <a:p>
            <a:pPr algn="ctr"/>
            <a:endParaRPr>
              <a:cs typeface="+mn-ea"/>
              <a:sym typeface="+mn-lt"/>
            </a:endParaRPr>
          </a:p>
        </p:txBody>
      </p:sp>
      <p:sp>
        <p:nvSpPr>
          <p:cNvPr id="9" name="任意多边形: 形状 76"/>
          <p:cNvSpPr/>
          <p:nvPr>
            <p:custDataLst>
              <p:tags r:id="rId3"/>
            </p:custDataLst>
          </p:nvPr>
        </p:nvSpPr>
        <p:spPr bwMode="auto">
          <a:xfrm>
            <a:off x="3973106" y="3508039"/>
            <a:ext cx="94508" cy="222957"/>
          </a:xfrm>
          <a:custGeom>
            <a:avLst/>
            <a:gdLst>
              <a:gd name="connsiteX0" fmla="*/ 370873 w 1290638"/>
              <a:gd name="connsiteY0" fmla="*/ 598487 h 3044825"/>
              <a:gd name="connsiteX1" fmla="*/ 519222 w 1290638"/>
              <a:gd name="connsiteY1" fmla="*/ 598487 h 3044825"/>
              <a:gd name="connsiteX2" fmla="*/ 548892 w 1290638"/>
              <a:gd name="connsiteY2" fmla="*/ 598487 h 3044825"/>
              <a:gd name="connsiteX3" fmla="*/ 919765 w 1290638"/>
              <a:gd name="connsiteY3" fmla="*/ 598487 h 3044825"/>
              <a:gd name="connsiteX4" fmla="*/ 1290638 w 1290638"/>
              <a:gd name="connsiteY4" fmla="*/ 962526 h 3044825"/>
              <a:gd name="connsiteX5" fmla="*/ 1290638 w 1290638"/>
              <a:gd name="connsiteY5" fmla="*/ 1661479 h 3044825"/>
              <a:gd name="connsiteX6" fmla="*/ 1171959 w 1290638"/>
              <a:gd name="connsiteY6" fmla="*/ 1777972 h 3044825"/>
              <a:gd name="connsiteX7" fmla="*/ 1053279 w 1290638"/>
              <a:gd name="connsiteY7" fmla="*/ 1661479 h 3044825"/>
              <a:gd name="connsiteX8" fmla="*/ 1053279 w 1290638"/>
              <a:gd name="connsiteY8" fmla="*/ 1253756 h 3044825"/>
              <a:gd name="connsiteX9" fmla="*/ 1053279 w 1290638"/>
              <a:gd name="connsiteY9" fmla="*/ 1006210 h 3044825"/>
              <a:gd name="connsiteX10" fmla="*/ 993940 w 1290638"/>
              <a:gd name="connsiteY10" fmla="*/ 1006210 h 3044825"/>
              <a:gd name="connsiteX11" fmla="*/ 993940 w 1290638"/>
              <a:gd name="connsiteY11" fmla="*/ 1268318 h 3044825"/>
              <a:gd name="connsiteX12" fmla="*/ 993940 w 1290638"/>
              <a:gd name="connsiteY12" fmla="*/ 1719725 h 3044825"/>
              <a:gd name="connsiteX13" fmla="*/ 993940 w 1290638"/>
              <a:gd name="connsiteY13" fmla="*/ 1777972 h 3044825"/>
              <a:gd name="connsiteX14" fmla="*/ 993940 w 1290638"/>
              <a:gd name="connsiteY14" fmla="*/ 2884648 h 3044825"/>
              <a:gd name="connsiteX15" fmla="*/ 830756 w 1290638"/>
              <a:gd name="connsiteY15" fmla="*/ 3044825 h 3044825"/>
              <a:gd name="connsiteX16" fmla="*/ 667572 w 1290638"/>
              <a:gd name="connsiteY16" fmla="*/ 2884648 h 3044825"/>
              <a:gd name="connsiteX17" fmla="*/ 667572 w 1290638"/>
              <a:gd name="connsiteY17" fmla="*/ 1777972 h 3044825"/>
              <a:gd name="connsiteX18" fmla="*/ 608232 w 1290638"/>
              <a:gd name="connsiteY18" fmla="*/ 1777972 h 3044825"/>
              <a:gd name="connsiteX19" fmla="*/ 608232 w 1290638"/>
              <a:gd name="connsiteY19" fmla="*/ 2884648 h 3044825"/>
              <a:gd name="connsiteX20" fmla="*/ 459883 w 1290638"/>
              <a:gd name="connsiteY20" fmla="*/ 3044825 h 3044825"/>
              <a:gd name="connsiteX21" fmla="*/ 296698 w 1290638"/>
              <a:gd name="connsiteY21" fmla="*/ 2884648 h 3044825"/>
              <a:gd name="connsiteX22" fmla="*/ 296698 w 1290638"/>
              <a:gd name="connsiteY22" fmla="*/ 1777972 h 3044825"/>
              <a:gd name="connsiteX23" fmla="*/ 296698 w 1290638"/>
              <a:gd name="connsiteY23" fmla="*/ 1719725 h 3044825"/>
              <a:gd name="connsiteX24" fmla="*/ 296698 w 1290638"/>
              <a:gd name="connsiteY24" fmla="*/ 1268318 h 3044825"/>
              <a:gd name="connsiteX25" fmla="*/ 296698 w 1290638"/>
              <a:gd name="connsiteY25" fmla="*/ 1006210 h 3044825"/>
              <a:gd name="connsiteX26" fmla="*/ 237358 w 1290638"/>
              <a:gd name="connsiteY26" fmla="*/ 1006210 h 3044825"/>
              <a:gd name="connsiteX27" fmla="*/ 237358 w 1290638"/>
              <a:gd name="connsiteY27" fmla="*/ 1253756 h 3044825"/>
              <a:gd name="connsiteX28" fmla="*/ 237358 w 1290638"/>
              <a:gd name="connsiteY28" fmla="*/ 1661479 h 3044825"/>
              <a:gd name="connsiteX29" fmla="*/ 118679 w 1290638"/>
              <a:gd name="connsiteY29" fmla="*/ 1777972 h 3044825"/>
              <a:gd name="connsiteX30" fmla="*/ 0 w 1290638"/>
              <a:gd name="connsiteY30" fmla="*/ 1661479 h 3044825"/>
              <a:gd name="connsiteX31" fmla="*/ 0 w 1290638"/>
              <a:gd name="connsiteY31" fmla="*/ 962526 h 3044825"/>
              <a:gd name="connsiteX32" fmla="*/ 370873 w 1290638"/>
              <a:gd name="connsiteY32" fmla="*/ 598487 h 3044825"/>
              <a:gd name="connsiteX33" fmla="*/ 646113 w 1290638"/>
              <a:gd name="connsiteY33" fmla="*/ 0 h 3044825"/>
              <a:gd name="connsiteX34" fmla="*/ 920751 w 1290638"/>
              <a:gd name="connsiteY34" fmla="*/ 269875 h 3044825"/>
              <a:gd name="connsiteX35" fmla="*/ 646113 w 1290638"/>
              <a:gd name="connsiteY35" fmla="*/ 539750 h 3044825"/>
              <a:gd name="connsiteX36" fmla="*/ 371475 w 1290638"/>
              <a:gd name="connsiteY36" fmla="*/ 269875 h 3044825"/>
              <a:gd name="connsiteX37" fmla="*/ 646113 w 1290638"/>
              <a:gd name="connsiteY37" fmla="*/ 0 h 304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90638" h="3044825">
                <a:moveTo>
                  <a:pt x="370873" y="598487"/>
                </a:moveTo>
                <a:cubicBezTo>
                  <a:pt x="370873" y="598487"/>
                  <a:pt x="370873" y="598487"/>
                  <a:pt x="519222" y="598487"/>
                </a:cubicBezTo>
                <a:cubicBezTo>
                  <a:pt x="519222" y="598487"/>
                  <a:pt x="519222" y="598487"/>
                  <a:pt x="548892" y="598487"/>
                </a:cubicBezTo>
                <a:cubicBezTo>
                  <a:pt x="548892" y="598487"/>
                  <a:pt x="548892" y="598487"/>
                  <a:pt x="919765" y="598487"/>
                </a:cubicBezTo>
                <a:cubicBezTo>
                  <a:pt x="1112619" y="598487"/>
                  <a:pt x="1275803" y="758664"/>
                  <a:pt x="1290638" y="962526"/>
                </a:cubicBezTo>
                <a:cubicBezTo>
                  <a:pt x="1290638" y="962526"/>
                  <a:pt x="1290638" y="962526"/>
                  <a:pt x="1290638" y="1661479"/>
                </a:cubicBezTo>
                <a:cubicBezTo>
                  <a:pt x="1290638" y="1734287"/>
                  <a:pt x="1231299" y="1777972"/>
                  <a:pt x="1171959" y="1777972"/>
                </a:cubicBezTo>
                <a:cubicBezTo>
                  <a:pt x="1097784" y="1777972"/>
                  <a:pt x="1053279" y="1734287"/>
                  <a:pt x="1053279" y="1661479"/>
                </a:cubicBezTo>
                <a:cubicBezTo>
                  <a:pt x="1053279" y="1661479"/>
                  <a:pt x="1053279" y="1661479"/>
                  <a:pt x="1053279" y="1253756"/>
                </a:cubicBezTo>
                <a:cubicBezTo>
                  <a:pt x="1053279" y="1253756"/>
                  <a:pt x="1053279" y="1253756"/>
                  <a:pt x="1053279" y="1006210"/>
                </a:cubicBezTo>
                <a:cubicBezTo>
                  <a:pt x="1053279" y="1006210"/>
                  <a:pt x="1053279" y="1006210"/>
                  <a:pt x="993940" y="1006210"/>
                </a:cubicBezTo>
                <a:cubicBezTo>
                  <a:pt x="993940" y="1006210"/>
                  <a:pt x="993940" y="1006210"/>
                  <a:pt x="993940" y="1268318"/>
                </a:cubicBezTo>
                <a:cubicBezTo>
                  <a:pt x="993940" y="1268318"/>
                  <a:pt x="993940" y="1268318"/>
                  <a:pt x="993940" y="1719725"/>
                </a:cubicBezTo>
                <a:cubicBezTo>
                  <a:pt x="993940" y="1719725"/>
                  <a:pt x="993940" y="1719725"/>
                  <a:pt x="993940" y="1777972"/>
                </a:cubicBezTo>
                <a:cubicBezTo>
                  <a:pt x="993940" y="1777972"/>
                  <a:pt x="993940" y="1777972"/>
                  <a:pt x="993940" y="2884648"/>
                </a:cubicBezTo>
                <a:cubicBezTo>
                  <a:pt x="993940" y="2972017"/>
                  <a:pt x="919765" y="3044825"/>
                  <a:pt x="830756" y="3044825"/>
                </a:cubicBezTo>
                <a:cubicBezTo>
                  <a:pt x="741746" y="3044825"/>
                  <a:pt x="667572" y="2972017"/>
                  <a:pt x="667572" y="2884648"/>
                </a:cubicBezTo>
                <a:cubicBezTo>
                  <a:pt x="667572" y="2884648"/>
                  <a:pt x="667572" y="2884648"/>
                  <a:pt x="667572" y="1777972"/>
                </a:cubicBezTo>
                <a:cubicBezTo>
                  <a:pt x="667572" y="1777972"/>
                  <a:pt x="667572" y="1777972"/>
                  <a:pt x="608232" y="1777972"/>
                </a:cubicBezTo>
                <a:cubicBezTo>
                  <a:pt x="608232" y="1777972"/>
                  <a:pt x="608232" y="1777972"/>
                  <a:pt x="608232" y="2884648"/>
                </a:cubicBezTo>
                <a:cubicBezTo>
                  <a:pt x="608232" y="2972017"/>
                  <a:pt x="548892" y="3044825"/>
                  <a:pt x="459883" y="3044825"/>
                </a:cubicBezTo>
                <a:cubicBezTo>
                  <a:pt x="370873" y="3044825"/>
                  <a:pt x="296698" y="2972017"/>
                  <a:pt x="296698" y="2884648"/>
                </a:cubicBezTo>
                <a:cubicBezTo>
                  <a:pt x="296698" y="2884648"/>
                  <a:pt x="296698" y="2884648"/>
                  <a:pt x="296698" y="1777972"/>
                </a:cubicBezTo>
                <a:cubicBezTo>
                  <a:pt x="296698" y="1777972"/>
                  <a:pt x="296698" y="1777972"/>
                  <a:pt x="296698" y="1719725"/>
                </a:cubicBezTo>
                <a:cubicBezTo>
                  <a:pt x="296698" y="1719725"/>
                  <a:pt x="296698" y="1719725"/>
                  <a:pt x="296698" y="1268318"/>
                </a:cubicBezTo>
                <a:cubicBezTo>
                  <a:pt x="296698" y="1268318"/>
                  <a:pt x="296698" y="1268318"/>
                  <a:pt x="296698" y="1006210"/>
                </a:cubicBezTo>
                <a:cubicBezTo>
                  <a:pt x="296698" y="1006210"/>
                  <a:pt x="296698" y="1006210"/>
                  <a:pt x="237358" y="1006210"/>
                </a:cubicBezTo>
                <a:cubicBezTo>
                  <a:pt x="237358" y="1006210"/>
                  <a:pt x="237358" y="1006210"/>
                  <a:pt x="237358" y="1253756"/>
                </a:cubicBezTo>
                <a:cubicBezTo>
                  <a:pt x="237358" y="1253756"/>
                  <a:pt x="237358" y="1253756"/>
                  <a:pt x="237358" y="1661479"/>
                </a:cubicBezTo>
                <a:cubicBezTo>
                  <a:pt x="237358" y="1734287"/>
                  <a:pt x="192854" y="1777972"/>
                  <a:pt x="118679" y="1777972"/>
                </a:cubicBezTo>
                <a:cubicBezTo>
                  <a:pt x="59340" y="1777972"/>
                  <a:pt x="0" y="1734287"/>
                  <a:pt x="0" y="1661479"/>
                </a:cubicBezTo>
                <a:cubicBezTo>
                  <a:pt x="0" y="1661479"/>
                  <a:pt x="0" y="1661479"/>
                  <a:pt x="0" y="962526"/>
                </a:cubicBezTo>
                <a:cubicBezTo>
                  <a:pt x="0" y="758664"/>
                  <a:pt x="178019" y="598487"/>
                  <a:pt x="370873" y="598487"/>
                </a:cubicBezTo>
                <a:close/>
                <a:moveTo>
                  <a:pt x="646113" y="0"/>
                </a:moveTo>
                <a:cubicBezTo>
                  <a:pt x="797791" y="0"/>
                  <a:pt x="920751" y="120827"/>
                  <a:pt x="920751" y="269875"/>
                </a:cubicBezTo>
                <a:cubicBezTo>
                  <a:pt x="920751" y="418923"/>
                  <a:pt x="797791" y="539750"/>
                  <a:pt x="646113" y="539750"/>
                </a:cubicBezTo>
                <a:cubicBezTo>
                  <a:pt x="494435" y="539750"/>
                  <a:pt x="371475" y="418923"/>
                  <a:pt x="371475" y="269875"/>
                </a:cubicBezTo>
                <a:cubicBezTo>
                  <a:pt x="371475" y="120827"/>
                  <a:pt x="494435" y="0"/>
                  <a:pt x="646113" y="0"/>
                </a:cubicBezTo>
                <a:close/>
              </a:path>
            </a:pathLst>
          </a:custGeom>
          <a:solidFill>
            <a:schemeClr val="accent1">
              <a:lumMod val="100000"/>
            </a:schemeClr>
          </a:solidFill>
          <a:ln>
            <a:noFill/>
          </a:ln>
        </p:spPr>
        <p:txBody>
          <a:bodyPr anchor="ctr"/>
          <a:lstStyle/>
          <a:p>
            <a:pPr algn="ctr"/>
            <a:endParaRPr>
              <a:cs typeface="+mn-ea"/>
              <a:sym typeface="+mn-lt"/>
            </a:endParaRPr>
          </a:p>
        </p:txBody>
      </p:sp>
      <p:sp>
        <p:nvSpPr>
          <p:cNvPr id="14" name="任意多边形: 形状 76"/>
          <p:cNvSpPr/>
          <p:nvPr>
            <p:custDataLst>
              <p:tags r:id="rId4"/>
            </p:custDataLst>
          </p:nvPr>
        </p:nvSpPr>
        <p:spPr bwMode="auto">
          <a:xfrm>
            <a:off x="4102646" y="2499659"/>
            <a:ext cx="94508" cy="222957"/>
          </a:xfrm>
          <a:custGeom>
            <a:avLst/>
            <a:gdLst>
              <a:gd name="connsiteX0" fmla="*/ 370873 w 1290638"/>
              <a:gd name="connsiteY0" fmla="*/ 598487 h 3044825"/>
              <a:gd name="connsiteX1" fmla="*/ 519222 w 1290638"/>
              <a:gd name="connsiteY1" fmla="*/ 598487 h 3044825"/>
              <a:gd name="connsiteX2" fmla="*/ 548892 w 1290638"/>
              <a:gd name="connsiteY2" fmla="*/ 598487 h 3044825"/>
              <a:gd name="connsiteX3" fmla="*/ 919765 w 1290638"/>
              <a:gd name="connsiteY3" fmla="*/ 598487 h 3044825"/>
              <a:gd name="connsiteX4" fmla="*/ 1290638 w 1290638"/>
              <a:gd name="connsiteY4" fmla="*/ 962526 h 3044825"/>
              <a:gd name="connsiteX5" fmla="*/ 1290638 w 1290638"/>
              <a:gd name="connsiteY5" fmla="*/ 1661479 h 3044825"/>
              <a:gd name="connsiteX6" fmla="*/ 1171959 w 1290638"/>
              <a:gd name="connsiteY6" fmla="*/ 1777972 h 3044825"/>
              <a:gd name="connsiteX7" fmla="*/ 1053279 w 1290638"/>
              <a:gd name="connsiteY7" fmla="*/ 1661479 h 3044825"/>
              <a:gd name="connsiteX8" fmla="*/ 1053279 w 1290638"/>
              <a:gd name="connsiteY8" fmla="*/ 1253756 h 3044825"/>
              <a:gd name="connsiteX9" fmla="*/ 1053279 w 1290638"/>
              <a:gd name="connsiteY9" fmla="*/ 1006210 h 3044825"/>
              <a:gd name="connsiteX10" fmla="*/ 993940 w 1290638"/>
              <a:gd name="connsiteY10" fmla="*/ 1006210 h 3044825"/>
              <a:gd name="connsiteX11" fmla="*/ 993940 w 1290638"/>
              <a:gd name="connsiteY11" fmla="*/ 1268318 h 3044825"/>
              <a:gd name="connsiteX12" fmla="*/ 993940 w 1290638"/>
              <a:gd name="connsiteY12" fmla="*/ 1719725 h 3044825"/>
              <a:gd name="connsiteX13" fmla="*/ 993940 w 1290638"/>
              <a:gd name="connsiteY13" fmla="*/ 1777972 h 3044825"/>
              <a:gd name="connsiteX14" fmla="*/ 993940 w 1290638"/>
              <a:gd name="connsiteY14" fmla="*/ 2884648 h 3044825"/>
              <a:gd name="connsiteX15" fmla="*/ 830756 w 1290638"/>
              <a:gd name="connsiteY15" fmla="*/ 3044825 h 3044825"/>
              <a:gd name="connsiteX16" fmla="*/ 667572 w 1290638"/>
              <a:gd name="connsiteY16" fmla="*/ 2884648 h 3044825"/>
              <a:gd name="connsiteX17" fmla="*/ 667572 w 1290638"/>
              <a:gd name="connsiteY17" fmla="*/ 1777972 h 3044825"/>
              <a:gd name="connsiteX18" fmla="*/ 608232 w 1290638"/>
              <a:gd name="connsiteY18" fmla="*/ 1777972 h 3044825"/>
              <a:gd name="connsiteX19" fmla="*/ 608232 w 1290638"/>
              <a:gd name="connsiteY19" fmla="*/ 2884648 h 3044825"/>
              <a:gd name="connsiteX20" fmla="*/ 459883 w 1290638"/>
              <a:gd name="connsiteY20" fmla="*/ 3044825 h 3044825"/>
              <a:gd name="connsiteX21" fmla="*/ 296698 w 1290638"/>
              <a:gd name="connsiteY21" fmla="*/ 2884648 h 3044825"/>
              <a:gd name="connsiteX22" fmla="*/ 296698 w 1290638"/>
              <a:gd name="connsiteY22" fmla="*/ 1777972 h 3044825"/>
              <a:gd name="connsiteX23" fmla="*/ 296698 w 1290638"/>
              <a:gd name="connsiteY23" fmla="*/ 1719725 h 3044825"/>
              <a:gd name="connsiteX24" fmla="*/ 296698 w 1290638"/>
              <a:gd name="connsiteY24" fmla="*/ 1268318 h 3044825"/>
              <a:gd name="connsiteX25" fmla="*/ 296698 w 1290638"/>
              <a:gd name="connsiteY25" fmla="*/ 1006210 h 3044825"/>
              <a:gd name="connsiteX26" fmla="*/ 237358 w 1290638"/>
              <a:gd name="connsiteY26" fmla="*/ 1006210 h 3044825"/>
              <a:gd name="connsiteX27" fmla="*/ 237358 w 1290638"/>
              <a:gd name="connsiteY27" fmla="*/ 1253756 h 3044825"/>
              <a:gd name="connsiteX28" fmla="*/ 237358 w 1290638"/>
              <a:gd name="connsiteY28" fmla="*/ 1661479 h 3044825"/>
              <a:gd name="connsiteX29" fmla="*/ 118679 w 1290638"/>
              <a:gd name="connsiteY29" fmla="*/ 1777972 h 3044825"/>
              <a:gd name="connsiteX30" fmla="*/ 0 w 1290638"/>
              <a:gd name="connsiteY30" fmla="*/ 1661479 h 3044825"/>
              <a:gd name="connsiteX31" fmla="*/ 0 w 1290638"/>
              <a:gd name="connsiteY31" fmla="*/ 962526 h 3044825"/>
              <a:gd name="connsiteX32" fmla="*/ 370873 w 1290638"/>
              <a:gd name="connsiteY32" fmla="*/ 598487 h 3044825"/>
              <a:gd name="connsiteX33" fmla="*/ 646113 w 1290638"/>
              <a:gd name="connsiteY33" fmla="*/ 0 h 3044825"/>
              <a:gd name="connsiteX34" fmla="*/ 920751 w 1290638"/>
              <a:gd name="connsiteY34" fmla="*/ 269875 h 3044825"/>
              <a:gd name="connsiteX35" fmla="*/ 646113 w 1290638"/>
              <a:gd name="connsiteY35" fmla="*/ 539750 h 3044825"/>
              <a:gd name="connsiteX36" fmla="*/ 371475 w 1290638"/>
              <a:gd name="connsiteY36" fmla="*/ 269875 h 3044825"/>
              <a:gd name="connsiteX37" fmla="*/ 646113 w 1290638"/>
              <a:gd name="connsiteY37" fmla="*/ 0 h 304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90638" h="3044825">
                <a:moveTo>
                  <a:pt x="370873" y="598487"/>
                </a:moveTo>
                <a:cubicBezTo>
                  <a:pt x="370873" y="598487"/>
                  <a:pt x="370873" y="598487"/>
                  <a:pt x="519222" y="598487"/>
                </a:cubicBezTo>
                <a:cubicBezTo>
                  <a:pt x="519222" y="598487"/>
                  <a:pt x="519222" y="598487"/>
                  <a:pt x="548892" y="598487"/>
                </a:cubicBezTo>
                <a:cubicBezTo>
                  <a:pt x="548892" y="598487"/>
                  <a:pt x="548892" y="598487"/>
                  <a:pt x="919765" y="598487"/>
                </a:cubicBezTo>
                <a:cubicBezTo>
                  <a:pt x="1112619" y="598487"/>
                  <a:pt x="1275803" y="758664"/>
                  <a:pt x="1290638" y="962526"/>
                </a:cubicBezTo>
                <a:cubicBezTo>
                  <a:pt x="1290638" y="962526"/>
                  <a:pt x="1290638" y="962526"/>
                  <a:pt x="1290638" y="1661479"/>
                </a:cubicBezTo>
                <a:cubicBezTo>
                  <a:pt x="1290638" y="1734287"/>
                  <a:pt x="1231299" y="1777972"/>
                  <a:pt x="1171959" y="1777972"/>
                </a:cubicBezTo>
                <a:cubicBezTo>
                  <a:pt x="1097784" y="1777972"/>
                  <a:pt x="1053279" y="1734287"/>
                  <a:pt x="1053279" y="1661479"/>
                </a:cubicBezTo>
                <a:cubicBezTo>
                  <a:pt x="1053279" y="1661479"/>
                  <a:pt x="1053279" y="1661479"/>
                  <a:pt x="1053279" y="1253756"/>
                </a:cubicBezTo>
                <a:cubicBezTo>
                  <a:pt x="1053279" y="1253756"/>
                  <a:pt x="1053279" y="1253756"/>
                  <a:pt x="1053279" y="1006210"/>
                </a:cubicBezTo>
                <a:cubicBezTo>
                  <a:pt x="1053279" y="1006210"/>
                  <a:pt x="1053279" y="1006210"/>
                  <a:pt x="993940" y="1006210"/>
                </a:cubicBezTo>
                <a:cubicBezTo>
                  <a:pt x="993940" y="1006210"/>
                  <a:pt x="993940" y="1006210"/>
                  <a:pt x="993940" y="1268318"/>
                </a:cubicBezTo>
                <a:cubicBezTo>
                  <a:pt x="993940" y="1268318"/>
                  <a:pt x="993940" y="1268318"/>
                  <a:pt x="993940" y="1719725"/>
                </a:cubicBezTo>
                <a:cubicBezTo>
                  <a:pt x="993940" y="1719725"/>
                  <a:pt x="993940" y="1719725"/>
                  <a:pt x="993940" y="1777972"/>
                </a:cubicBezTo>
                <a:cubicBezTo>
                  <a:pt x="993940" y="1777972"/>
                  <a:pt x="993940" y="1777972"/>
                  <a:pt x="993940" y="2884648"/>
                </a:cubicBezTo>
                <a:cubicBezTo>
                  <a:pt x="993940" y="2972017"/>
                  <a:pt x="919765" y="3044825"/>
                  <a:pt x="830756" y="3044825"/>
                </a:cubicBezTo>
                <a:cubicBezTo>
                  <a:pt x="741746" y="3044825"/>
                  <a:pt x="667572" y="2972017"/>
                  <a:pt x="667572" y="2884648"/>
                </a:cubicBezTo>
                <a:cubicBezTo>
                  <a:pt x="667572" y="2884648"/>
                  <a:pt x="667572" y="2884648"/>
                  <a:pt x="667572" y="1777972"/>
                </a:cubicBezTo>
                <a:cubicBezTo>
                  <a:pt x="667572" y="1777972"/>
                  <a:pt x="667572" y="1777972"/>
                  <a:pt x="608232" y="1777972"/>
                </a:cubicBezTo>
                <a:cubicBezTo>
                  <a:pt x="608232" y="1777972"/>
                  <a:pt x="608232" y="1777972"/>
                  <a:pt x="608232" y="2884648"/>
                </a:cubicBezTo>
                <a:cubicBezTo>
                  <a:pt x="608232" y="2972017"/>
                  <a:pt x="548892" y="3044825"/>
                  <a:pt x="459883" y="3044825"/>
                </a:cubicBezTo>
                <a:cubicBezTo>
                  <a:pt x="370873" y="3044825"/>
                  <a:pt x="296698" y="2972017"/>
                  <a:pt x="296698" y="2884648"/>
                </a:cubicBezTo>
                <a:cubicBezTo>
                  <a:pt x="296698" y="2884648"/>
                  <a:pt x="296698" y="2884648"/>
                  <a:pt x="296698" y="1777972"/>
                </a:cubicBezTo>
                <a:cubicBezTo>
                  <a:pt x="296698" y="1777972"/>
                  <a:pt x="296698" y="1777972"/>
                  <a:pt x="296698" y="1719725"/>
                </a:cubicBezTo>
                <a:cubicBezTo>
                  <a:pt x="296698" y="1719725"/>
                  <a:pt x="296698" y="1719725"/>
                  <a:pt x="296698" y="1268318"/>
                </a:cubicBezTo>
                <a:cubicBezTo>
                  <a:pt x="296698" y="1268318"/>
                  <a:pt x="296698" y="1268318"/>
                  <a:pt x="296698" y="1006210"/>
                </a:cubicBezTo>
                <a:cubicBezTo>
                  <a:pt x="296698" y="1006210"/>
                  <a:pt x="296698" y="1006210"/>
                  <a:pt x="237358" y="1006210"/>
                </a:cubicBezTo>
                <a:cubicBezTo>
                  <a:pt x="237358" y="1006210"/>
                  <a:pt x="237358" y="1006210"/>
                  <a:pt x="237358" y="1253756"/>
                </a:cubicBezTo>
                <a:cubicBezTo>
                  <a:pt x="237358" y="1253756"/>
                  <a:pt x="237358" y="1253756"/>
                  <a:pt x="237358" y="1661479"/>
                </a:cubicBezTo>
                <a:cubicBezTo>
                  <a:pt x="237358" y="1734287"/>
                  <a:pt x="192854" y="1777972"/>
                  <a:pt x="118679" y="1777972"/>
                </a:cubicBezTo>
                <a:cubicBezTo>
                  <a:pt x="59340" y="1777972"/>
                  <a:pt x="0" y="1734287"/>
                  <a:pt x="0" y="1661479"/>
                </a:cubicBezTo>
                <a:cubicBezTo>
                  <a:pt x="0" y="1661479"/>
                  <a:pt x="0" y="1661479"/>
                  <a:pt x="0" y="962526"/>
                </a:cubicBezTo>
                <a:cubicBezTo>
                  <a:pt x="0" y="758664"/>
                  <a:pt x="178019" y="598487"/>
                  <a:pt x="370873" y="598487"/>
                </a:cubicBezTo>
                <a:close/>
                <a:moveTo>
                  <a:pt x="646113" y="0"/>
                </a:moveTo>
                <a:cubicBezTo>
                  <a:pt x="797791" y="0"/>
                  <a:pt x="920751" y="120827"/>
                  <a:pt x="920751" y="269875"/>
                </a:cubicBezTo>
                <a:cubicBezTo>
                  <a:pt x="920751" y="418923"/>
                  <a:pt x="797791" y="539750"/>
                  <a:pt x="646113" y="539750"/>
                </a:cubicBezTo>
                <a:cubicBezTo>
                  <a:pt x="494435" y="539750"/>
                  <a:pt x="371475" y="418923"/>
                  <a:pt x="371475" y="269875"/>
                </a:cubicBezTo>
                <a:cubicBezTo>
                  <a:pt x="371475" y="120827"/>
                  <a:pt x="494435" y="0"/>
                  <a:pt x="646113" y="0"/>
                </a:cubicBezTo>
                <a:close/>
              </a:path>
            </a:pathLst>
          </a:custGeom>
          <a:solidFill>
            <a:schemeClr val="accent1">
              <a:lumMod val="100000"/>
            </a:schemeClr>
          </a:solidFill>
          <a:ln>
            <a:noFill/>
          </a:ln>
        </p:spPr>
        <p:txBody>
          <a:bodyPr anchor="ctr"/>
          <a:p>
            <a:pPr algn="ctr"/>
            <a:endParaRPr>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83068" y="104775"/>
            <a:ext cx="1683191" cy="74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7" name="矩形 16"/>
          <p:cNvSpPr/>
          <p:nvPr/>
        </p:nvSpPr>
        <p:spPr>
          <a:xfrm>
            <a:off x="7015864" y="4214866"/>
            <a:ext cx="1602907" cy="74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nvGrpSpPr>
          <p:cNvPr id="4" name="组合 3"/>
          <p:cNvGrpSpPr/>
          <p:nvPr/>
        </p:nvGrpSpPr>
        <p:grpSpPr>
          <a:xfrm flipH="1">
            <a:off x="7058025" y="3766733"/>
            <a:ext cx="2085974" cy="1390649"/>
            <a:chOff x="10604503" y="4737100"/>
            <a:chExt cx="3619498" cy="2413000"/>
          </a:xfrm>
        </p:grpSpPr>
        <p:sp>
          <p:nvSpPr>
            <p:cNvPr id="5" name="直角三角形 4"/>
            <p:cNvSpPr/>
            <p:nvPr/>
          </p:nvSpPr>
          <p:spPr>
            <a:xfrm>
              <a:off x="11442701" y="4737100"/>
              <a:ext cx="2781300" cy="2413000"/>
            </a:xfrm>
            <a:prstGeom prst="rtTriangle">
              <a:avLst/>
            </a:prstGeom>
            <a:solidFill>
              <a:srgbClr val="EA1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sp>
          <p:nvSpPr>
            <p:cNvPr id="6" name="直角三角形 5"/>
            <p:cNvSpPr/>
            <p:nvPr/>
          </p:nvSpPr>
          <p:spPr>
            <a:xfrm>
              <a:off x="10604503" y="4737100"/>
              <a:ext cx="2781300" cy="2413000"/>
            </a:xfrm>
            <a:prstGeom prst="rtTriangle">
              <a:avLst/>
            </a:prstGeom>
            <a:solidFill>
              <a:srgbClr val="202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grpSp>
      <p:sp>
        <p:nvSpPr>
          <p:cNvPr id="8" name="文本框 7"/>
          <p:cNvSpPr txBox="1"/>
          <p:nvPr/>
        </p:nvSpPr>
        <p:spPr>
          <a:xfrm>
            <a:off x="1203909" y="267251"/>
            <a:ext cx="6088482" cy="398780"/>
          </a:xfrm>
          <a:prstGeom prst="rect">
            <a:avLst/>
          </a:prstGeom>
          <a:noFill/>
        </p:spPr>
        <p:txBody>
          <a:bodyPr wrap="square" rtlCol="0">
            <a:spAutoFit/>
          </a:bodyPr>
          <a:lstStyle/>
          <a:p>
            <a:pPr algn="ctr"/>
            <a:r>
              <a:rPr lang="zh-CN" altLang="en-US" sz="2000" b="1" dirty="0">
                <a:solidFill>
                  <a:schemeClr val="accent1"/>
                </a:solidFill>
                <a:effectLst>
                  <a:outerShdw blurRad="38100" dist="25400" dir="5400000" algn="ctr" rotWithShape="0">
                    <a:srgbClr val="6E747A">
                      <a:alpha val="43000"/>
                    </a:srgbClr>
                  </a:outerShdw>
                </a:effectLst>
                <a:sym typeface="+mn-ea"/>
              </a:rPr>
              <a:t>法制观念与诉讼实践</a:t>
            </a:r>
            <a:endParaRPr lang="zh-CN" altLang="en-US" sz="2000" b="1" dirty="0">
              <a:solidFill>
                <a:srgbClr val="2D233E"/>
              </a:solidFill>
              <a:latin typeface="微软雅黑" panose="020B0503020204020204" pitchFamily="34" charset="-122"/>
              <a:ea typeface="微软雅黑" panose="020B0503020204020204" pitchFamily="34" charset="-122"/>
              <a:cs typeface="阿里巴巴普惠体 H" panose="00020600040101010101" pitchFamily="18" charset="-122"/>
              <a:sym typeface="+mn-ea"/>
            </a:endParaRPr>
          </a:p>
        </p:txBody>
      </p:sp>
      <p:sp>
        <p:nvSpPr>
          <p:cNvPr id="10" name="文本框 9"/>
          <p:cNvSpPr txBox="1"/>
          <p:nvPr/>
        </p:nvSpPr>
        <p:spPr>
          <a:xfrm>
            <a:off x="1391285" y="918845"/>
            <a:ext cx="6365875" cy="3822700"/>
          </a:xfrm>
          <a:prstGeom prst="rect">
            <a:avLst/>
          </a:prstGeom>
          <a:noFill/>
        </p:spPr>
        <p:txBody>
          <a:bodyPr wrap="square">
            <a:noAutofit/>
          </a:bodyPr>
          <a:lstStyle/>
          <a:p>
            <a:pPr marL="0" marR="0" algn="l">
              <a:lnSpc>
                <a:spcPct val="150000"/>
              </a:lnSpc>
              <a:spcBef>
                <a:spcPts val="0"/>
              </a:spcBef>
              <a:spcAft>
                <a:spcPts val="0"/>
              </a:spcAft>
            </a:pPr>
            <a:r>
              <a:rPr lang="zh-CN" altLang="en-US" sz="1600" kern="100" dirty="0">
                <a:solidFill>
                  <a:schemeClr val="accent1"/>
                </a:solidFill>
                <a:effectLst/>
                <a:latin typeface="Hero" panose="02000506000000020004" pitchFamily="50" charset="0"/>
                <a:ea typeface="微软雅黑" panose="020B0503020204020204" pitchFamily="34" charset="-122"/>
                <a:cs typeface="Times New Roman" panose="02020603050405020304" charset="0"/>
              </a:rPr>
              <a:t>诉讼</a:t>
            </a:r>
            <a:r>
              <a:rPr lang="en-US" altLang="zh-CN" sz="1600" kern="100" dirty="0">
                <a:solidFill>
                  <a:schemeClr val="accent1"/>
                </a:solidFill>
                <a:effectLst/>
                <a:latin typeface="Hero" panose="02000506000000020004" pitchFamily="50" charset="0"/>
                <a:ea typeface="微软雅黑" panose="020B0503020204020204" pitchFamily="34" charset="-122"/>
                <a:cs typeface="Times New Roman" panose="02020603050405020304" charset="0"/>
              </a:rPr>
              <a:t>实践</a:t>
            </a:r>
            <a:endParaRPr lang="en-US" altLang="zh-CN" sz="1600" kern="100" dirty="0">
              <a:solidFill>
                <a:schemeClr val="accent1"/>
              </a:solidFill>
              <a:effectLst/>
              <a:latin typeface="Hero" panose="02000506000000020004" pitchFamily="50" charset="0"/>
              <a:ea typeface="微软雅黑" panose="020B0503020204020204" pitchFamily="34" charset="-122"/>
              <a:cs typeface="Times New Roman" panose="02020603050405020304" charset="0"/>
            </a:endParaRPr>
          </a:p>
          <a:p>
            <a:pPr marL="0" marR="0" algn="ctr">
              <a:lnSpc>
                <a:spcPct val="150000"/>
              </a:lnSpc>
              <a:spcBef>
                <a:spcPts val="0"/>
              </a:spcBef>
              <a:spcAft>
                <a:spcPts val="0"/>
              </a:spcAft>
            </a:pPr>
            <a:r>
              <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 </a:t>
            </a:r>
            <a:r>
              <a:rPr lang="en-US" altLang="zh-CN" sz="1200" b="1"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 民事起诉状（样板）</a:t>
            </a:r>
            <a:endPar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原告：XXX，男/女，X族,XXXX年X月X日出生，住XXXXXXXXXXXXXXXXX,身份证号码：.........，电话：</a:t>
            </a:r>
            <a:endPar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被告：XXX，男/女，X族,XXXX年X月X日出生，住XXXXXXXXXXXXX，身份证号码：............，电话：</a:t>
            </a:r>
            <a:endPar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案由：XXXXXX纠纷</a:t>
            </a:r>
            <a:endPar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en-US" altLang="zh-CN" sz="1000" b="1"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诉讼请求</a:t>
            </a:r>
            <a:endParaRPr lang="en-US" altLang="zh-CN" sz="1000" b="1"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1、判令被告立即向原告支付全部欠款人民币XXXXXXX</a:t>
            </a:r>
            <a:r>
              <a:rPr lang="zh-CN" altLang="en-US"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元</a:t>
            </a:r>
            <a:r>
              <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(小写：XXXXXXXXX元)及利息。</a:t>
            </a:r>
            <a:endPar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2、判令被告承担本案的全部诉讼费用。</a:t>
            </a:r>
            <a:r>
              <a:rPr lang="zh-CN" altLang="en-US" sz="900" kern="100" dirty="0">
                <a:solidFill>
                  <a:schemeClr val="accent1"/>
                </a:solidFill>
                <a:effectLst/>
                <a:latin typeface="Hero" panose="02000506000000020004" pitchFamily="50" charset="0"/>
                <a:ea typeface="微软雅黑" panose="020B0503020204020204" pitchFamily="34" charset="-122"/>
                <a:cs typeface="Times New Roman" panose="02020603050405020304" charset="0"/>
              </a:rPr>
              <a:t>（你认为的费用都可以写进去</a:t>
            </a:r>
            <a:r>
              <a:rPr lang="en-US" altLang="zh-CN" sz="900" kern="100" dirty="0">
                <a:solidFill>
                  <a:schemeClr val="accent1"/>
                </a:solidFill>
                <a:effectLst/>
                <a:latin typeface="Hero" panose="02000506000000020004" pitchFamily="50" charset="0"/>
                <a:ea typeface="微软雅黑" panose="020B0503020204020204" pitchFamily="34" charset="-122"/>
                <a:cs typeface="Times New Roman" panose="02020603050405020304" charset="0"/>
              </a:rPr>
              <a:t>,</a:t>
            </a:r>
            <a:r>
              <a:rPr lang="zh-CN" altLang="en-US" sz="900" kern="100" dirty="0">
                <a:solidFill>
                  <a:schemeClr val="accent1"/>
                </a:solidFill>
                <a:effectLst/>
                <a:latin typeface="Hero" panose="02000506000000020004" pitchFamily="50" charset="0"/>
                <a:ea typeface="微软雅黑" panose="020B0503020204020204" pitchFamily="34" charset="-122"/>
                <a:cs typeface="Times New Roman" panose="02020603050405020304" charset="0"/>
              </a:rPr>
              <a:t>公证费、交通费、误工费、精神赔偿等等）</a:t>
            </a:r>
            <a:endPar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en-US" altLang="zh-CN" sz="1000" b="1"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事实与理由</a:t>
            </a:r>
            <a:endPar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被告从XXXXX年开始向原告借款，到XXXX年总欠款XXXX万元。经原、被告双方于XXXXX年XX月X日对帐确认：截至XXXX年X月，被告共欠原告总金额为人民币XXXX万元整，被告并于当天向原告出具了一张《欠条》。被告在向原告出具欠条后，至今未向原告偿还上述欠款。</a:t>
            </a:r>
            <a:endPar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       综上所述，原告为了维护自己的合法权益，现依法向贵院提起诉讼，恳请法院支持原告全部诉讼请求。</a:t>
            </a:r>
            <a:endPar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      此致</a:t>
            </a:r>
            <a:endPar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灵寿县人民法院</a:t>
            </a:r>
            <a:endPar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                                                                                                                                               具状人：</a:t>
            </a:r>
            <a:endPar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                                                                                                                                               年   月   日</a:t>
            </a:r>
            <a:endPar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endPar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p:txBody>
      </p:sp>
      <p:grpSp>
        <p:nvGrpSpPr>
          <p:cNvPr id="11" name="组合 10"/>
          <p:cNvGrpSpPr/>
          <p:nvPr/>
        </p:nvGrpSpPr>
        <p:grpSpPr>
          <a:xfrm flipV="1">
            <a:off x="0" y="0"/>
            <a:ext cx="2085974" cy="1390649"/>
            <a:chOff x="10604503" y="4737100"/>
            <a:chExt cx="3619498" cy="2413000"/>
          </a:xfrm>
          <a:solidFill>
            <a:srgbClr val="EA1B35"/>
          </a:solidFill>
        </p:grpSpPr>
        <p:sp>
          <p:nvSpPr>
            <p:cNvPr id="12" name="直角三角形 11"/>
            <p:cNvSpPr/>
            <p:nvPr/>
          </p:nvSpPr>
          <p:spPr>
            <a:xfrm>
              <a:off x="11442701" y="4737100"/>
              <a:ext cx="2781300" cy="2413000"/>
            </a:xfrm>
            <a:prstGeom prst="rtTriangle">
              <a:avLst/>
            </a:prstGeom>
            <a:solidFill>
              <a:srgbClr val="2D2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sp>
          <p:nvSpPr>
            <p:cNvPr id="13" name="直角三角形 12"/>
            <p:cNvSpPr/>
            <p:nvPr/>
          </p:nvSpPr>
          <p:spPr>
            <a:xfrm>
              <a:off x="10604503" y="4737100"/>
              <a:ext cx="2781300" cy="2413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grpSp>
      <p:grpSp>
        <p:nvGrpSpPr>
          <p:cNvPr id="38" name="组合 37"/>
          <p:cNvGrpSpPr/>
          <p:nvPr/>
        </p:nvGrpSpPr>
        <p:grpSpPr>
          <a:xfrm>
            <a:off x="318885" y="2362046"/>
            <a:ext cx="1602908" cy="2380765"/>
            <a:chOff x="607225" y="2020230"/>
            <a:chExt cx="2859573" cy="4247264"/>
          </a:xfrm>
        </p:grpSpPr>
        <p:grpSp>
          <p:nvGrpSpPr>
            <p:cNvPr id="35" name="组合 34"/>
            <p:cNvGrpSpPr/>
            <p:nvPr/>
          </p:nvGrpSpPr>
          <p:grpSpPr>
            <a:xfrm>
              <a:off x="993088" y="2020230"/>
              <a:ext cx="1977734" cy="3829040"/>
              <a:chOff x="966406" y="2159930"/>
              <a:chExt cx="1977734" cy="3829040"/>
            </a:xfrm>
          </p:grpSpPr>
          <p:cxnSp>
            <p:nvCxnSpPr>
              <p:cNvPr id="31" name="直接连接符 30"/>
              <p:cNvCxnSpPr/>
              <p:nvPr/>
            </p:nvCxnSpPr>
            <p:spPr>
              <a:xfrm>
                <a:off x="973728" y="2159930"/>
                <a:ext cx="0" cy="3829039"/>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966406" y="5988969"/>
                <a:ext cx="1977734" cy="1"/>
              </a:xfrm>
              <a:prstGeom prst="line">
                <a:avLst/>
              </a:prstGeom>
              <a:ln w="19050">
                <a:solidFill>
                  <a:srgbClr val="EA1B35">
                    <a:alpha val="90000"/>
                  </a:srgbClr>
                </a:solidFill>
                <a:tailEnd type="ova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607225" y="5136495"/>
              <a:ext cx="2859573" cy="1130999"/>
              <a:chOff x="831612" y="3996408"/>
              <a:chExt cx="2572657" cy="2067882"/>
            </a:xfrm>
          </p:grpSpPr>
          <p:cxnSp>
            <p:nvCxnSpPr>
              <p:cNvPr id="29" name="直接连接符 28"/>
              <p:cNvCxnSpPr/>
              <p:nvPr/>
            </p:nvCxnSpPr>
            <p:spPr>
              <a:xfrm>
                <a:off x="838200" y="3996408"/>
                <a:ext cx="0" cy="2064534"/>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831612" y="6064289"/>
                <a:ext cx="2572657" cy="1"/>
              </a:xfrm>
              <a:prstGeom prst="line">
                <a:avLst/>
              </a:prstGeom>
              <a:ln w="19050">
                <a:solidFill>
                  <a:srgbClr val="EA1B35">
                    <a:alpha val="90000"/>
                  </a:srgbClr>
                </a:solidFill>
                <a:tailEnd type="oval"/>
              </a:ln>
            </p:spPr>
            <p:style>
              <a:lnRef idx="1">
                <a:schemeClr val="accent1"/>
              </a:lnRef>
              <a:fillRef idx="0">
                <a:schemeClr val="accent1"/>
              </a:fillRef>
              <a:effectRef idx="0">
                <a:schemeClr val="accent1"/>
              </a:effectRef>
              <a:fontRef idx="minor">
                <a:schemeClr val="tx1"/>
              </a:fontRef>
            </p:style>
          </p:cxnSp>
        </p:grpSp>
        <p:cxnSp>
          <p:nvCxnSpPr>
            <p:cNvPr id="27" name="直接连接符 26"/>
            <p:cNvCxnSpPr/>
            <p:nvPr/>
          </p:nvCxnSpPr>
          <p:spPr>
            <a:xfrm>
              <a:off x="1358900" y="2615130"/>
              <a:ext cx="0" cy="2537517"/>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609058" y="5143123"/>
              <a:ext cx="749842" cy="0"/>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flipH="1" flipV="1">
            <a:off x="7226768" y="324790"/>
            <a:ext cx="1602908" cy="2380765"/>
            <a:chOff x="607225" y="2020230"/>
            <a:chExt cx="2859573" cy="4247264"/>
          </a:xfrm>
        </p:grpSpPr>
        <p:grpSp>
          <p:nvGrpSpPr>
            <p:cNvPr id="49" name="组合 48"/>
            <p:cNvGrpSpPr/>
            <p:nvPr/>
          </p:nvGrpSpPr>
          <p:grpSpPr>
            <a:xfrm>
              <a:off x="993088" y="2020230"/>
              <a:ext cx="1977734" cy="3829040"/>
              <a:chOff x="966406" y="2159930"/>
              <a:chExt cx="1977734" cy="3829040"/>
            </a:xfrm>
          </p:grpSpPr>
          <p:cxnSp>
            <p:nvCxnSpPr>
              <p:cNvPr id="55" name="直接连接符 54"/>
              <p:cNvCxnSpPr/>
              <p:nvPr/>
            </p:nvCxnSpPr>
            <p:spPr>
              <a:xfrm>
                <a:off x="973728" y="2159930"/>
                <a:ext cx="0" cy="3829039"/>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966406" y="5988969"/>
                <a:ext cx="1977734" cy="1"/>
              </a:xfrm>
              <a:prstGeom prst="line">
                <a:avLst/>
              </a:prstGeom>
              <a:ln w="19050">
                <a:solidFill>
                  <a:srgbClr val="EA1B35">
                    <a:alpha val="90000"/>
                  </a:srgbClr>
                </a:solidFill>
                <a:tailEnd type="ova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a:xfrm>
              <a:off x="607225" y="5136495"/>
              <a:ext cx="2859573" cy="1130999"/>
              <a:chOff x="831612" y="3996408"/>
              <a:chExt cx="2572657" cy="2067882"/>
            </a:xfrm>
          </p:grpSpPr>
          <p:cxnSp>
            <p:nvCxnSpPr>
              <p:cNvPr id="53" name="直接连接符 52"/>
              <p:cNvCxnSpPr/>
              <p:nvPr/>
            </p:nvCxnSpPr>
            <p:spPr>
              <a:xfrm>
                <a:off x="838200" y="3996408"/>
                <a:ext cx="0" cy="2064534"/>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831612" y="6064289"/>
                <a:ext cx="2572657" cy="1"/>
              </a:xfrm>
              <a:prstGeom prst="line">
                <a:avLst/>
              </a:prstGeom>
              <a:ln w="19050">
                <a:solidFill>
                  <a:srgbClr val="EA1B35">
                    <a:alpha val="90000"/>
                  </a:srgbClr>
                </a:solidFill>
                <a:tailEnd type="oval"/>
              </a:ln>
            </p:spPr>
            <p:style>
              <a:lnRef idx="1">
                <a:schemeClr val="accent1"/>
              </a:lnRef>
              <a:fillRef idx="0">
                <a:schemeClr val="accent1"/>
              </a:fillRef>
              <a:effectRef idx="0">
                <a:schemeClr val="accent1"/>
              </a:effectRef>
              <a:fontRef idx="minor">
                <a:schemeClr val="tx1"/>
              </a:fontRef>
            </p:style>
          </p:cxnSp>
        </p:grpSp>
        <p:cxnSp>
          <p:nvCxnSpPr>
            <p:cNvPr id="51" name="直接连接符 50"/>
            <p:cNvCxnSpPr/>
            <p:nvPr/>
          </p:nvCxnSpPr>
          <p:spPr>
            <a:xfrm>
              <a:off x="1358900" y="2615130"/>
              <a:ext cx="0" cy="2537517"/>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609058" y="5143123"/>
              <a:ext cx="749842" cy="0"/>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grpSp>
      <p:sp>
        <p:nvSpPr>
          <p:cNvPr id="2" name="Diamond 33"/>
          <p:cNvSpPr/>
          <p:nvPr>
            <p:custDataLst>
              <p:tags r:id="rId1"/>
            </p:custDataLst>
          </p:nvPr>
        </p:nvSpPr>
        <p:spPr>
          <a:xfrm>
            <a:off x="1835542" y="253190"/>
            <a:ext cx="468262" cy="46826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72500"/>
          </a:bodyPr>
          <a:p>
            <a:pPr algn="ctr"/>
            <a:r>
              <a:rPr lang="en-US" altLang="zh-CN">
                <a:solidFill>
                  <a:schemeClr val="bg1"/>
                </a:solidFill>
                <a:cs typeface="+mn-ea"/>
                <a:sym typeface="+mn-lt"/>
              </a:rPr>
              <a:t>05</a:t>
            </a:r>
            <a:endParaRPr lang="en-US" altLang="zh-CN">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3305"/>
          <p:cNvSpPr/>
          <p:nvPr/>
        </p:nvSpPr>
        <p:spPr bwMode="auto">
          <a:xfrm>
            <a:off x="-15605" y="-11432"/>
            <a:ext cx="5108575" cy="5146675"/>
          </a:xfrm>
          <a:custGeom>
            <a:avLst/>
            <a:gdLst>
              <a:gd name="T0" fmla="*/ 2365 w 3218"/>
              <a:gd name="T1" fmla="*/ 0 h 3242"/>
              <a:gd name="T2" fmla="*/ 0 w 3218"/>
              <a:gd name="T3" fmla="*/ 0 h 3242"/>
              <a:gd name="T4" fmla="*/ 0 w 3218"/>
              <a:gd name="T5" fmla="*/ 2356 h 3242"/>
              <a:gd name="T6" fmla="*/ 885 w 3218"/>
              <a:gd name="T7" fmla="*/ 3242 h 3242"/>
              <a:gd name="T8" fmla="*/ 3218 w 3218"/>
              <a:gd name="T9" fmla="*/ 907 h 3242"/>
              <a:gd name="T10" fmla="*/ 3218 w 3218"/>
              <a:gd name="T11" fmla="*/ 854 h 3242"/>
              <a:gd name="T12" fmla="*/ 2365 w 3218"/>
              <a:gd name="T13" fmla="*/ 0 h 3242"/>
            </a:gdLst>
            <a:ahLst/>
            <a:cxnLst>
              <a:cxn ang="0">
                <a:pos x="T0" y="T1"/>
              </a:cxn>
              <a:cxn ang="0">
                <a:pos x="T2" y="T3"/>
              </a:cxn>
              <a:cxn ang="0">
                <a:pos x="T4" y="T5"/>
              </a:cxn>
              <a:cxn ang="0">
                <a:pos x="T6" y="T7"/>
              </a:cxn>
              <a:cxn ang="0">
                <a:pos x="T8" y="T9"/>
              </a:cxn>
              <a:cxn ang="0">
                <a:pos x="T10" y="T11"/>
              </a:cxn>
              <a:cxn ang="0">
                <a:pos x="T12" y="T13"/>
              </a:cxn>
            </a:cxnLst>
            <a:rect l="0" t="0" r="r" b="b"/>
            <a:pathLst>
              <a:path w="3218" h="3242">
                <a:moveTo>
                  <a:pt x="2365" y="0"/>
                </a:moveTo>
                <a:lnTo>
                  <a:pt x="0" y="0"/>
                </a:lnTo>
                <a:lnTo>
                  <a:pt x="0" y="2356"/>
                </a:lnTo>
                <a:lnTo>
                  <a:pt x="885" y="3242"/>
                </a:lnTo>
                <a:lnTo>
                  <a:pt x="3218" y="907"/>
                </a:lnTo>
                <a:lnTo>
                  <a:pt x="3218" y="854"/>
                </a:lnTo>
                <a:lnTo>
                  <a:pt x="2365" y="0"/>
                </a:lnTo>
                <a:close/>
              </a:path>
            </a:pathLst>
          </a:custGeom>
          <a:solidFill>
            <a:srgbClr val="FB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矩形 12"/>
          <p:cNvSpPr/>
          <p:nvPr/>
        </p:nvSpPr>
        <p:spPr>
          <a:xfrm>
            <a:off x="4644008" y="2269517"/>
            <a:ext cx="4644570" cy="583565"/>
          </a:xfrm>
          <a:prstGeom prst="rect">
            <a:avLst/>
          </a:prstGeom>
        </p:spPr>
        <p:txBody>
          <a:bodyPr wrap="square">
            <a:spAutoFit/>
          </a:bodyPr>
          <a:lstStyle/>
          <a:p>
            <a:pPr fontAlgn="auto">
              <a:spcBef>
                <a:spcPts val="0"/>
              </a:spcBef>
              <a:spcAft>
                <a:spcPts val="0"/>
              </a:spcAft>
              <a:defRPr/>
            </a:pPr>
            <a:r>
              <a:rPr lang="zh-CN" altLang="en-US" sz="3200" b="1" spc="300" dirty="0">
                <a:solidFill>
                  <a:srgbClr val="333333"/>
                </a:solidFill>
                <a:cs typeface="+mn-ea"/>
                <a:sym typeface="+mn-lt"/>
              </a:rPr>
              <a:t>交流完毕 谢谢！</a:t>
            </a:r>
            <a:endParaRPr lang="zh-CN" altLang="en-US" sz="3200" b="1" spc="300" dirty="0">
              <a:solidFill>
                <a:srgbClr val="333333"/>
              </a:solidFill>
              <a:cs typeface="+mn-ea"/>
              <a:sym typeface="+mn-lt"/>
            </a:endParaRPr>
          </a:p>
        </p:txBody>
      </p:sp>
      <p:sp>
        <p:nvSpPr>
          <p:cNvPr id="15" name="Freeform 3306"/>
          <p:cNvSpPr/>
          <p:nvPr/>
        </p:nvSpPr>
        <p:spPr bwMode="auto">
          <a:xfrm>
            <a:off x="1588" y="-1588"/>
            <a:ext cx="5108575" cy="5146675"/>
          </a:xfrm>
          <a:custGeom>
            <a:avLst/>
            <a:gdLst>
              <a:gd name="T0" fmla="*/ 2365 w 3218"/>
              <a:gd name="T1" fmla="*/ 0 h 3242"/>
              <a:gd name="T2" fmla="*/ 0 w 3218"/>
              <a:gd name="T3" fmla="*/ 0 h 3242"/>
              <a:gd name="T4" fmla="*/ 0 w 3218"/>
              <a:gd name="T5" fmla="*/ 2356 h 3242"/>
              <a:gd name="T6" fmla="*/ 885 w 3218"/>
              <a:gd name="T7" fmla="*/ 3242 h 3242"/>
              <a:gd name="T8" fmla="*/ 3218 w 3218"/>
              <a:gd name="T9" fmla="*/ 907 h 3242"/>
              <a:gd name="T10" fmla="*/ 3218 w 3218"/>
              <a:gd name="T11" fmla="*/ 854 h 3242"/>
              <a:gd name="T12" fmla="*/ 2365 w 3218"/>
              <a:gd name="T13" fmla="*/ 0 h 3242"/>
            </a:gdLst>
            <a:ahLst/>
            <a:cxnLst>
              <a:cxn ang="0">
                <a:pos x="T0" y="T1"/>
              </a:cxn>
              <a:cxn ang="0">
                <a:pos x="T2" y="T3"/>
              </a:cxn>
              <a:cxn ang="0">
                <a:pos x="T4" y="T5"/>
              </a:cxn>
              <a:cxn ang="0">
                <a:pos x="T6" y="T7"/>
              </a:cxn>
              <a:cxn ang="0">
                <a:pos x="T8" y="T9"/>
              </a:cxn>
              <a:cxn ang="0">
                <a:pos x="T10" y="T11"/>
              </a:cxn>
              <a:cxn ang="0">
                <a:pos x="T12" y="T13"/>
              </a:cxn>
            </a:cxnLst>
            <a:rect l="0" t="0" r="r" b="b"/>
            <a:pathLst>
              <a:path w="3218" h="3242">
                <a:moveTo>
                  <a:pt x="2365" y="0"/>
                </a:moveTo>
                <a:lnTo>
                  <a:pt x="0" y="0"/>
                </a:lnTo>
                <a:lnTo>
                  <a:pt x="0" y="2356"/>
                </a:lnTo>
                <a:lnTo>
                  <a:pt x="885" y="3242"/>
                </a:lnTo>
                <a:lnTo>
                  <a:pt x="3218" y="907"/>
                </a:lnTo>
                <a:lnTo>
                  <a:pt x="3218" y="854"/>
                </a:lnTo>
                <a:lnTo>
                  <a:pt x="23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5"/>
          <p:cNvSpPr/>
          <p:nvPr/>
        </p:nvSpPr>
        <p:spPr bwMode="auto">
          <a:xfrm>
            <a:off x="920694" y="281861"/>
            <a:ext cx="2229488" cy="2232243"/>
          </a:xfrm>
          <a:custGeom>
            <a:avLst/>
            <a:gdLst>
              <a:gd name="T0" fmla="*/ 809 w 1619"/>
              <a:gd name="T1" fmla="*/ 1621 h 1621"/>
              <a:gd name="T2" fmla="*/ 0 w 1619"/>
              <a:gd name="T3" fmla="*/ 810 h 1621"/>
              <a:gd name="T4" fmla="*/ 809 w 1619"/>
              <a:gd name="T5" fmla="*/ 0 h 1621"/>
              <a:gd name="T6" fmla="*/ 1619 w 1619"/>
              <a:gd name="T7" fmla="*/ 810 h 1621"/>
              <a:gd name="T8" fmla="*/ 809 w 1619"/>
              <a:gd name="T9" fmla="*/ 1621 h 1621"/>
            </a:gdLst>
            <a:ahLst/>
            <a:cxnLst>
              <a:cxn ang="0">
                <a:pos x="T0" y="T1"/>
              </a:cxn>
              <a:cxn ang="0">
                <a:pos x="T2" y="T3"/>
              </a:cxn>
              <a:cxn ang="0">
                <a:pos x="T4" y="T5"/>
              </a:cxn>
              <a:cxn ang="0">
                <a:pos x="T6" y="T7"/>
              </a:cxn>
              <a:cxn ang="0">
                <a:pos x="T8" y="T9"/>
              </a:cxn>
            </a:cxnLst>
            <a:rect l="0" t="0" r="r" b="b"/>
            <a:pathLst>
              <a:path w="1619" h="1621">
                <a:moveTo>
                  <a:pt x="809" y="1621"/>
                </a:moveTo>
                <a:lnTo>
                  <a:pt x="0" y="810"/>
                </a:lnTo>
                <a:lnTo>
                  <a:pt x="809" y="0"/>
                </a:lnTo>
                <a:lnTo>
                  <a:pt x="1619" y="810"/>
                </a:lnTo>
                <a:lnTo>
                  <a:pt x="809" y="1621"/>
                </a:lnTo>
                <a:close/>
              </a:path>
            </a:pathLst>
          </a:custGeom>
          <a:solidFill>
            <a:srgbClr val="DD24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6"/>
          <p:cNvSpPr/>
          <p:nvPr/>
        </p:nvSpPr>
        <p:spPr bwMode="auto">
          <a:xfrm>
            <a:off x="920694" y="2514104"/>
            <a:ext cx="2229488" cy="2230865"/>
          </a:xfrm>
          <a:custGeom>
            <a:avLst/>
            <a:gdLst>
              <a:gd name="T0" fmla="*/ 809 w 1619"/>
              <a:gd name="T1" fmla="*/ 1620 h 1620"/>
              <a:gd name="T2" fmla="*/ 0 w 1619"/>
              <a:gd name="T3" fmla="*/ 810 h 1620"/>
              <a:gd name="T4" fmla="*/ 809 w 1619"/>
              <a:gd name="T5" fmla="*/ 0 h 1620"/>
              <a:gd name="T6" fmla="*/ 1619 w 1619"/>
              <a:gd name="T7" fmla="*/ 810 h 1620"/>
              <a:gd name="T8" fmla="*/ 809 w 1619"/>
              <a:gd name="T9" fmla="*/ 1620 h 1620"/>
            </a:gdLst>
            <a:ahLst/>
            <a:cxnLst>
              <a:cxn ang="0">
                <a:pos x="T0" y="T1"/>
              </a:cxn>
              <a:cxn ang="0">
                <a:pos x="T2" y="T3"/>
              </a:cxn>
              <a:cxn ang="0">
                <a:pos x="T4" y="T5"/>
              </a:cxn>
              <a:cxn ang="0">
                <a:pos x="T6" y="T7"/>
              </a:cxn>
              <a:cxn ang="0">
                <a:pos x="T8" y="T9"/>
              </a:cxn>
            </a:cxnLst>
            <a:rect l="0" t="0" r="r" b="b"/>
            <a:pathLst>
              <a:path w="1619" h="1620">
                <a:moveTo>
                  <a:pt x="809" y="1620"/>
                </a:moveTo>
                <a:lnTo>
                  <a:pt x="0" y="810"/>
                </a:lnTo>
                <a:lnTo>
                  <a:pt x="809" y="0"/>
                </a:lnTo>
                <a:lnTo>
                  <a:pt x="1619" y="810"/>
                </a:lnTo>
                <a:lnTo>
                  <a:pt x="809" y="1620"/>
                </a:lnTo>
                <a:close/>
              </a:path>
            </a:pathLst>
          </a:custGeom>
          <a:solidFill>
            <a:srgbClr val="9614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7"/>
          <p:cNvSpPr/>
          <p:nvPr/>
        </p:nvSpPr>
        <p:spPr bwMode="auto">
          <a:xfrm>
            <a:off x="2034750" y="1397295"/>
            <a:ext cx="2230865" cy="2232243"/>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B71C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301"/>
          <p:cNvSpPr/>
          <p:nvPr/>
        </p:nvSpPr>
        <p:spPr bwMode="auto">
          <a:xfrm>
            <a:off x="2343785" y="492125"/>
            <a:ext cx="1636395" cy="1638300"/>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333333"/>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9" name="组合 28"/>
          <p:cNvGrpSpPr/>
          <p:nvPr/>
        </p:nvGrpSpPr>
        <p:grpSpPr>
          <a:xfrm>
            <a:off x="265239" y="1114832"/>
            <a:ext cx="2796817" cy="2798546"/>
            <a:chOff x="265239" y="1114832"/>
            <a:chExt cx="2796817" cy="2798546"/>
          </a:xfrm>
        </p:grpSpPr>
        <p:sp>
          <p:nvSpPr>
            <p:cNvPr id="30" name="Freeform 3297"/>
            <p:cNvSpPr/>
            <p:nvPr/>
          </p:nvSpPr>
          <p:spPr bwMode="auto">
            <a:xfrm>
              <a:off x="265239" y="1114832"/>
              <a:ext cx="2796817" cy="2798546"/>
            </a:xfrm>
            <a:custGeom>
              <a:avLst/>
              <a:gdLst>
                <a:gd name="T0" fmla="*/ 1619 w 3239"/>
                <a:gd name="T1" fmla="*/ 3241 h 3241"/>
                <a:gd name="T2" fmla="*/ 0 w 3239"/>
                <a:gd name="T3" fmla="*/ 1620 h 3241"/>
                <a:gd name="T4" fmla="*/ 1619 w 3239"/>
                <a:gd name="T5" fmla="*/ 0 h 3241"/>
                <a:gd name="T6" fmla="*/ 3239 w 3239"/>
                <a:gd name="T7" fmla="*/ 1620 h 3241"/>
                <a:gd name="T8" fmla="*/ 1619 w 3239"/>
                <a:gd name="T9" fmla="*/ 3241 h 3241"/>
              </a:gdLst>
              <a:ahLst/>
              <a:cxnLst>
                <a:cxn ang="0">
                  <a:pos x="T0" y="T1"/>
                </a:cxn>
                <a:cxn ang="0">
                  <a:pos x="T2" y="T3"/>
                </a:cxn>
                <a:cxn ang="0">
                  <a:pos x="T4" y="T5"/>
                </a:cxn>
                <a:cxn ang="0">
                  <a:pos x="T6" y="T7"/>
                </a:cxn>
                <a:cxn ang="0">
                  <a:pos x="T8" y="T9"/>
                </a:cxn>
              </a:cxnLst>
              <a:rect l="0" t="0" r="r" b="b"/>
              <a:pathLst>
                <a:path w="3239" h="3241">
                  <a:moveTo>
                    <a:pt x="1619" y="3241"/>
                  </a:moveTo>
                  <a:lnTo>
                    <a:pt x="0" y="1620"/>
                  </a:lnTo>
                  <a:lnTo>
                    <a:pt x="1619" y="0"/>
                  </a:lnTo>
                  <a:lnTo>
                    <a:pt x="3239" y="1620"/>
                  </a:lnTo>
                  <a:lnTo>
                    <a:pt x="1619" y="3241"/>
                  </a:lnTo>
                  <a:close/>
                </a:path>
              </a:pathLst>
            </a:custGeom>
            <a:solidFill>
              <a:srgbClr val="FFFFFF"/>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297"/>
            <p:cNvSpPr/>
            <p:nvPr/>
          </p:nvSpPr>
          <p:spPr bwMode="auto">
            <a:xfrm>
              <a:off x="436579" y="1266619"/>
              <a:ext cx="2469149" cy="2470676"/>
            </a:xfrm>
            <a:custGeom>
              <a:avLst/>
              <a:gdLst>
                <a:gd name="T0" fmla="*/ 1619 w 3239"/>
                <a:gd name="T1" fmla="*/ 3241 h 3241"/>
                <a:gd name="T2" fmla="*/ 0 w 3239"/>
                <a:gd name="T3" fmla="*/ 1620 h 3241"/>
                <a:gd name="T4" fmla="*/ 1619 w 3239"/>
                <a:gd name="T5" fmla="*/ 0 h 3241"/>
                <a:gd name="T6" fmla="*/ 3239 w 3239"/>
                <a:gd name="T7" fmla="*/ 1620 h 3241"/>
                <a:gd name="T8" fmla="*/ 1619 w 3239"/>
                <a:gd name="T9" fmla="*/ 3241 h 3241"/>
              </a:gdLst>
              <a:ahLst/>
              <a:cxnLst>
                <a:cxn ang="0">
                  <a:pos x="T0" y="T1"/>
                </a:cxn>
                <a:cxn ang="0">
                  <a:pos x="T2" y="T3"/>
                </a:cxn>
                <a:cxn ang="0">
                  <a:pos x="T4" y="T5"/>
                </a:cxn>
                <a:cxn ang="0">
                  <a:pos x="T6" y="T7"/>
                </a:cxn>
                <a:cxn ang="0">
                  <a:pos x="T8" y="T9"/>
                </a:cxn>
              </a:cxnLst>
              <a:rect l="0" t="0" r="r" b="b"/>
              <a:pathLst>
                <a:path w="3239" h="3241">
                  <a:moveTo>
                    <a:pt x="1619" y="3241"/>
                  </a:moveTo>
                  <a:lnTo>
                    <a:pt x="0" y="1620"/>
                  </a:lnTo>
                  <a:lnTo>
                    <a:pt x="1619" y="0"/>
                  </a:lnTo>
                  <a:lnTo>
                    <a:pt x="3239" y="1620"/>
                  </a:lnTo>
                  <a:lnTo>
                    <a:pt x="1619" y="3241"/>
                  </a:lnTo>
                  <a:close/>
                </a:path>
              </a:pathLst>
            </a:custGeom>
            <a:blipFill dpi="0" rotWithShape="0">
              <a:blip r:embed="rId1">
                <a:extLst>
                  <a:ext uri="{28A0092B-C50C-407E-A947-70E740481C1C}">
                    <a14:useLocalDpi xmlns:a14="http://schemas.microsoft.com/office/drawing/2010/main" val="0"/>
                  </a:ext>
                </a:extLst>
              </a:blip>
              <a:srcRect/>
              <a:stretch>
                <a:fillRect l="-33000" r="-3000" b="-11000"/>
              </a:stretch>
            </a:blipFill>
            <a:ln>
              <a:noFill/>
            </a:ln>
          </p:spPr>
          <p:txBody>
            <a:bodyPr vert="horz" wrap="square" lIns="91440" tIns="45720" rIns="91440" bIns="45720" numCol="1" anchor="t" anchorCtr="0" compatLnSpc="1"/>
            <a:lstStyle/>
            <a:p>
              <a:endParaRPr lang="zh-CN" altLang="en-US"/>
            </a:p>
          </p:txBody>
        </p:sp>
      </p:grpSp>
      <p:sp>
        <p:nvSpPr>
          <p:cNvPr id="32" name="Freeform 5"/>
          <p:cNvSpPr/>
          <p:nvPr/>
        </p:nvSpPr>
        <p:spPr bwMode="auto">
          <a:xfrm>
            <a:off x="6084168" y="3923907"/>
            <a:ext cx="2615636" cy="2618868"/>
          </a:xfrm>
          <a:custGeom>
            <a:avLst/>
            <a:gdLst>
              <a:gd name="T0" fmla="*/ 809 w 1619"/>
              <a:gd name="T1" fmla="*/ 1621 h 1621"/>
              <a:gd name="T2" fmla="*/ 0 w 1619"/>
              <a:gd name="T3" fmla="*/ 810 h 1621"/>
              <a:gd name="T4" fmla="*/ 809 w 1619"/>
              <a:gd name="T5" fmla="*/ 0 h 1621"/>
              <a:gd name="T6" fmla="*/ 1619 w 1619"/>
              <a:gd name="T7" fmla="*/ 810 h 1621"/>
              <a:gd name="T8" fmla="*/ 809 w 1619"/>
              <a:gd name="T9" fmla="*/ 1621 h 1621"/>
            </a:gdLst>
            <a:ahLst/>
            <a:cxnLst>
              <a:cxn ang="0">
                <a:pos x="T0" y="T1"/>
              </a:cxn>
              <a:cxn ang="0">
                <a:pos x="T2" y="T3"/>
              </a:cxn>
              <a:cxn ang="0">
                <a:pos x="T4" y="T5"/>
              </a:cxn>
              <a:cxn ang="0">
                <a:pos x="T6" y="T7"/>
              </a:cxn>
              <a:cxn ang="0">
                <a:pos x="T8" y="T9"/>
              </a:cxn>
            </a:cxnLst>
            <a:rect l="0" t="0" r="r" b="b"/>
            <a:pathLst>
              <a:path w="1619" h="1621">
                <a:moveTo>
                  <a:pt x="809" y="1621"/>
                </a:moveTo>
                <a:lnTo>
                  <a:pt x="0" y="810"/>
                </a:lnTo>
                <a:lnTo>
                  <a:pt x="809" y="0"/>
                </a:lnTo>
                <a:lnTo>
                  <a:pt x="1619" y="810"/>
                </a:lnTo>
                <a:lnTo>
                  <a:pt x="809" y="1621"/>
                </a:lnTo>
                <a:close/>
              </a:path>
            </a:pathLst>
          </a:custGeom>
          <a:solidFill>
            <a:srgbClr val="DD24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301"/>
          <p:cNvSpPr/>
          <p:nvPr/>
        </p:nvSpPr>
        <p:spPr bwMode="auto">
          <a:xfrm>
            <a:off x="7893162" y="4520570"/>
            <a:ext cx="1636640" cy="1638160"/>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333333"/>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301"/>
          <p:cNvSpPr/>
          <p:nvPr/>
        </p:nvSpPr>
        <p:spPr bwMode="auto">
          <a:xfrm>
            <a:off x="3344899" y="3182036"/>
            <a:ext cx="894169" cy="895000"/>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333333"/>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4" name="组合 3"/>
          <p:cNvGrpSpPr/>
          <p:nvPr/>
        </p:nvGrpSpPr>
        <p:grpSpPr>
          <a:xfrm>
            <a:off x="2812096" y="709998"/>
            <a:ext cx="3514724" cy="3515995"/>
            <a:chOff x="4006134" y="1339134"/>
            <a:chExt cx="4178224" cy="4179733"/>
          </a:xfrm>
        </p:grpSpPr>
        <p:sp>
          <p:nvSpPr>
            <p:cNvPr id="22" name="矩形 21"/>
            <p:cNvSpPr/>
            <p:nvPr/>
          </p:nvSpPr>
          <p:spPr bwMode="auto">
            <a:xfrm rot="2700000">
              <a:off x="5548008" y="2065980"/>
              <a:ext cx="2122392" cy="668699"/>
            </a:xfrm>
            <a:prstGeom prst="rect">
              <a:avLst/>
            </a:prstGeom>
            <a:solidFill>
              <a:schemeClr val="accent4">
                <a:lumMod val="100000"/>
              </a:schemeClr>
            </a:solidFill>
            <a:ln w="19050">
              <a:noFill/>
              <a:round/>
            </a:ln>
          </p:spPr>
          <p:txBody>
            <a:bodyPr anchor="ctr"/>
            <a:lstStyle/>
            <a:p>
              <a:pPr algn="ctr"/>
              <a:endParaRPr dirty="0">
                <a:cs typeface="+mn-ea"/>
                <a:sym typeface="+mn-lt"/>
              </a:endParaRPr>
            </a:p>
          </p:txBody>
        </p:sp>
        <p:sp>
          <p:nvSpPr>
            <p:cNvPr id="23" name="矩形 22"/>
            <p:cNvSpPr/>
            <p:nvPr/>
          </p:nvSpPr>
          <p:spPr bwMode="auto">
            <a:xfrm rot="8100000">
              <a:off x="6061966" y="3607854"/>
              <a:ext cx="2122392" cy="668699"/>
            </a:xfrm>
            <a:prstGeom prst="rect">
              <a:avLst/>
            </a:prstGeom>
            <a:solidFill>
              <a:schemeClr val="accent3">
                <a:lumMod val="100000"/>
              </a:schemeClr>
            </a:solidFill>
            <a:ln w="19050">
              <a:noFill/>
              <a:round/>
            </a:ln>
          </p:spPr>
          <p:txBody>
            <a:bodyPr anchor="ctr"/>
            <a:lstStyle/>
            <a:p>
              <a:pPr algn="ctr"/>
              <a:endParaRPr dirty="0">
                <a:cs typeface="+mn-ea"/>
                <a:sym typeface="+mn-lt"/>
              </a:endParaRPr>
            </a:p>
          </p:txBody>
        </p:sp>
        <p:sp>
          <p:nvSpPr>
            <p:cNvPr id="24" name="矩形 23"/>
            <p:cNvSpPr/>
            <p:nvPr/>
          </p:nvSpPr>
          <p:spPr bwMode="auto">
            <a:xfrm rot="2700000">
              <a:off x="4521600" y="4123321"/>
              <a:ext cx="2122392" cy="668699"/>
            </a:xfrm>
            <a:prstGeom prst="rect">
              <a:avLst/>
            </a:prstGeom>
            <a:solidFill>
              <a:schemeClr val="accent2">
                <a:lumMod val="100000"/>
              </a:schemeClr>
            </a:solidFill>
            <a:ln w="19050">
              <a:noFill/>
              <a:round/>
            </a:ln>
          </p:spPr>
          <p:txBody>
            <a:bodyPr anchor="ctr"/>
            <a:lstStyle/>
            <a:p>
              <a:pPr algn="ctr"/>
              <a:endParaRPr>
                <a:cs typeface="+mn-ea"/>
                <a:sym typeface="+mn-lt"/>
              </a:endParaRPr>
            </a:p>
          </p:txBody>
        </p:sp>
        <p:sp>
          <p:nvSpPr>
            <p:cNvPr id="25" name="矩形 24"/>
            <p:cNvSpPr/>
            <p:nvPr/>
          </p:nvSpPr>
          <p:spPr bwMode="auto">
            <a:xfrm rot="8100000">
              <a:off x="4006134" y="2579938"/>
              <a:ext cx="2122392" cy="668699"/>
            </a:xfrm>
            <a:prstGeom prst="rect">
              <a:avLst/>
            </a:prstGeom>
            <a:solidFill>
              <a:schemeClr val="accent1">
                <a:lumMod val="100000"/>
              </a:schemeClr>
            </a:solidFill>
            <a:ln w="19050">
              <a:noFill/>
              <a:round/>
            </a:ln>
          </p:spPr>
          <p:txBody>
            <a:bodyPr anchor="ctr"/>
            <a:lstStyle/>
            <a:p>
              <a:pPr algn="ctr"/>
              <a:endParaRPr>
                <a:cs typeface="+mn-ea"/>
                <a:sym typeface="+mn-lt"/>
              </a:endParaRPr>
            </a:p>
          </p:txBody>
        </p:sp>
        <p:sp>
          <p:nvSpPr>
            <p:cNvPr id="26" name="箭头: 五边形 25"/>
            <p:cNvSpPr/>
            <p:nvPr/>
          </p:nvSpPr>
          <p:spPr bwMode="auto">
            <a:xfrm rot="2700000">
              <a:off x="4026193" y="3428887"/>
              <a:ext cx="1548000" cy="504056"/>
            </a:xfrm>
            <a:prstGeom prst="homePlate">
              <a:avLst/>
            </a:prstGeom>
            <a:solidFill>
              <a:schemeClr val="bg1"/>
            </a:solidFill>
            <a:ln w="19050">
              <a:noFill/>
              <a:round/>
            </a:ln>
          </p:spPr>
          <p:txBody>
            <a:bodyPr vert="horz" wrap="none" lIns="91440" tIns="45720" rIns="91440" bIns="45720" anchor="ctr" anchorCtr="1" compatLnSpc="1">
              <a:normAutofit/>
            </a:bodyPr>
            <a:lstStyle/>
            <a:p>
              <a:pPr algn="ctr"/>
              <a:r>
                <a:rPr lang="zh-CN" altLang="en-US" sz="1200" b="1">
                  <a:solidFill>
                    <a:schemeClr val="tx1">
                      <a:lumMod val="75000"/>
                      <a:lumOff val="25000"/>
                    </a:schemeClr>
                  </a:solidFill>
                  <a:cs typeface="+mn-ea"/>
                  <a:sym typeface="+mn-lt"/>
                </a:rPr>
                <a:t>行政法律</a:t>
              </a:r>
              <a:endParaRPr lang="zh-CN" altLang="en-US" sz="1200" b="1">
                <a:solidFill>
                  <a:schemeClr val="tx1">
                    <a:lumMod val="75000"/>
                    <a:lumOff val="25000"/>
                  </a:schemeClr>
                </a:solidFill>
                <a:cs typeface="+mn-ea"/>
                <a:sym typeface="+mn-lt"/>
              </a:endParaRPr>
            </a:p>
          </p:txBody>
        </p:sp>
        <p:sp>
          <p:nvSpPr>
            <p:cNvPr id="27" name="箭头: 五边形 26"/>
            <p:cNvSpPr/>
            <p:nvPr/>
          </p:nvSpPr>
          <p:spPr bwMode="auto">
            <a:xfrm rot="18900000" flipH="1">
              <a:off x="5072948" y="1885503"/>
              <a:ext cx="1548000" cy="504056"/>
            </a:xfrm>
            <a:prstGeom prst="homePlate">
              <a:avLst/>
            </a:prstGeom>
            <a:solidFill>
              <a:schemeClr val="bg1"/>
            </a:solidFill>
            <a:ln w="19050">
              <a:noFill/>
              <a:round/>
            </a:ln>
          </p:spPr>
          <p:txBody>
            <a:bodyPr vert="horz" wrap="none" lIns="91440" tIns="45720" rIns="91440" bIns="45720" anchor="ctr" anchorCtr="1" compatLnSpc="1">
              <a:normAutofit/>
            </a:bodyPr>
            <a:lstStyle/>
            <a:p>
              <a:pPr algn="ctr"/>
              <a:r>
                <a:rPr lang="zh-CN" altLang="en-US" sz="1200" b="1">
                  <a:solidFill>
                    <a:schemeClr val="tx1">
                      <a:lumMod val="75000"/>
                      <a:lumOff val="25000"/>
                    </a:schemeClr>
                  </a:solidFill>
                  <a:cs typeface="+mn-ea"/>
                  <a:sym typeface="+mn-lt"/>
                </a:rPr>
                <a:t>法律</a:t>
              </a:r>
              <a:endParaRPr lang="zh-CN" altLang="en-US" sz="1200" b="1">
                <a:solidFill>
                  <a:schemeClr val="tx1">
                    <a:lumMod val="75000"/>
                    <a:lumOff val="25000"/>
                  </a:schemeClr>
                </a:solidFill>
                <a:cs typeface="+mn-ea"/>
                <a:sym typeface="+mn-lt"/>
              </a:endParaRPr>
            </a:p>
          </p:txBody>
        </p:sp>
        <p:grpSp>
          <p:nvGrpSpPr>
            <p:cNvPr id="28" name="组合 27"/>
            <p:cNvGrpSpPr/>
            <p:nvPr/>
          </p:nvGrpSpPr>
          <p:grpSpPr>
            <a:xfrm>
              <a:off x="6925120" y="2396420"/>
              <a:ext cx="987870" cy="1548000"/>
              <a:chOff x="6925120" y="2396420"/>
              <a:chExt cx="987870" cy="1548000"/>
            </a:xfrm>
          </p:grpSpPr>
          <p:sp>
            <p:nvSpPr>
              <p:cNvPr id="36" name="箭头: 五边形 35"/>
              <p:cNvSpPr/>
              <p:nvPr/>
            </p:nvSpPr>
            <p:spPr bwMode="auto">
              <a:xfrm rot="2700000" flipH="1" flipV="1">
                <a:off x="6616480" y="2918392"/>
                <a:ext cx="1548000" cy="504056"/>
              </a:xfrm>
              <a:prstGeom prst="homePlate">
                <a:avLst/>
              </a:prstGeom>
              <a:solidFill>
                <a:schemeClr val="bg1"/>
              </a:solidFill>
              <a:ln w="19050">
                <a:noFill/>
                <a:round/>
              </a:ln>
            </p:spPr>
            <p:txBody>
              <a:bodyPr anchor="ctr"/>
              <a:lstStyle/>
              <a:p>
                <a:pPr algn="ctr"/>
                <a:endParaRPr>
                  <a:cs typeface="+mn-ea"/>
                  <a:sym typeface="+mn-lt"/>
                </a:endParaRPr>
              </a:p>
            </p:txBody>
          </p:sp>
          <p:sp>
            <p:nvSpPr>
              <p:cNvPr id="37" name="矩形 36"/>
              <p:cNvSpPr/>
              <p:nvPr/>
            </p:nvSpPr>
            <p:spPr>
              <a:xfrm rot="2691505">
                <a:off x="6925120" y="3086634"/>
                <a:ext cx="987870" cy="246968"/>
              </a:xfrm>
              <a:prstGeom prst="rect">
                <a:avLst/>
              </a:prstGeom>
            </p:spPr>
            <p:txBody>
              <a:bodyPr wrap="none">
                <a:noAutofit/>
              </a:bodyPr>
              <a:lstStyle/>
              <a:p>
                <a:pPr lvl="0" algn="ctr"/>
                <a:r>
                  <a:rPr lang="zh-CN" altLang="en-US" sz="1100" b="1">
                    <a:solidFill>
                      <a:srgbClr val="000000">
                        <a:lumMod val="75000"/>
                        <a:lumOff val="25000"/>
                      </a:srgbClr>
                    </a:solidFill>
                    <a:cs typeface="+mn-ea"/>
                    <a:sym typeface="+mn-lt"/>
                  </a:rPr>
                  <a:t>规章</a:t>
                </a:r>
                <a:endParaRPr lang="zh-CN" altLang="en-US" sz="1100" b="1">
                  <a:solidFill>
                    <a:srgbClr val="000000">
                      <a:lumMod val="75000"/>
                      <a:lumOff val="25000"/>
                    </a:srgbClr>
                  </a:solidFill>
                  <a:cs typeface="+mn-ea"/>
                  <a:sym typeface="+mn-lt"/>
                </a:endParaRPr>
              </a:p>
            </p:txBody>
          </p:sp>
        </p:grpSp>
        <p:grpSp>
          <p:nvGrpSpPr>
            <p:cNvPr id="29" name="组合 28"/>
            <p:cNvGrpSpPr/>
            <p:nvPr/>
          </p:nvGrpSpPr>
          <p:grpSpPr>
            <a:xfrm>
              <a:off x="5570338" y="4465421"/>
              <a:ext cx="1548000" cy="504056"/>
              <a:chOff x="5570338" y="4465421"/>
              <a:chExt cx="1548000" cy="504056"/>
            </a:xfrm>
          </p:grpSpPr>
          <p:sp>
            <p:nvSpPr>
              <p:cNvPr id="34" name="箭头: 五边形 33"/>
              <p:cNvSpPr/>
              <p:nvPr/>
            </p:nvSpPr>
            <p:spPr bwMode="auto">
              <a:xfrm rot="18900000" flipV="1">
                <a:off x="5570338" y="4465421"/>
                <a:ext cx="1548000" cy="504056"/>
              </a:xfrm>
              <a:prstGeom prst="homePlate">
                <a:avLst/>
              </a:prstGeom>
              <a:solidFill>
                <a:schemeClr val="bg1"/>
              </a:solidFill>
              <a:ln w="19050">
                <a:noFill/>
                <a:round/>
              </a:ln>
            </p:spPr>
            <p:txBody>
              <a:bodyPr anchor="ctr"/>
              <a:lstStyle/>
              <a:p>
                <a:pPr algn="ctr"/>
                <a:endParaRPr>
                  <a:cs typeface="+mn-ea"/>
                  <a:sym typeface="+mn-lt"/>
                </a:endParaRPr>
              </a:p>
            </p:txBody>
          </p:sp>
          <p:sp>
            <p:nvSpPr>
              <p:cNvPr id="35" name="矩形 34"/>
              <p:cNvSpPr/>
              <p:nvPr/>
            </p:nvSpPr>
            <p:spPr>
              <a:xfrm rot="18900007">
                <a:off x="5793252" y="4660642"/>
                <a:ext cx="987870" cy="246967"/>
              </a:xfrm>
              <a:prstGeom prst="rect">
                <a:avLst/>
              </a:prstGeom>
            </p:spPr>
            <p:txBody>
              <a:bodyPr wrap="none">
                <a:noAutofit/>
              </a:bodyPr>
              <a:lstStyle/>
              <a:p>
                <a:pPr lvl="0" algn="ctr"/>
                <a:r>
                  <a:rPr lang="zh-CN" altLang="en-US" sz="1100" b="1">
                    <a:solidFill>
                      <a:srgbClr val="000000">
                        <a:lumMod val="75000"/>
                        <a:lumOff val="25000"/>
                      </a:srgbClr>
                    </a:solidFill>
                    <a:cs typeface="+mn-ea"/>
                    <a:sym typeface="+mn-lt"/>
                  </a:rPr>
                  <a:t>地方性法规</a:t>
                </a:r>
                <a:endParaRPr lang="zh-CN" altLang="en-US" sz="1100" b="1">
                  <a:solidFill>
                    <a:srgbClr val="000000">
                      <a:lumMod val="75000"/>
                      <a:lumOff val="25000"/>
                    </a:srgbClr>
                  </a:solidFill>
                  <a:cs typeface="+mn-ea"/>
                  <a:sym typeface="+mn-lt"/>
                </a:endParaRPr>
              </a:p>
            </p:txBody>
          </p:sp>
        </p:grpSp>
        <p:sp>
          <p:nvSpPr>
            <p:cNvPr id="30" name="矩形 29"/>
            <p:cNvSpPr/>
            <p:nvPr/>
          </p:nvSpPr>
          <p:spPr>
            <a:xfrm>
              <a:off x="4761531" y="2704324"/>
              <a:ext cx="517266" cy="517266"/>
            </a:xfrm>
            <a:prstGeom prst="rect">
              <a:avLst/>
            </a:prstGeom>
            <a:noFill/>
            <a:ln>
              <a:noFill/>
            </a:ln>
            <a:effectLst/>
          </p:spPr>
          <p:txBody>
            <a:bodyPr wrap="none" lIns="121888" tIns="121888" rIns="121888" bIns="121888" anchor="ctr">
              <a:normAutofit fontScale="62500" lnSpcReduction="20000"/>
            </a:bodyPr>
            <a:lstStyle/>
            <a:p>
              <a:pPr algn="ctr" defTabSz="457200" fontAlgn="base" hangingPunct="0">
                <a:spcBef>
                  <a:spcPct val="0"/>
                </a:spcBef>
                <a:spcAft>
                  <a:spcPct val="0"/>
                </a:spcAft>
              </a:pPr>
              <a:r>
                <a:rPr lang="en-US" altLang="zh-CN" sz="2400">
                  <a:solidFill>
                    <a:schemeClr val="bg1"/>
                  </a:solidFill>
                  <a:cs typeface="+mn-ea"/>
                  <a:sym typeface="+mn-lt"/>
                </a:rPr>
                <a:t>01</a:t>
              </a:r>
              <a:endParaRPr lang="en-US" altLang="zh-CN" sz="2400">
                <a:solidFill>
                  <a:schemeClr val="bg1"/>
                </a:solidFill>
                <a:cs typeface="+mn-ea"/>
                <a:sym typeface="+mn-lt"/>
              </a:endParaRPr>
            </a:p>
          </p:txBody>
        </p:sp>
        <p:sp>
          <p:nvSpPr>
            <p:cNvPr id="31" name="矩形 30"/>
            <p:cNvSpPr/>
            <p:nvPr/>
          </p:nvSpPr>
          <p:spPr bwMode="auto">
            <a:xfrm>
              <a:off x="6341506" y="2138273"/>
              <a:ext cx="517266" cy="517266"/>
            </a:xfrm>
            <a:prstGeom prst="rect">
              <a:avLst/>
            </a:prstGeom>
            <a:noFill/>
            <a:ln>
              <a:noFill/>
            </a:ln>
          </p:spPr>
          <p:txBody>
            <a:bodyPr vert="horz" wrap="none" lIns="288000" tIns="91416" rIns="182832" bIns="91416" anchor="ctr" anchorCtr="0" compatLnSpc="1">
              <a:normAutofit fontScale="85000" lnSpcReduction="20000"/>
            </a:bodyPr>
            <a:lstStyle/>
            <a:p>
              <a:pPr algn="ctr" defTabSz="1828165"/>
              <a:r>
                <a:rPr lang="en-GB" sz="2400" kern="0">
                  <a:solidFill>
                    <a:schemeClr val="bg1"/>
                  </a:solidFill>
                  <a:cs typeface="+mn-ea"/>
                  <a:sym typeface="+mn-lt"/>
                </a:rPr>
                <a:t>04</a:t>
              </a:r>
              <a:endParaRPr lang="en-GB" sz="2400" kern="0">
                <a:solidFill>
                  <a:schemeClr val="bg1"/>
                </a:solidFill>
                <a:cs typeface="+mn-ea"/>
                <a:sym typeface="+mn-lt"/>
              </a:endParaRPr>
            </a:p>
          </p:txBody>
        </p:sp>
        <p:sp>
          <p:nvSpPr>
            <p:cNvPr id="32" name="矩形 31"/>
            <p:cNvSpPr/>
            <p:nvPr/>
          </p:nvSpPr>
          <p:spPr bwMode="auto">
            <a:xfrm>
              <a:off x="6864410" y="3654446"/>
              <a:ext cx="517504" cy="517504"/>
            </a:xfrm>
            <a:prstGeom prst="rect">
              <a:avLst/>
            </a:prstGeom>
            <a:noFill/>
            <a:ln>
              <a:noFill/>
            </a:ln>
            <a:effectLst/>
          </p:spPr>
          <p:txBody>
            <a:bodyPr wrap="none" lIns="121888" tIns="121888" rIns="121888" bIns="121888" anchor="ctr">
              <a:normAutofit fontScale="62500" lnSpcReduction="20000"/>
            </a:bodyPr>
            <a:lstStyle/>
            <a:p>
              <a:pPr algn="ctr" fontAlgn="base" hangingPunct="0">
                <a:spcBef>
                  <a:spcPct val="0"/>
                </a:spcBef>
                <a:spcAft>
                  <a:spcPct val="0"/>
                </a:spcAft>
              </a:pPr>
              <a:r>
                <a:rPr lang="en-US" altLang="zh-CN" sz="2400" dirty="0">
                  <a:solidFill>
                    <a:schemeClr val="bg1"/>
                  </a:solidFill>
                  <a:cs typeface="+mn-ea"/>
                  <a:sym typeface="+mn-lt"/>
                </a:rPr>
                <a:t>03</a:t>
              </a:r>
              <a:endParaRPr lang="en-US" altLang="zh-CN" sz="2400" dirty="0">
                <a:solidFill>
                  <a:schemeClr val="bg1"/>
                </a:solidFill>
                <a:cs typeface="+mn-ea"/>
                <a:sym typeface="+mn-lt"/>
              </a:endParaRPr>
            </a:p>
          </p:txBody>
        </p:sp>
        <p:sp>
          <p:nvSpPr>
            <p:cNvPr id="33" name="矩形 32"/>
            <p:cNvSpPr/>
            <p:nvPr/>
          </p:nvSpPr>
          <p:spPr bwMode="auto">
            <a:xfrm>
              <a:off x="5324044" y="4247143"/>
              <a:ext cx="517504" cy="517504"/>
            </a:xfrm>
            <a:prstGeom prst="rect">
              <a:avLst/>
            </a:prstGeom>
            <a:noFill/>
            <a:ln>
              <a:noFill/>
            </a:ln>
            <a:effectLst/>
          </p:spPr>
          <p:txBody>
            <a:bodyPr wrap="none" lIns="121888" tIns="121888" rIns="121888" bIns="121888" anchor="ctr">
              <a:normAutofit fontScale="62500" lnSpcReduction="20000"/>
            </a:bodyPr>
            <a:lstStyle/>
            <a:p>
              <a:pPr algn="ctr" fontAlgn="base" hangingPunct="0">
                <a:spcBef>
                  <a:spcPct val="0"/>
                </a:spcBef>
                <a:spcAft>
                  <a:spcPct val="0"/>
                </a:spcAft>
              </a:pPr>
              <a:r>
                <a:rPr lang="en-US" altLang="zh-CN" sz="2400">
                  <a:solidFill>
                    <a:schemeClr val="bg1"/>
                  </a:solidFill>
                  <a:cs typeface="+mn-ea"/>
                  <a:sym typeface="+mn-lt"/>
                </a:rPr>
                <a:t>02</a:t>
              </a:r>
              <a:endParaRPr lang="en-US" altLang="zh-CN" sz="2400">
                <a:solidFill>
                  <a:schemeClr val="bg1"/>
                </a:solidFill>
                <a:cs typeface="+mn-ea"/>
                <a:sym typeface="+mn-lt"/>
              </a:endParaRPr>
            </a:p>
          </p:txBody>
        </p:sp>
      </p:grpSp>
      <p:grpSp>
        <p:nvGrpSpPr>
          <p:cNvPr id="5" name="组合 4"/>
          <p:cNvGrpSpPr/>
          <p:nvPr/>
        </p:nvGrpSpPr>
        <p:grpSpPr>
          <a:xfrm>
            <a:off x="506730" y="771525"/>
            <a:ext cx="8130540" cy="3267075"/>
            <a:chOff x="809883" y="1718942"/>
            <a:chExt cx="10572234" cy="3738043"/>
          </a:xfrm>
        </p:grpSpPr>
        <p:grpSp>
          <p:nvGrpSpPr>
            <p:cNvPr id="6" name="组合 5"/>
            <p:cNvGrpSpPr/>
            <p:nvPr/>
          </p:nvGrpSpPr>
          <p:grpSpPr>
            <a:xfrm>
              <a:off x="809883" y="1718942"/>
              <a:ext cx="3091180" cy="1198879"/>
              <a:chOff x="809883" y="1718942"/>
              <a:chExt cx="3091180" cy="1198879"/>
            </a:xfrm>
          </p:grpSpPr>
          <p:sp>
            <p:nvSpPr>
              <p:cNvPr id="19" name="矩形: 圆角 18"/>
              <p:cNvSpPr/>
              <p:nvPr/>
            </p:nvSpPr>
            <p:spPr>
              <a:xfrm>
                <a:off x="809883" y="1754674"/>
                <a:ext cx="721040" cy="721040"/>
              </a:xfrm>
              <a:prstGeom prst="round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0000" lnSpcReduction="20000"/>
              </a:bodyPr>
              <a:lstStyle/>
              <a:p>
                <a:pPr algn="ctr"/>
                <a:r>
                  <a:rPr lang="en-US" sz="2800">
                    <a:solidFill>
                      <a:schemeClr val="bg1"/>
                    </a:solidFill>
                    <a:cs typeface="+mn-ea"/>
                    <a:sym typeface="+mn-lt"/>
                  </a:rPr>
                  <a:t>01</a:t>
                </a:r>
                <a:endParaRPr lang="en-US" sz="2800">
                  <a:solidFill>
                    <a:schemeClr val="bg1"/>
                  </a:solidFill>
                  <a:cs typeface="+mn-ea"/>
                  <a:sym typeface="+mn-lt"/>
                </a:endParaRPr>
              </a:p>
            </p:txBody>
          </p:sp>
          <p:sp>
            <p:nvSpPr>
              <p:cNvPr id="20" name="文本框 21"/>
              <p:cNvSpPr txBox="1"/>
              <p:nvPr/>
            </p:nvSpPr>
            <p:spPr>
              <a:xfrm>
                <a:off x="1530923" y="1718942"/>
                <a:ext cx="2076659" cy="203389"/>
              </a:xfrm>
              <a:prstGeom prst="rect">
                <a:avLst/>
              </a:prstGeom>
              <a:noFill/>
            </p:spPr>
            <p:txBody>
              <a:bodyPr wrap="none" lIns="144000" tIns="0" rIns="0" bIns="0" anchor="ctr" anchorCtr="0">
                <a:noAutofit/>
              </a:bodyPr>
              <a:lstStyle/>
              <a:p>
                <a:r>
                  <a:rPr lang="zh-CN" altLang="en-US" sz="1500" b="1">
                    <a:solidFill>
                      <a:schemeClr val="accent1"/>
                    </a:solidFill>
                    <a:cs typeface="+mn-ea"/>
                    <a:sym typeface="+mn-lt"/>
                  </a:rPr>
                  <a:t>法律（司法解释）</a:t>
                </a:r>
                <a:endParaRPr lang="zh-CN" altLang="en-US" sz="1500" b="1">
                  <a:solidFill>
                    <a:schemeClr val="accent1"/>
                  </a:solidFill>
                  <a:cs typeface="+mn-ea"/>
                  <a:sym typeface="+mn-lt"/>
                </a:endParaRPr>
              </a:p>
            </p:txBody>
          </p:sp>
          <p:sp>
            <p:nvSpPr>
              <p:cNvPr id="21" name="文本框 22"/>
              <p:cNvSpPr txBox="1"/>
              <p:nvPr/>
            </p:nvSpPr>
            <p:spPr>
              <a:xfrm>
                <a:off x="1477903" y="2050835"/>
                <a:ext cx="2423160" cy="866986"/>
              </a:xfrm>
              <a:prstGeom prst="rect">
                <a:avLst/>
              </a:prstGeom>
              <a:noFill/>
            </p:spPr>
            <p:txBody>
              <a:bodyPr wrap="square" lIns="144000" tIns="0" rIns="0" bIns="0" anchor="ctr" anchorCtr="0">
                <a:normAutofit fontScale="80000"/>
              </a:bodyPr>
              <a:lstStyle/>
              <a:p>
                <a:pPr>
                  <a:lnSpc>
                    <a:spcPct val="120000"/>
                  </a:lnSpc>
                </a:pPr>
                <a:r>
                  <a:rPr lang="zh-CN" altLang="en-US" sz="1000">
                    <a:solidFill>
                      <a:sysClr val="windowText" lastClr="000000"/>
                    </a:solidFill>
                    <a:cs typeface="+mn-ea"/>
                    <a:sym typeface="+mn-lt"/>
                  </a:rPr>
                  <a:t>由全国人大及其常委会制定</a:t>
                </a:r>
                <a:endParaRPr lang="zh-CN" altLang="en-US" sz="1000">
                  <a:solidFill>
                    <a:sysClr val="windowText" lastClr="000000"/>
                  </a:solidFill>
                  <a:cs typeface="+mn-ea"/>
                  <a:sym typeface="+mn-lt"/>
                </a:endParaRPr>
              </a:p>
              <a:p>
                <a:pPr>
                  <a:lnSpc>
                    <a:spcPct val="120000"/>
                  </a:lnSpc>
                </a:pPr>
                <a:r>
                  <a:rPr lang="zh-CN" altLang="en-US" sz="1000">
                    <a:solidFill>
                      <a:sysClr val="windowText" lastClr="000000"/>
                    </a:solidFill>
                    <a:cs typeface="+mn-ea"/>
                    <a:sym typeface="+mn-lt"/>
                  </a:rPr>
                  <a:t>例如：民法典、刑法、安全生产法</a:t>
                </a:r>
                <a:endParaRPr lang="zh-CN" altLang="en-US" sz="1000">
                  <a:solidFill>
                    <a:sysClr val="windowText" lastClr="000000"/>
                  </a:solidFill>
                  <a:cs typeface="+mn-ea"/>
                  <a:sym typeface="+mn-lt"/>
                </a:endParaRPr>
              </a:p>
              <a:p>
                <a:pPr>
                  <a:lnSpc>
                    <a:spcPct val="120000"/>
                  </a:lnSpc>
                </a:pPr>
                <a:r>
                  <a:rPr lang="zh-CN" altLang="en-US" sz="1000">
                    <a:solidFill>
                      <a:sysClr val="windowText" lastClr="000000"/>
                    </a:solidFill>
                    <a:cs typeface="+mn-ea"/>
                    <a:sym typeface="+mn-lt"/>
                  </a:rPr>
                  <a:t>司法解释：由</a:t>
                </a:r>
                <a:r>
                  <a:rPr lang="en-US" altLang="zh-CN" sz="1000">
                    <a:solidFill>
                      <a:sysClr val="windowText" lastClr="000000"/>
                    </a:solidFill>
                    <a:cs typeface="+mn-ea"/>
                    <a:sym typeface="+mn-lt"/>
                  </a:rPr>
                  <a:t>“</a:t>
                </a:r>
                <a:r>
                  <a:rPr lang="zh-CN" altLang="en-US" sz="1000">
                    <a:solidFill>
                      <a:sysClr val="windowText" lastClr="000000"/>
                    </a:solidFill>
                    <a:cs typeface="+mn-ea"/>
                    <a:sym typeface="+mn-lt"/>
                  </a:rPr>
                  <a:t>两高</a:t>
                </a:r>
                <a:r>
                  <a:rPr lang="en-US" altLang="zh-CN" sz="1000">
                    <a:solidFill>
                      <a:sysClr val="windowText" lastClr="000000"/>
                    </a:solidFill>
                    <a:cs typeface="+mn-ea"/>
                    <a:sym typeface="+mn-lt"/>
                  </a:rPr>
                  <a:t>”</a:t>
                </a:r>
                <a:r>
                  <a:rPr lang="zh-CN" altLang="en-US" sz="1000">
                    <a:solidFill>
                      <a:sysClr val="windowText" lastClr="000000"/>
                    </a:solidFill>
                    <a:cs typeface="+mn-ea"/>
                    <a:sym typeface="+mn-lt"/>
                  </a:rPr>
                  <a:t>对法律的解释，与法律属于同一个层级，法院可直接采用</a:t>
                </a:r>
                <a:endParaRPr lang="zh-CN" altLang="en-US" sz="1000">
                  <a:solidFill>
                    <a:sysClr val="windowText" lastClr="000000"/>
                  </a:solidFill>
                  <a:cs typeface="+mn-ea"/>
                  <a:sym typeface="+mn-lt"/>
                </a:endParaRPr>
              </a:p>
              <a:p>
                <a:pPr>
                  <a:lnSpc>
                    <a:spcPct val="120000"/>
                  </a:lnSpc>
                </a:pPr>
                <a:endParaRPr lang="zh-CN" altLang="en-US" sz="1000">
                  <a:solidFill>
                    <a:sysClr val="windowText" lastClr="000000"/>
                  </a:solidFill>
                  <a:cs typeface="+mn-ea"/>
                  <a:sym typeface="+mn-lt"/>
                </a:endParaRPr>
              </a:p>
            </p:txBody>
          </p:sp>
        </p:grpSp>
        <p:grpSp>
          <p:nvGrpSpPr>
            <p:cNvPr id="7" name="组合 6"/>
            <p:cNvGrpSpPr/>
            <p:nvPr/>
          </p:nvGrpSpPr>
          <p:grpSpPr>
            <a:xfrm>
              <a:off x="809883" y="4421512"/>
              <a:ext cx="3273213" cy="756772"/>
              <a:chOff x="809883" y="4421512"/>
              <a:chExt cx="3273213" cy="756772"/>
            </a:xfrm>
          </p:grpSpPr>
          <p:sp>
            <p:nvSpPr>
              <p:cNvPr id="16" name="矩形: 圆角 15"/>
              <p:cNvSpPr/>
              <p:nvPr/>
            </p:nvSpPr>
            <p:spPr>
              <a:xfrm>
                <a:off x="809883" y="4457244"/>
                <a:ext cx="721040" cy="721040"/>
              </a:xfrm>
              <a:prstGeom prst="round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0000" lnSpcReduction="20000"/>
              </a:bodyPr>
              <a:lstStyle/>
              <a:p>
                <a:pPr algn="ctr"/>
                <a:r>
                  <a:rPr lang="en-US" sz="2800">
                    <a:solidFill>
                      <a:schemeClr val="bg1"/>
                    </a:solidFill>
                    <a:cs typeface="+mn-ea"/>
                    <a:sym typeface="+mn-lt"/>
                  </a:rPr>
                  <a:t>02</a:t>
                </a:r>
                <a:endParaRPr lang="en-US" sz="2800">
                  <a:solidFill>
                    <a:schemeClr val="bg1"/>
                  </a:solidFill>
                  <a:cs typeface="+mn-ea"/>
                  <a:sym typeface="+mn-lt"/>
                </a:endParaRPr>
              </a:p>
            </p:txBody>
          </p:sp>
          <p:sp>
            <p:nvSpPr>
              <p:cNvPr id="17" name="文本框 24"/>
              <p:cNvSpPr txBox="1"/>
              <p:nvPr/>
            </p:nvSpPr>
            <p:spPr>
              <a:xfrm>
                <a:off x="1530923" y="4421512"/>
                <a:ext cx="2076659" cy="203389"/>
              </a:xfrm>
              <a:prstGeom prst="rect">
                <a:avLst/>
              </a:prstGeom>
              <a:noFill/>
            </p:spPr>
            <p:txBody>
              <a:bodyPr wrap="none" lIns="144000" tIns="0" rIns="0" bIns="0" anchor="ctr" anchorCtr="0">
                <a:noAutofit/>
              </a:bodyPr>
              <a:lstStyle/>
              <a:p>
                <a:r>
                  <a:rPr lang="zh-CN" altLang="en-US" sz="1400" b="1">
                    <a:solidFill>
                      <a:schemeClr val="accent2"/>
                    </a:solidFill>
                    <a:cs typeface="+mn-ea"/>
                    <a:sym typeface="+mn-lt"/>
                  </a:rPr>
                  <a:t>行政法规</a:t>
                </a:r>
                <a:endParaRPr lang="zh-CN" altLang="en-US" sz="1400" b="1">
                  <a:solidFill>
                    <a:schemeClr val="accent2"/>
                  </a:solidFill>
                  <a:cs typeface="+mn-ea"/>
                  <a:sym typeface="+mn-lt"/>
                </a:endParaRPr>
              </a:p>
            </p:txBody>
          </p:sp>
          <p:sp>
            <p:nvSpPr>
              <p:cNvPr id="18" name="文本框 25"/>
              <p:cNvSpPr txBox="1"/>
              <p:nvPr/>
            </p:nvSpPr>
            <p:spPr>
              <a:xfrm>
                <a:off x="1531243" y="4624712"/>
                <a:ext cx="2551853" cy="531707"/>
              </a:xfrm>
              <a:prstGeom prst="rect">
                <a:avLst/>
              </a:prstGeom>
              <a:noFill/>
            </p:spPr>
            <p:txBody>
              <a:bodyPr wrap="square" lIns="144000" tIns="0" rIns="0" bIns="0" anchor="ctr" anchorCtr="0">
                <a:normAutofit fontScale="80000"/>
              </a:bodyPr>
              <a:lstStyle/>
              <a:p>
                <a:pPr>
                  <a:lnSpc>
                    <a:spcPct val="120000"/>
                  </a:lnSpc>
                </a:pPr>
                <a:r>
                  <a:rPr lang="zh-CN" altLang="en-US" sz="1050">
                    <a:solidFill>
                      <a:sysClr val="windowText" lastClr="000000"/>
                    </a:solidFill>
                    <a:cs typeface="+mn-ea"/>
                    <a:sym typeface="+mn-lt"/>
                  </a:rPr>
                  <a:t>国务院及其部门制定的规章</a:t>
                </a:r>
                <a:endParaRPr lang="zh-CN" altLang="en-US" sz="1050">
                  <a:solidFill>
                    <a:sysClr val="windowText" lastClr="000000"/>
                  </a:solidFill>
                  <a:cs typeface="+mn-ea"/>
                  <a:sym typeface="+mn-lt"/>
                </a:endParaRPr>
              </a:p>
              <a:p>
                <a:pPr>
                  <a:lnSpc>
                    <a:spcPct val="120000"/>
                  </a:lnSpc>
                </a:pPr>
                <a:r>
                  <a:rPr lang="zh-CN" altLang="en-US" sz="1050">
                    <a:solidFill>
                      <a:sysClr val="windowText" lastClr="000000"/>
                    </a:solidFill>
                    <a:cs typeface="+mn-ea"/>
                    <a:sym typeface="+mn-lt"/>
                  </a:rPr>
                  <a:t>例如：收费公路管理条例、工伤保险条例</a:t>
                </a:r>
                <a:endParaRPr lang="zh-CN" altLang="en-US" sz="1050">
                  <a:solidFill>
                    <a:sysClr val="windowText" lastClr="000000"/>
                  </a:solidFill>
                  <a:cs typeface="+mn-ea"/>
                  <a:sym typeface="+mn-lt"/>
                </a:endParaRPr>
              </a:p>
            </p:txBody>
          </p:sp>
        </p:grpSp>
        <p:grpSp>
          <p:nvGrpSpPr>
            <p:cNvPr id="8" name="组合 7"/>
            <p:cNvGrpSpPr/>
            <p:nvPr/>
          </p:nvGrpSpPr>
          <p:grpSpPr>
            <a:xfrm>
              <a:off x="8208322" y="1754674"/>
              <a:ext cx="3173795" cy="951482"/>
              <a:chOff x="8208322" y="1754674"/>
              <a:chExt cx="3173795" cy="951482"/>
            </a:xfrm>
          </p:grpSpPr>
          <p:sp>
            <p:nvSpPr>
              <p:cNvPr id="13" name="矩形: 圆角 12"/>
              <p:cNvSpPr/>
              <p:nvPr/>
            </p:nvSpPr>
            <p:spPr>
              <a:xfrm flipH="1">
                <a:off x="10661077" y="1754674"/>
                <a:ext cx="721040" cy="721040"/>
              </a:xfrm>
              <a:prstGeom prst="roundRect">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0000" lnSpcReduction="20000"/>
              </a:bodyPr>
              <a:lstStyle/>
              <a:p>
                <a:pPr algn="ctr"/>
                <a:r>
                  <a:rPr lang="en-US" sz="2800">
                    <a:solidFill>
                      <a:schemeClr val="bg1"/>
                    </a:solidFill>
                    <a:cs typeface="+mn-ea"/>
                    <a:sym typeface="+mn-lt"/>
                  </a:rPr>
                  <a:t>03</a:t>
                </a:r>
                <a:endParaRPr lang="en-US" sz="2800">
                  <a:solidFill>
                    <a:schemeClr val="bg1"/>
                  </a:solidFill>
                  <a:cs typeface="+mn-ea"/>
                  <a:sym typeface="+mn-lt"/>
                </a:endParaRPr>
              </a:p>
            </p:txBody>
          </p:sp>
          <p:sp>
            <p:nvSpPr>
              <p:cNvPr id="14" name="文本框 27"/>
              <p:cNvSpPr txBox="1"/>
              <p:nvPr/>
            </p:nvSpPr>
            <p:spPr>
              <a:xfrm flipH="1">
                <a:off x="8208498" y="1760428"/>
                <a:ext cx="2076659" cy="203389"/>
              </a:xfrm>
              <a:prstGeom prst="rect">
                <a:avLst/>
              </a:prstGeom>
              <a:noFill/>
            </p:spPr>
            <p:txBody>
              <a:bodyPr wrap="none" lIns="0" tIns="0" rIns="144000" bIns="0" anchor="ctr" anchorCtr="0">
                <a:noAutofit/>
              </a:bodyPr>
              <a:lstStyle/>
              <a:p>
                <a:pPr algn="l"/>
                <a:r>
                  <a:rPr lang="zh-CN" altLang="en-US" sz="1400" b="1">
                    <a:solidFill>
                      <a:schemeClr val="accent3"/>
                    </a:solidFill>
                    <a:cs typeface="+mn-ea"/>
                    <a:sym typeface="+mn-lt"/>
                  </a:rPr>
                  <a:t>地方性法规</a:t>
                </a:r>
                <a:endParaRPr lang="zh-CN" altLang="en-US" sz="1400" b="1">
                  <a:solidFill>
                    <a:schemeClr val="accent3"/>
                  </a:solidFill>
                  <a:cs typeface="+mn-ea"/>
                  <a:sym typeface="+mn-lt"/>
                </a:endParaRPr>
              </a:p>
            </p:txBody>
          </p:sp>
          <p:sp>
            <p:nvSpPr>
              <p:cNvPr id="15" name="文本框 28"/>
              <p:cNvSpPr txBox="1"/>
              <p:nvPr/>
            </p:nvSpPr>
            <p:spPr>
              <a:xfrm flipH="1">
                <a:off x="8208322" y="2174449"/>
                <a:ext cx="2575560" cy="531707"/>
              </a:xfrm>
              <a:prstGeom prst="rect">
                <a:avLst/>
              </a:prstGeom>
              <a:noFill/>
            </p:spPr>
            <p:txBody>
              <a:bodyPr wrap="square" lIns="0" tIns="0" rIns="144000" bIns="0" anchor="ctr" anchorCtr="0">
                <a:noAutofit/>
              </a:bodyPr>
              <a:lstStyle/>
              <a:p>
                <a:pPr algn="l">
                  <a:lnSpc>
                    <a:spcPct val="120000"/>
                  </a:lnSpc>
                </a:pPr>
                <a:r>
                  <a:rPr lang="zh-CN" altLang="en-US" sz="800">
                    <a:solidFill>
                      <a:sysClr val="windowText" lastClr="000000"/>
                    </a:solidFill>
                    <a:cs typeface="+mn-ea"/>
                    <a:sym typeface="+mn-lt"/>
                  </a:rPr>
                  <a:t>由省级地方人大及其常委会制定</a:t>
                </a:r>
                <a:endParaRPr lang="zh-CN" altLang="en-US" sz="800">
                  <a:solidFill>
                    <a:sysClr val="windowText" lastClr="000000"/>
                  </a:solidFill>
                  <a:cs typeface="+mn-ea"/>
                  <a:sym typeface="+mn-lt"/>
                </a:endParaRPr>
              </a:p>
              <a:p>
                <a:pPr algn="l">
                  <a:lnSpc>
                    <a:spcPct val="120000"/>
                  </a:lnSpc>
                </a:pPr>
                <a:r>
                  <a:rPr lang="zh-CN" altLang="en-US" sz="800">
                    <a:solidFill>
                      <a:sysClr val="windowText" lastClr="000000"/>
                    </a:solidFill>
                    <a:cs typeface="+mn-ea"/>
                    <a:sym typeface="+mn-lt"/>
                  </a:rPr>
                  <a:t>例如：四川省高速公路条例</a:t>
                </a:r>
                <a:endParaRPr lang="zh-CN" altLang="en-US" sz="1000">
                  <a:solidFill>
                    <a:sysClr val="windowText" lastClr="000000"/>
                  </a:solidFill>
                  <a:cs typeface="+mn-ea"/>
                  <a:sym typeface="+mn-lt"/>
                </a:endParaRPr>
              </a:p>
              <a:p>
                <a:pPr algn="r">
                  <a:lnSpc>
                    <a:spcPct val="120000"/>
                  </a:lnSpc>
                </a:pPr>
                <a:endParaRPr lang="zh-CN" altLang="en-US" sz="600">
                  <a:solidFill>
                    <a:sysClr val="windowText" lastClr="000000"/>
                  </a:solidFill>
                  <a:cs typeface="+mn-ea"/>
                  <a:sym typeface="+mn-lt"/>
                </a:endParaRPr>
              </a:p>
            </p:txBody>
          </p:sp>
        </p:grpSp>
        <p:grpSp>
          <p:nvGrpSpPr>
            <p:cNvPr id="9" name="组合 8"/>
            <p:cNvGrpSpPr/>
            <p:nvPr/>
          </p:nvGrpSpPr>
          <p:grpSpPr>
            <a:xfrm>
              <a:off x="8304842" y="4421512"/>
              <a:ext cx="3077275" cy="1035473"/>
              <a:chOff x="8304842" y="4421512"/>
              <a:chExt cx="3077275" cy="1035473"/>
            </a:xfrm>
          </p:grpSpPr>
          <p:sp>
            <p:nvSpPr>
              <p:cNvPr id="10" name="矩形: 圆角 9"/>
              <p:cNvSpPr/>
              <p:nvPr/>
            </p:nvSpPr>
            <p:spPr>
              <a:xfrm flipH="1">
                <a:off x="10661077" y="4457244"/>
                <a:ext cx="721040" cy="721040"/>
              </a:xfrm>
              <a:prstGeom prst="roundRect">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0000" lnSpcReduction="20000"/>
              </a:bodyPr>
              <a:lstStyle/>
              <a:p>
                <a:pPr algn="ctr"/>
                <a:r>
                  <a:rPr lang="en-US" sz="2800">
                    <a:solidFill>
                      <a:schemeClr val="bg1"/>
                    </a:solidFill>
                    <a:cs typeface="+mn-ea"/>
                    <a:sym typeface="+mn-lt"/>
                  </a:rPr>
                  <a:t>04</a:t>
                </a:r>
                <a:endParaRPr lang="en-US" sz="2800">
                  <a:solidFill>
                    <a:schemeClr val="bg1"/>
                  </a:solidFill>
                  <a:cs typeface="+mn-ea"/>
                  <a:sym typeface="+mn-lt"/>
                </a:endParaRPr>
              </a:p>
            </p:txBody>
          </p:sp>
          <p:sp>
            <p:nvSpPr>
              <p:cNvPr id="11" name="文本框 30"/>
              <p:cNvSpPr txBox="1"/>
              <p:nvPr/>
            </p:nvSpPr>
            <p:spPr>
              <a:xfrm flipH="1">
                <a:off x="8400650" y="4421512"/>
                <a:ext cx="2076659" cy="203389"/>
              </a:xfrm>
              <a:prstGeom prst="rect">
                <a:avLst/>
              </a:prstGeom>
              <a:noFill/>
            </p:spPr>
            <p:txBody>
              <a:bodyPr wrap="none" lIns="0" tIns="0" rIns="144000" bIns="0" anchor="ctr" anchorCtr="0">
                <a:noAutofit/>
              </a:bodyPr>
              <a:lstStyle/>
              <a:p>
                <a:pPr algn="l"/>
                <a:r>
                  <a:rPr lang="zh-CN" altLang="en-US" sz="1400" b="1">
                    <a:solidFill>
                      <a:schemeClr val="accent1"/>
                    </a:solidFill>
                    <a:effectLst>
                      <a:outerShdw blurRad="38100" dist="25400" dir="5400000" algn="ctr" rotWithShape="0">
                        <a:srgbClr val="6E747A">
                          <a:alpha val="43000"/>
                        </a:srgbClr>
                      </a:outerShdw>
                    </a:effectLst>
                    <a:cs typeface="+mn-ea"/>
                    <a:sym typeface="+mn-lt"/>
                  </a:rPr>
                  <a:t>参照</a:t>
                </a:r>
                <a:r>
                  <a:rPr lang="zh-CN" altLang="en-US" sz="1400" b="1">
                    <a:solidFill>
                      <a:schemeClr val="accent4"/>
                    </a:solidFill>
                    <a:cs typeface="+mn-ea"/>
                    <a:sym typeface="+mn-lt"/>
                  </a:rPr>
                  <a:t>规章（制度）</a:t>
                </a:r>
                <a:endParaRPr lang="zh-CN" altLang="en-US" sz="1400" b="1">
                  <a:solidFill>
                    <a:schemeClr val="accent4"/>
                  </a:solidFill>
                  <a:cs typeface="+mn-ea"/>
                  <a:sym typeface="+mn-lt"/>
                </a:endParaRPr>
              </a:p>
            </p:txBody>
          </p:sp>
          <p:sp>
            <p:nvSpPr>
              <p:cNvPr id="12" name="文本框 31"/>
              <p:cNvSpPr txBox="1"/>
              <p:nvPr/>
            </p:nvSpPr>
            <p:spPr>
              <a:xfrm flipH="1">
                <a:off x="8304842" y="4788965"/>
                <a:ext cx="2416387" cy="668020"/>
              </a:xfrm>
              <a:prstGeom prst="rect">
                <a:avLst/>
              </a:prstGeom>
              <a:noFill/>
            </p:spPr>
            <p:txBody>
              <a:bodyPr wrap="square" lIns="0" tIns="0" rIns="144000" bIns="0" anchor="ctr" anchorCtr="0">
                <a:noAutofit/>
              </a:bodyPr>
              <a:lstStyle/>
              <a:p>
                <a:pPr algn="l">
                  <a:lnSpc>
                    <a:spcPct val="120000"/>
                  </a:lnSpc>
                </a:pPr>
                <a:r>
                  <a:rPr lang="zh-CN" altLang="en-US" sz="800">
                    <a:solidFill>
                      <a:sysClr val="windowText" lastClr="000000"/>
                    </a:solidFill>
                    <a:cs typeface="+mn-ea"/>
                    <a:sym typeface="+mn-lt"/>
                  </a:rPr>
                  <a:t>由政府制定，规章一般称什么规定、办法，不能称条例，实际就是制度</a:t>
                </a:r>
                <a:endParaRPr lang="zh-CN" altLang="en-US" sz="800">
                  <a:solidFill>
                    <a:sysClr val="windowText" lastClr="000000"/>
                  </a:solidFill>
                  <a:cs typeface="+mn-ea"/>
                  <a:sym typeface="+mn-lt"/>
                </a:endParaRPr>
              </a:p>
              <a:p>
                <a:pPr algn="l">
                  <a:lnSpc>
                    <a:spcPct val="120000"/>
                  </a:lnSpc>
                </a:pPr>
                <a:r>
                  <a:rPr lang="zh-CN" altLang="en-US" sz="800">
                    <a:solidFill>
                      <a:sysClr val="windowText" lastClr="000000"/>
                    </a:solidFill>
                    <a:cs typeface="+mn-ea"/>
                    <a:sym typeface="+mn-lt"/>
                  </a:rPr>
                  <a:t>例如：省政府防汛管理办法</a:t>
                </a:r>
                <a:r>
                  <a:rPr lang="en-US" altLang="zh-CN" sz="800">
                    <a:solidFill>
                      <a:sysClr val="windowText" lastClr="000000"/>
                    </a:solidFill>
                    <a:cs typeface="+mn-ea"/>
                    <a:sym typeface="+mn-lt"/>
                  </a:rPr>
                  <a:t> </a:t>
                </a:r>
                <a:r>
                  <a:rPr lang="zh-CN" altLang="en-US" sz="800">
                    <a:solidFill>
                      <a:sysClr val="windowText" lastClr="000000"/>
                    </a:solidFill>
                    <a:cs typeface="+mn-ea"/>
                    <a:sym typeface="+mn-lt"/>
                  </a:rPr>
                  <a:t>，规章制度属于红头字文件，红头字文件是可以起诉的，但前三种就不能起诉</a:t>
                </a:r>
                <a:endParaRPr lang="zh-CN" altLang="en-US" sz="800">
                  <a:solidFill>
                    <a:sysClr val="windowText" lastClr="000000"/>
                  </a:solidFill>
                  <a:cs typeface="+mn-ea"/>
                  <a:sym typeface="+mn-lt"/>
                </a:endParaRPr>
              </a:p>
            </p:txBody>
          </p:sp>
        </p:grpSp>
      </p:grpSp>
      <p:sp>
        <p:nvSpPr>
          <p:cNvPr id="38" name="Title 1"/>
          <p:cNvSpPr txBox="1"/>
          <p:nvPr/>
        </p:nvSpPr>
        <p:spPr>
          <a:xfrm>
            <a:off x="611505" y="234950"/>
            <a:ext cx="340042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法院审理案件依据的法律规定</a:t>
            </a:r>
            <a:endParaRPr lang="en-GB" altLang="zh-CN" sz="1800" dirty="0">
              <a:solidFill>
                <a:schemeClr val="tx1">
                  <a:lumMod val="65000"/>
                  <a:lumOff val="35000"/>
                </a:schemeClr>
              </a:solidFill>
              <a:latin typeface="+mn-lt"/>
              <a:ea typeface="+mn-ea"/>
              <a:cs typeface="+mn-ea"/>
              <a:sym typeface="+mn-lt"/>
            </a:endParaRPr>
          </a:p>
        </p:txBody>
      </p:sp>
      <p:sp>
        <p:nvSpPr>
          <p:cNvPr id="39" name="Diamond 33"/>
          <p:cNvSpPr/>
          <p:nvPr/>
        </p:nvSpPr>
        <p:spPr>
          <a:xfrm>
            <a:off x="257810" y="267335"/>
            <a:ext cx="353695" cy="379095"/>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1200" b="1" dirty="0">
                <a:solidFill>
                  <a:schemeClr val="bg1"/>
                </a:solidFill>
                <a:cs typeface="+mn-ea"/>
                <a:sym typeface="+mn-lt"/>
              </a:rPr>
              <a:t>01</a:t>
            </a:r>
            <a:endParaRPr lang="en-US" altLang="zh-CN" sz="1200" b="1" dirty="0">
              <a:solidFill>
                <a:schemeClr val="bg1"/>
              </a:solidFill>
              <a:cs typeface="+mn-ea"/>
              <a:sym typeface="+mn-lt"/>
            </a:endParaRPr>
          </a:p>
        </p:txBody>
      </p:sp>
      <p:sp>
        <p:nvSpPr>
          <p:cNvPr id="2" name="文本框 25"/>
          <p:cNvSpPr txBox="1"/>
          <p:nvPr>
            <p:custDataLst>
              <p:tags r:id="rId1"/>
            </p:custDataLst>
          </p:nvPr>
        </p:nvSpPr>
        <p:spPr>
          <a:xfrm>
            <a:off x="751840" y="4359910"/>
            <a:ext cx="6317615" cy="765810"/>
          </a:xfrm>
          <a:prstGeom prst="rect">
            <a:avLst/>
          </a:prstGeom>
          <a:noFill/>
        </p:spPr>
        <p:txBody>
          <a:bodyPr wrap="square" lIns="144000" tIns="0" rIns="0" bIns="0" anchor="ctr" anchorCtr="0">
            <a:noAutofit/>
          </a:bodyPr>
          <a:p>
            <a:pPr>
              <a:lnSpc>
                <a:spcPct val="120000"/>
              </a:lnSpc>
            </a:pPr>
            <a:r>
              <a:rPr lang="zh-CN" altLang="en-US" sz="800" b="1">
                <a:solidFill>
                  <a:srgbClr val="FF0000"/>
                </a:solidFill>
                <a:cs typeface="+mn-ea"/>
                <a:sym typeface="+mn-lt"/>
              </a:rPr>
              <a:t>着重强调一下规章制度</a:t>
            </a:r>
            <a:r>
              <a:rPr lang="zh-CN" altLang="en-US" sz="800">
                <a:solidFill>
                  <a:sysClr val="windowText" lastClr="000000"/>
                </a:solidFill>
                <a:cs typeface="+mn-ea"/>
                <a:sym typeface="+mn-lt"/>
              </a:rPr>
              <a:t>：虽然法院在审理案件主要依据</a:t>
            </a:r>
            <a:r>
              <a:rPr lang="zh-CN" altLang="en-US" sz="800">
                <a:solidFill>
                  <a:schemeClr val="accent1"/>
                </a:solidFill>
                <a:effectLst>
                  <a:outerShdw blurRad="38100" dist="25400" dir="5400000" algn="ctr" rotWithShape="0">
                    <a:srgbClr val="6E747A">
                      <a:alpha val="43000"/>
                    </a:srgbClr>
                  </a:outerShdw>
                </a:effectLst>
                <a:cs typeface="+mn-ea"/>
                <a:sym typeface="+mn-lt"/>
              </a:rPr>
              <a:t>法律、行政法规、地方性法规，俗称为法律</a:t>
            </a:r>
            <a:r>
              <a:rPr lang="zh-CN" altLang="en-US" sz="800">
                <a:solidFill>
                  <a:sysClr val="windowText" lastClr="000000"/>
                </a:solidFill>
                <a:cs typeface="+mn-ea"/>
                <a:sym typeface="+mn-lt"/>
              </a:rPr>
              <a:t>，但有</a:t>
            </a:r>
            <a:r>
              <a:rPr lang="en-US" altLang="zh-CN" sz="800">
                <a:solidFill>
                  <a:schemeClr val="accent1"/>
                </a:solidFill>
                <a:effectLst>
                  <a:outerShdw blurRad="38100" dist="25400" dir="5400000" algn="ctr" rotWithShape="0">
                    <a:srgbClr val="6E747A">
                      <a:alpha val="43000"/>
                    </a:srgbClr>
                  </a:outerShdw>
                </a:effectLst>
                <a:cs typeface="+mn-ea"/>
                <a:sym typeface="+mn-lt"/>
              </a:rPr>
              <a:t>2</a:t>
            </a:r>
            <a:r>
              <a:rPr lang="zh-CN" altLang="en-US" sz="800">
                <a:solidFill>
                  <a:schemeClr val="accent1"/>
                </a:solidFill>
                <a:effectLst>
                  <a:outerShdw blurRad="38100" dist="25400" dir="5400000" algn="ctr" rotWithShape="0">
                    <a:srgbClr val="6E747A">
                      <a:alpha val="43000"/>
                    </a:srgbClr>
                  </a:outerShdw>
                </a:effectLst>
                <a:cs typeface="+mn-ea"/>
                <a:sym typeface="+mn-lt"/>
              </a:rPr>
              <a:t>种情况</a:t>
            </a:r>
            <a:r>
              <a:rPr lang="zh-CN" altLang="en-US" sz="800">
                <a:solidFill>
                  <a:sysClr val="windowText" lastClr="000000"/>
                </a:solidFill>
                <a:cs typeface="+mn-ea"/>
                <a:sym typeface="+mn-lt"/>
              </a:rPr>
              <a:t>法院可依据规章制度进行审理判决：</a:t>
            </a:r>
            <a:r>
              <a:rPr lang="zh-CN" altLang="en-US" sz="800" b="1">
                <a:solidFill>
                  <a:schemeClr val="accent1"/>
                </a:solidFill>
                <a:effectLst>
                  <a:outerShdw blurRad="38100" dist="25400" dir="5400000" algn="ctr" rotWithShape="0">
                    <a:srgbClr val="6E747A">
                      <a:alpha val="43000"/>
                    </a:srgbClr>
                  </a:outerShdw>
                </a:effectLst>
                <a:cs typeface="+mn-ea"/>
                <a:sym typeface="+mn-lt"/>
              </a:rPr>
              <a:t>一是</a:t>
            </a:r>
            <a:r>
              <a:rPr lang="zh-CN" altLang="en-US" sz="800">
                <a:solidFill>
                  <a:sysClr val="windowText" lastClr="000000"/>
                </a:solidFill>
                <a:cs typeface="+mn-ea"/>
                <a:sym typeface="+mn-lt"/>
              </a:rPr>
              <a:t>在法律没有明确规定的情况，法院可依据规章（一般是政府制定的）进行判决；</a:t>
            </a:r>
            <a:r>
              <a:rPr lang="zh-CN" altLang="en-US" sz="800">
                <a:solidFill>
                  <a:schemeClr val="accent1"/>
                </a:solidFill>
                <a:effectLst>
                  <a:outerShdw blurRad="38100" dist="25400" dir="5400000" algn="ctr" rotWithShape="0">
                    <a:srgbClr val="6E747A">
                      <a:alpha val="43000"/>
                    </a:srgbClr>
                  </a:outerShdw>
                </a:effectLst>
                <a:cs typeface="+mn-ea"/>
                <a:sym typeface="+mn-lt"/>
              </a:rPr>
              <a:t>二是</a:t>
            </a:r>
            <a:r>
              <a:rPr lang="zh-CN" altLang="en-US" sz="800">
                <a:solidFill>
                  <a:sysClr val="windowText" lastClr="000000"/>
                </a:solidFill>
                <a:cs typeface="+mn-ea"/>
                <a:sym typeface="+mn-lt"/>
              </a:rPr>
              <a:t>法律条款里明确规定适用于政府的规章或企事业单位的制度，可依据规章制度进行判决。比如安全生产法总则里规定，企业应建立健全全员安生生产责任制，这里就将企业的规章制度上升到法律层面，违反规章制度就等同于违法，所以在制定安全生产制度时，要特别慎重，日常做得到的才制定，否则就可能违反民事、行政、刑事方面的规定。</a:t>
            </a:r>
            <a:r>
              <a:rPr lang="zh-CN" altLang="en-US" sz="800">
                <a:solidFill>
                  <a:schemeClr val="accent1"/>
                </a:solidFill>
                <a:effectLst>
                  <a:outerShdw blurRad="38100" dist="25400" dir="5400000" algn="ctr" rotWithShape="0">
                    <a:srgbClr val="6E747A">
                      <a:alpha val="43000"/>
                    </a:srgbClr>
                  </a:outerShdw>
                </a:effectLst>
                <a:cs typeface="+mn-ea"/>
                <a:sym typeface="+mn-lt"/>
              </a:rPr>
              <a:t>有法律的按法律，没有法律的按规章制度</a:t>
            </a:r>
            <a:endParaRPr lang="zh-CN" altLang="en-US" sz="800">
              <a:solidFill>
                <a:schemeClr val="accent1"/>
              </a:solidFill>
              <a:effectLst>
                <a:outerShdw blurRad="38100" dist="25400" dir="5400000" algn="ctr" rotWithShape="0">
                  <a:srgbClr val="6E747A">
                    <a:alpha val="43000"/>
                  </a:srgbClr>
                </a:outerShdw>
              </a:effectLst>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83068" y="104775"/>
            <a:ext cx="1683191" cy="74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7" name="矩形 16"/>
          <p:cNvSpPr/>
          <p:nvPr/>
        </p:nvSpPr>
        <p:spPr>
          <a:xfrm>
            <a:off x="7015864" y="4214866"/>
            <a:ext cx="1602907" cy="74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nvGrpSpPr>
          <p:cNvPr id="4" name="组合 3"/>
          <p:cNvGrpSpPr/>
          <p:nvPr/>
        </p:nvGrpSpPr>
        <p:grpSpPr>
          <a:xfrm flipH="1">
            <a:off x="7058025" y="3766733"/>
            <a:ext cx="2085974" cy="1390649"/>
            <a:chOff x="10604503" y="4737100"/>
            <a:chExt cx="3619498" cy="2413000"/>
          </a:xfrm>
        </p:grpSpPr>
        <p:sp>
          <p:nvSpPr>
            <p:cNvPr id="5" name="直角三角形 4"/>
            <p:cNvSpPr/>
            <p:nvPr/>
          </p:nvSpPr>
          <p:spPr>
            <a:xfrm>
              <a:off x="11442701" y="4737100"/>
              <a:ext cx="2781300" cy="2413000"/>
            </a:xfrm>
            <a:prstGeom prst="rtTriangle">
              <a:avLst/>
            </a:prstGeom>
            <a:solidFill>
              <a:srgbClr val="EA1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sp>
          <p:nvSpPr>
            <p:cNvPr id="6" name="直角三角形 5"/>
            <p:cNvSpPr/>
            <p:nvPr/>
          </p:nvSpPr>
          <p:spPr>
            <a:xfrm>
              <a:off x="10604503" y="4737100"/>
              <a:ext cx="2781300" cy="2413000"/>
            </a:xfrm>
            <a:prstGeom prst="rtTriangle">
              <a:avLst/>
            </a:prstGeom>
            <a:solidFill>
              <a:srgbClr val="202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grpSp>
      <p:sp>
        <p:nvSpPr>
          <p:cNvPr id="8" name="文本框 7"/>
          <p:cNvSpPr txBox="1"/>
          <p:nvPr/>
        </p:nvSpPr>
        <p:spPr>
          <a:xfrm>
            <a:off x="2915920" y="114300"/>
            <a:ext cx="4017645" cy="398780"/>
          </a:xfrm>
          <a:prstGeom prst="rect">
            <a:avLst/>
          </a:prstGeom>
          <a:noFill/>
        </p:spPr>
        <p:txBody>
          <a:bodyPr wrap="square" rtlCol="0">
            <a:spAutoFit/>
          </a:bodyPr>
          <a:lstStyle/>
          <a:p>
            <a:pPr algn="l"/>
            <a:r>
              <a:rPr lang="zh-CN" altLang="en-US" sz="2000" b="1" dirty="0">
                <a:latin typeface="微软雅黑" panose="020B0503020204020204" pitchFamily="34" charset="-122"/>
                <a:ea typeface="微软雅黑" panose="020B0503020204020204" pitchFamily="34" charset="-122"/>
                <a:sym typeface="+mn-ea"/>
              </a:rPr>
              <a:t>诉讼时效</a:t>
            </a:r>
            <a:r>
              <a:rPr lang="en-US" altLang="zh-CN" sz="2000" b="1" dirty="0">
                <a:solidFill>
                  <a:srgbClr val="FF0000"/>
                </a:solidFill>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民事诉讼</a:t>
            </a:r>
            <a:endParaRPr lang="zh-CN" altLang="en-US" sz="2000" b="1" dirty="0">
              <a:solidFill>
                <a:srgbClr val="2D233E"/>
              </a:solidFill>
              <a:latin typeface="微软雅黑" panose="020B0503020204020204" pitchFamily="34" charset="-122"/>
              <a:ea typeface="微软雅黑" panose="020B0503020204020204" pitchFamily="34" charset="-122"/>
              <a:cs typeface="阿里巴巴普惠体 H" panose="00020600040101010101" pitchFamily="18" charset="-122"/>
              <a:sym typeface="+mn-ea"/>
            </a:endParaRPr>
          </a:p>
        </p:txBody>
      </p:sp>
      <p:sp>
        <p:nvSpPr>
          <p:cNvPr id="10" name="文本框 9"/>
          <p:cNvSpPr txBox="1"/>
          <p:nvPr/>
        </p:nvSpPr>
        <p:spPr>
          <a:xfrm>
            <a:off x="1475740" y="794385"/>
            <a:ext cx="6250305" cy="486410"/>
          </a:xfrm>
          <a:prstGeom prst="rect">
            <a:avLst/>
          </a:prstGeom>
          <a:noFill/>
        </p:spPr>
        <p:txBody>
          <a:bodyPr wrap="square">
            <a:noAutofit/>
          </a:bodyPr>
          <a:lstStyle/>
          <a:p>
            <a:pPr marL="0" marR="0" algn="l">
              <a:lnSpc>
                <a:spcPct val="150000"/>
              </a:lnSpc>
              <a:spcBef>
                <a:spcPts val="0"/>
              </a:spcBef>
              <a:spcAft>
                <a:spcPts val="0"/>
              </a:spcAft>
            </a:pPr>
            <a:r>
              <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  </a:t>
            </a:r>
            <a:endPar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p:txBody>
      </p:sp>
      <p:grpSp>
        <p:nvGrpSpPr>
          <p:cNvPr id="11" name="组合 10"/>
          <p:cNvGrpSpPr/>
          <p:nvPr/>
        </p:nvGrpSpPr>
        <p:grpSpPr>
          <a:xfrm flipV="1">
            <a:off x="0" y="0"/>
            <a:ext cx="2085974" cy="1390649"/>
            <a:chOff x="10604503" y="4737100"/>
            <a:chExt cx="3619498" cy="2413000"/>
          </a:xfrm>
          <a:solidFill>
            <a:srgbClr val="EA1B35"/>
          </a:solidFill>
        </p:grpSpPr>
        <p:sp>
          <p:nvSpPr>
            <p:cNvPr id="12" name="直角三角形 11"/>
            <p:cNvSpPr/>
            <p:nvPr/>
          </p:nvSpPr>
          <p:spPr>
            <a:xfrm>
              <a:off x="11442701" y="4737100"/>
              <a:ext cx="2781300" cy="2413000"/>
            </a:xfrm>
            <a:prstGeom prst="rtTriangle">
              <a:avLst/>
            </a:prstGeom>
            <a:solidFill>
              <a:srgbClr val="2D2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sp>
          <p:nvSpPr>
            <p:cNvPr id="13" name="直角三角形 12"/>
            <p:cNvSpPr/>
            <p:nvPr/>
          </p:nvSpPr>
          <p:spPr>
            <a:xfrm>
              <a:off x="10604503" y="4737100"/>
              <a:ext cx="2781300" cy="2413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grpSp>
      <p:sp>
        <p:nvSpPr>
          <p:cNvPr id="21" name="文本框 20"/>
          <p:cNvSpPr txBox="1"/>
          <p:nvPr/>
        </p:nvSpPr>
        <p:spPr>
          <a:xfrm>
            <a:off x="1751330" y="747395"/>
            <a:ext cx="646430" cy="506730"/>
          </a:xfrm>
          <a:prstGeom prst="rect">
            <a:avLst/>
          </a:prstGeom>
          <a:noFill/>
        </p:spPr>
        <p:txBody>
          <a:bodyPr wrap="square" rtlCol="0">
            <a:spAutoFit/>
          </a:bodyPr>
          <a:lstStyle/>
          <a:p>
            <a:pPr algn="ctr"/>
            <a:r>
              <a:rPr lang="en-US" altLang="zh-CN" sz="2700" dirty="0">
                <a:solidFill>
                  <a:schemeClr val="bg1"/>
                </a:solidFill>
                <a:latin typeface="Impact" panose="020B0806030902050204" pitchFamily="34" charset="0"/>
              </a:rPr>
              <a:t>01</a:t>
            </a:r>
            <a:endParaRPr lang="zh-CN" altLang="en-US" sz="2700" dirty="0">
              <a:solidFill>
                <a:schemeClr val="bg1"/>
              </a:solidFill>
              <a:latin typeface="Impact" panose="020B0806030902050204" pitchFamily="34" charset="0"/>
            </a:endParaRPr>
          </a:p>
        </p:txBody>
      </p:sp>
      <p:grpSp>
        <p:nvGrpSpPr>
          <p:cNvPr id="38" name="组合 37"/>
          <p:cNvGrpSpPr/>
          <p:nvPr/>
        </p:nvGrpSpPr>
        <p:grpSpPr>
          <a:xfrm>
            <a:off x="318885" y="2362046"/>
            <a:ext cx="1602908" cy="2380765"/>
            <a:chOff x="607225" y="2020230"/>
            <a:chExt cx="2859573" cy="4247264"/>
          </a:xfrm>
        </p:grpSpPr>
        <p:grpSp>
          <p:nvGrpSpPr>
            <p:cNvPr id="35" name="组合 34"/>
            <p:cNvGrpSpPr/>
            <p:nvPr/>
          </p:nvGrpSpPr>
          <p:grpSpPr>
            <a:xfrm>
              <a:off x="993088" y="2020230"/>
              <a:ext cx="1977734" cy="3829040"/>
              <a:chOff x="966406" y="2159930"/>
              <a:chExt cx="1977734" cy="3829040"/>
            </a:xfrm>
          </p:grpSpPr>
          <p:cxnSp>
            <p:nvCxnSpPr>
              <p:cNvPr id="31" name="直接连接符 30"/>
              <p:cNvCxnSpPr/>
              <p:nvPr/>
            </p:nvCxnSpPr>
            <p:spPr>
              <a:xfrm>
                <a:off x="973728" y="2159930"/>
                <a:ext cx="0" cy="3829039"/>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966406" y="5988969"/>
                <a:ext cx="1977734" cy="1"/>
              </a:xfrm>
              <a:prstGeom prst="line">
                <a:avLst/>
              </a:prstGeom>
              <a:ln w="19050">
                <a:solidFill>
                  <a:srgbClr val="EA1B35">
                    <a:alpha val="90000"/>
                  </a:srgbClr>
                </a:solidFill>
                <a:tailEnd type="ova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607225" y="5136495"/>
              <a:ext cx="2859573" cy="1130999"/>
              <a:chOff x="831612" y="3996408"/>
              <a:chExt cx="2572657" cy="2067882"/>
            </a:xfrm>
          </p:grpSpPr>
          <p:cxnSp>
            <p:nvCxnSpPr>
              <p:cNvPr id="29" name="直接连接符 28"/>
              <p:cNvCxnSpPr/>
              <p:nvPr/>
            </p:nvCxnSpPr>
            <p:spPr>
              <a:xfrm>
                <a:off x="838200" y="3996408"/>
                <a:ext cx="0" cy="2064534"/>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831612" y="6064289"/>
                <a:ext cx="2572657" cy="1"/>
              </a:xfrm>
              <a:prstGeom prst="line">
                <a:avLst/>
              </a:prstGeom>
              <a:ln w="19050">
                <a:solidFill>
                  <a:srgbClr val="EA1B35">
                    <a:alpha val="90000"/>
                  </a:srgbClr>
                </a:solidFill>
                <a:tailEnd type="oval"/>
              </a:ln>
            </p:spPr>
            <p:style>
              <a:lnRef idx="1">
                <a:schemeClr val="accent1"/>
              </a:lnRef>
              <a:fillRef idx="0">
                <a:schemeClr val="accent1"/>
              </a:fillRef>
              <a:effectRef idx="0">
                <a:schemeClr val="accent1"/>
              </a:effectRef>
              <a:fontRef idx="minor">
                <a:schemeClr val="tx1"/>
              </a:fontRef>
            </p:style>
          </p:cxnSp>
        </p:grpSp>
        <p:cxnSp>
          <p:nvCxnSpPr>
            <p:cNvPr id="27" name="直接连接符 26"/>
            <p:cNvCxnSpPr/>
            <p:nvPr/>
          </p:nvCxnSpPr>
          <p:spPr>
            <a:xfrm>
              <a:off x="1358900" y="2615130"/>
              <a:ext cx="0" cy="2537517"/>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609058" y="5143123"/>
              <a:ext cx="749842" cy="0"/>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flipH="1" flipV="1">
            <a:off x="7226768" y="324790"/>
            <a:ext cx="1602908" cy="2380765"/>
            <a:chOff x="607225" y="2020230"/>
            <a:chExt cx="2859573" cy="4247264"/>
          </a:xfrm>
        </p:grpSpPr>
        <p:grpSp>
          <p:nvGrpSpPr>
            <p:cNvPr id="49" name="组合 48"/>
            <p:cNvGrpSpPr/>
            <p:nvPr/>
          </p:nvGrpSpPr>
          <p:grpSpPr>
            <a:xfrm>
              <a:off x="993088" y="2020230"/>
              <a:ext cx="1977734" cy="3829040"/>
              <a:chOff x="966406" y="2159930"/>
              <a:chExt cx="1977734" cy="3829040"/>
            </a:xfrm>
          </p:grpSpPr>
          <p:cxnSp>
            <p:nvCxnSpPr>
              <p:cNvPr id="55" name="直接连接符 54"/>
              <p:cNvCxnSpPr/>
              <p:nvPr/>
            </p:nvCxnSpPr>
            <p:spPr>
              <a:xfrm>
                <a:off x="973728" y="2159930"/>
                <a:ext cx="0" cy="3829039"/>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966406" y="5988969"/>
                <a:ext cx="1977734" cy="1"/>
              </a:xfrm>
              <a:prstGeom prst="line">
                <a:avLst/>
              </a:prstGeom>
              <a:ln w="19050">
                <a:solidFill>
                  <a:srgbClr val="EA1B35">
                    <a:alpha val="90000"/>
                  </a:srgbClr>
                </a:solidFill>
                <a:tailEnd type="ova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a:xfrm>
              <a:off x="607225" y="5136495"/>
              <a:ext cx="2859573" cy="1130999"/>
              <a:chOff x="831612" y="3996408"/>
              <a:chExt cx="2572657" cy="2067882"/>
            </a:xfrm>
          </p:grpSpPr>
          <p:cxnSp>
            <p:nvCxnSpPr>
              <p:cNvPr id="53" name="直接连接符 52"/>
              <p:cNvCxnSpPr/>
              <p:nvPr/>
            </p:nvCxnSpPr>
            <p:spPr>
              <a:xfrm>
                <a:off x="838200" y="3996408"/>
                <a:ext cx="0" cy="2064534"/>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831612" y="6064289"/>
                <a:ext cx="2572657" cy="1"/>
              </a:xfrm>
              <a:prstGeom prst="line">
                <a:avLst/>
              </a:prstGeom>
              <a:ln w="19050">
                <a:solidFill>
                  <a:srgbClr val="EA1B35">
                    <a:alpha val="90000"/>
                  </a:srgbClr>
                </a:solidFill>
                <a:tailEnd type="oval"/>
              </a:ln>
            </p:spPr>
            <p:style>
              <a:lnRef idx="1">
                <a:schemeClr val="accent1"/>
              </a:lnRef>
              <a:fillRef idx="0">
                <a:schemeClr val="accent1"/>
              </a:fillRef>
              <a:effectRef idx="0">
                <a:schemeClr val="accent1"/>
              </a:effectRef>
              <a:fontRef idx="minor">
                <a:schemeClr val="tx1"/>
              </a:fontRef>
            </p:style>
          </p:cxnSp>
        </p:grpSp>
        <p:cxnSp>
          <p:nvCxnSpPr>
            <p:cNvPr id="51" name="直接连接符 50"/>
            <p:cNvCxnSpPr/>
            <p:nvPr/>
          </p:nvCxnSpPr>
          <p:spPr>
            <a:xfrm>
              <a:off x="1358900" y="2615130"/>
              <a:ext cx="0" cy="2537517"/>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609058" y="5143123"/>
              <a:ext cx="749842" cy="0"/>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grpSp>
      <p:sp>
        <p:nvSpPr>
          <p:cNvPr id="39" name="Diamond 33"/>
          <p:cNvSpPr/>
          <p:nvPr>
            <p:custDataLst>
              <p:tags r:id="rId1"/>
            </p:custDataLst>
          </p:nvPr>
        </p:nvSpPr>
        <p:spPr>
          <a:xfrm>
            <a:off x="2447925" y="123190"/>
            <a:ext cx="427355" cy="424815"/>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p>
            <a:pPr algn="ctr"/>
            <a:r>
              <a:rPr lang="en-US" altLang="zh-CN" sz="1200" b="1" dirty="0">
                <a:solidFill>
                  <a:schemeClr val="bg1"/>
                </a:solidFill>
                <a:cs typeface="+mn-ea"/>
                <a:sym typeface="+mn-lt"/>
              </a:rPr>
              <a:t>02</a:t>
            </a:r>
            <a:endParaRPr lang="en-US" altLang="zh-CN" sz="1200" b="1" dirty="0">
              <a:solidFill>
                <a:schemeClr val="bg1"/>
              </a:solidFill>
              <a:cs typeface="+mn-ea"/>
              <a:sym typeface="+mn-lt"/>
            </a:endParaRPr>
          </a:p>
        </p:txBody>
      </p:sp>
      <p:sp>
        <p:nvSpPr>
          <p:cNvPr id="2" name="文本框 1"/>
          <p:cNvSpPr txBox="1"/>
          <p:nvPr>
            <p:custDataLst>
              <p:tags r:id="rId2"/>
            </p:custDataLst>
          </p:nvPr>
        </p:nvSpPr>
        <p:spPr>
          <a:xfrm>
            <a:off x="1547495" y="1059815"/>
            <a:ext cx="6250305" cy="486410"/>
          </a:xfrm>
          <a:prstGeom prst="rect">
            <a:avLst/>
          </a:prstGeom>
          <a:noFill/>
        </p:spPr>
        <p:txBody>
          <a:bodyPr wrap="square">
            <a:noAutofit/>
          </a:bodyPr>
          <a:p>
            <a:pPr marL="0" marR="0" algn="l">
              <a:lnSpc>
                <a:spcPct val="150000"/>
              </a:lnSpc>
              <a:spcBef>
                <a:spcPts val="0"/>
              </a:spcBef>
              <a:spcAft>
                <a:spcPts val="0"/>
              </a:spcAft>
            </a:pPr>
            <a:r>
              <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  </a:t>
            </a:r>
            <a:endPar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p:txBody>
      </p:sp>
      <p:sp>
        <p:nvSpPr>
          <p:cNvPr id="3" name="文本框 2"/>
          <p:cNvSpPr txBox="1"/>
          <p:nvPr>
            <p:custDataLst>
              <p:tags r:id="rId3"/>
            </p:custDataLst>
          </p:nvPr>
        </p:nvSpPr>
        <p:spPr>
          <a:xfrm>
            <a:off x="1644015" y="1203325"/>
            <a:ext cx="6250305" cy="486410"/>
          </a:xfrm>
          <a:prstGeom prst="rect">
            <a:avLst/>
          </a:prstGeom>
          <a:noFill/>
        </p:spPr>
        <p:txBody>
          <a:bodyPr wrap="square">
            <a:noAutofit/>
          </a:bodyPr>
          <a:lstStyle/>
          <a:p>
            <a:pPr marL="0" marR="0" algn="l">
              <a:lnSpc>
                <a:spcPct val="150000"/>
              </a:lnSpc>
              <a:spcBef>
                <a:spcPts val="0"/>
              </a:spcBef>
              <a:spcAft>
                <a:spcPts val="0"/>
              </a:spcAft>
            </a:pPr>
            <a:r>
              <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  </a:t>
            </a:r>
            <a:endPar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p:txBody>
      </p:sp>
      <p:sp>
        <p:nvSpPr>
          <p:cNvPr id="7" name="文本框 6"/>
          <p:cNvSpPr txBox="1"/>
          <p:nvPr>
            <p:custDataLst>
              <p:tags r:id="rId4"/>
            </p:custDataLst>
          </p:nvPr>
        </p:nvSpPr>
        <p:spPr>
          <a:xfrm>
            <a:off x="1674495" y="1186815"/>
            <a:ext cx="6250305" cy="486410"/>
          </a:xfrm>
          <a:prstGeom prst="rect">
            <a:avLst/>
          </a:prstGeom>
          <a:noFill/>
        </p:spPr>
        <p:txBody>
          <a:bodyPr wrap="square">
            <a:noAutofit/>
          </a:bodyPr>
          <a:p>
            <a:pPr marL="0" marR="0" algn="l">
              <a:lnSpc>
                <a:spcPct val="150000"/>
              </a:lnSpc>
              <a:spcBef>
                <a:spcPts val="0"/>
              </a:spcBef>
              <a:spcAft>
                <a:spcPts val="0"/>
              </a:spcAft>
            </a:pPr>
            <a:r>
              <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  </a:t>
            </a:r>
            <a:endPar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p:txBody>
      </p:sp>
      <p:sp>
        <p:nvSpPr>
          <p:cNvPr id="9" name="文本框 8"/>
          <p:cNvSpPr txBox="1"/>
          <p:nvPr>
            <p:custDataLst>
              <p:tags r:id="rId5"/>
            </p:custDataLst>
          </p:nvPr>
        </p:nvSpPr>
        <p:spPr>
          <a:xfrm>
            <a:off x="2147570" y="761365"/>
            <a:ext cx="6499860" cy="1657985"/>
          </a:xfrm>
          <a:prstGeom prst="rect">
            <a:avLst/>
          </a:prstGeom>
          <a:noFill/>
        </p:spPr>
        <p:txBody>
          <a:bodyPr wrap="square">
            <a:noAutofit/>
          </a:bodyPr>
          <a:p>
            <a:pPr marL="0" marR="0" algn="l">
              <a:lnSpc>
                <a:spcPct val="150000"/>
              </a:lnSpc>
              <a:spcBef>
                <a:spcPts val="0"/>
              </a:spcBef>
              <a:spcAft>
                <a:spcPts val="0"/>
              </a:spcAft>
            </a:pPr>
            <a:r>
              <a:rPr lang="zh-CN" altLang="en-US" sz="1000" b="1" kern="100" dirty="0">
                <a:solidFill>
                  <a:srgbClr val="FF0000"/>
                </a:solidFill>
                <a:effectLst>
                  <a:outerShdw blurRad="38100" dist="25400" dir="5400000" algn="ctr" rotWithShape="0">
                    <a:srgbClr val="6E747A">
                      <a:alpha val="43000"/>
                    </a:srgbClr>
                  </a:outerShdw>
                </a:effectLst>
                <a:latin typeface="Hero" panose="02000506000000020004" pitchFamily="50" charset="0"/>
                <a:ea typeface="微软雅黑" panose="020B0503020204020204" pitchFamily="34" charset="-122"/>
                <a:cs typeface="Times New Roman" panose="02020603050405020304" charset="0"/>
              </a:rPr>
              <a:t>民事</a:t>
            </a:r>
            <a:r>
              <a:rPr lang="en-US" altLang="zh-CN" sz="1000" b="1" kern="100" dirty="0">
                <a:solidFill>
                  <a:srgbClr val="FF0000"/>
                </a:solidFill>
                <a:effectLst>
                  <a:outerShdw blurRad="38100" dist="25400" dir="5400000" algn="ctr" rotWithShape="0">
                    <a:srgbClr val="6E747A">
                      <a:alpha val="43000"/>
                    </a:srgbClr>
                  </a:outerShdw>
                </a:effectLst>
                <a:latin typeface="Hero" panose="02000506000000020004" pitchFamily="50" charset="0"/>
                <a:ea typeface="微软雅黑" panose="020B0503020204020204" pitchFamily="34" charset="-122"/>
                <a:cs typeface="Times New Roman" panose="02020603050405020304" charset="0"/>
              </a:rPr>
              <a:t>诉讼时效</a:t>
            </a:r>
            <a:r>
              <a:rPr lang="zh-CN" altLang="en-US" sz="1000" b="1"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通俗指超过民事诉讼规定的时间，就丧失胜诉权。</a:t>
            </a:r>
            <a:endParaRPr lang="zh-CN" altLang="en-US" sz="1000" b="1"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zh-CN" altLang="en-US" sz="900" b="1"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sym typeface="+mn-ea"/>
              </a:rPr>
              <a:t>超过诉讼时效可以起诉，法院也要受理，</a:t>
            </a:r>
            <a:r>
              <a:rPr lang="zh-CN" altLang="en-US" sz="900" b="1"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如果被告主张超过诉讼时效，法院不需要继续审理，可直接裁定起诉人败诉。</a:t>
            </a:r>
            <a:endParaRPr lang="zh-CN" altLang="en-US" sz="10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zh-CN" altLang="en-US" sz="1200" b="1" kern="100" dirty="0">
                <a:solidFill>
                  <a:srgbClr val="FF0000"/>
                </a:solidFill>
                <a:effectLst/>
                <a:latin typeface="Hero" panose="02000506000000020004" pitchFamily="50" charset="0"/>
                <a:ea typeface="微软雅黑" panose="020B0503020204020204" pitchFamily="34" charset="-122"/>
                <a:cs typeface="Times New Roman" panose="02020603050405020304" charset="0"/>
                <a:sym typeface="+mn-ea"/>
              </a:rPr>
              <a:t>法律不保护在权利上睡觉的人</a:t>
            </a:r>
            <a:endParaRPr lang="zh-CN" altLang="en-US" sz="1200" b="1" kern="100" dirty="0">
              <a:solidFill>
                <a:srgbClr val="FF0000"/>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endParaRPr lang="zh-CN" altLang="en-US"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endParaRPr lang="zh-CN" altLang="en-US"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endPar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p:txBody>
      </p:sp>
      <p:sp>
        <p:nvSpPr>
          <p:cNvPr id="14" name="文本框 13"/>
          <p:cNvSpPr txBox="1"/>
          <p:nvPr>
            <p:custDataLst>
              <p:tags r:id="rId6"/>
            </p:custDataLst>
          </p:nvPr>
        </p:nvSpPr>
        <p:spPr>
          <a:xfrm>
            <a:off x="1764030" y="1477010"/>
            <a:ext cx="6250305" cy="1036320"/>
          </a:xfrm>
          <a:prstGeom prst="rect">
            <a:avLst/>
          </a:prstGeom>
          <a:noFill/>
        </p:spPr>
        <p:txBody>
          <a:bodyPr wrap="square">
            <a:noAutofit/>
          </a:bodyPr>
          <a:p>
            <a:pPr marL="0" marR="0" algn="l">
              <a:lnSpc>
                <a:spcPct val="150000"/>
              </a:lnSpc>
              <a:spcBef>
                <a:spcPts val="0"/>
              </a:spcBef>
              <a:spcAft>
                <a:spcPts val="0"/>
              </a:spcAft>
            </a:pPr>
            <a:r>
              <a:rPr lang="zh-CN" altLang="en-US" sz="1000" b="1" kern="100" dirty="0">
                <a:solidFill>
                  <a:schemeClr val="accent1"/>
                </a:solidFill>
                <a:effectLst>
                  <a:outerShdw blurRad="38100" dist="25400" dir="5400000" algn="ctr" rotWithShape="0">
                    <a:srgbClr val="6E747A">
                      <a:alpha val="43000"/>
                    </a:srgbClr>
                  </a:outerShdw>
                </a:effectLst>
                <a:latin typeface="Hero" panose="02000506000000020004" pitchFamily="50" charset="0"/>
                <a:ea typeface="微软雅黑" panose="020B0503020204020204" pitchFamily="34" charset="-122"/>
                <a:cs typeface="Times New Roman" panose="02020603050405020304" charset="0"/>
              </a:rPr>
              <a:t>具体规定：</a:t>
            </a:r>
            <a:r>
              <a:rPr sz="1000" b="1"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《民法典》规定普通诉讼时效为</a:t>
            </a:r>
            <a:r>
              <a:rPr sz="1000" b="1" kern="100" dirty="0">
                <a:solidFill>
                  <a:srgbClr val="FF0000"/>
                </a:solidFill>
                <a:effectLst/>
                <a:latin typeface="Hero" panose="02000506000000020004" pitchFamily="50" charset="0"/>
                <a:ea typeface="微软雅黑" panose="020B0503020204020204" pitchFamily="34" charset="-122"/>
                <a:cs typeface="Times New Roman" panose="02020603050405020304" charset="0"/>
              </a:rPr>
              <a:t>3年</a:t>
            </a:r>
            <a:r>
              <a:rPr sz="1000" b="1"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（适用支付欠款、赔偿损失等），法律另有规定的除外。</a:t>
            </a:r>
            <a:endParaRPr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sz="900" kern="100" dirty="0">
                <a:solidFill>
                  <a:schemeClr val="accent1"/>
                </a:solidFill>
                <a:effectLst>
                  <a:outerShdw blurRad="38100" dist="25400" dir="5400000" algn="ctr" rotWithShape="0">
                    <a:srgbClr val="6E747A">
                      <a:alpha val="43000"/>
                    </a:srgbClr>
                  </a:outerShdw>
                </a:effectLst>
                <a:latin typeface="Hero" panose="02000506000000020004" pitchFamily="50" charset="0"/>
                <a:ea typeface="微软雅黑" panose="020B0503020204020204" pitchFamily="34" charset="-122"/>
                <a:cs typeface="Times New Roman" panose="02020603050405020304" charset="0"/>
              </a:rPr>
              <a:t>法律别有规定的，包括两类</a:t>
            </a:r>
            <a:r>
              <a:rPr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a:t>
            </a:r>
            <a:r>
              <a:rPr 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一是</a:t>
            </a:r>
            <a:r>
              <a:rPr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特别诉讼时效（人寿保险请求给付保险金是</a:t>
            </a:r>
            <a:r>
              <a:rPr sz="900" kern="100" dirty="0">
                <a:solidFill>
                  <a:srgbClr val="FF0000"/>
                </a:solidFill>
                <a:effectLst/>
                <a:latin typeface="Hero" panose="02000506000000020004" pitchFamily="50" charset="0"/>
                <a:ea typeface="微软雅黑" panose="020B0503020204020204" pitchFamily="34" charset="-122"/>
                <a:cs typeface="Times New Roman" panose="02020603050405020304" charset="0"/>
              </a:rPr>
              <a:t>5年</a:t>
            </a:r>
            <a:r>
              <a:rPr 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a:t>
            </a:r>
            <a:r>
              <a:rPr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国际货物买卖合同和技术进出口合同争议是</a:t>
            </a:r>
            <a:r>
              <a:rPr sz="900" kern="100" dirty="0">
                <a:solidFill>
                  <a:srgbClr val="FF0000"/>
                </a:solidFill>
                <a:effectLst/>
                <a:latin typeface="Hero" panose="02000506000000020004" pitchFamily="50" charset="0"/>
                <a:ea typeface="微软雅黑" panose="020B0503020204020204" pitchFamily="34" charset="-122"/>
                <a:cs typeface="Times New Roman" panose="02020603050405020304" charset="0"/>
              </a:rPr>
              <a:t>4年</a:t>
            </a:r>
            <a:r>
              <a:rPr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a:t>
            </a:r>
            <a:r>
              <a:rPr 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二是</a:t>
            </a:r>
            <a:r>
              <a:rPr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最长诉讼时效（</a:t>
            </a:r>
            <a:r>
              <a:rPr sz="900" kern="100" dirty="0">
                <a:solidFill>
                  <a:srgbClr val="FF0000"/>
                </a:solidFill>
                <a:effectLst/>
                <a:latin typeface="Hero" panose="02000506000000020004" pitchFamily="50" charset="0"/>
                <a:ea typeface="微软雅黑" panose="020B0503020204020204" pitchFamily="34" charset="-122"/>
                <a:cs typeface="Times New Roman" panose="02020603050405020304" charset="0"/>
              </a:rPr>
              <a:t>20年</a:t>
            </a:r>
            <a:r>
              <a:rPr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，请求法院保护的最长时间，主要</a:t>
            </a:r>
            <a:r>
              <a:rPr 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包含</a:t>
            </a:r>
            <a:r>
              <a:rPr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诉讼</a:t>
            </a:r>
            <a:r>
              <a:rPr 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时效</a:t>
            </a:r>
            <a:r>
              <a:rPr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中止、中断</a:t>
            </a:r>
            <a:r>
              <a:rPr 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累加</a:t>
            </a:r>
            <a:r>
              <a:rPr 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时间不超过</a:t>
            </a:r>
            <a:r>
              <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20</a:t>
            </a:r>
            <a:r>
              <a:rPr lang="zh-CN" altLang="en-US"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年</a:t>
            </a:r>
            <a:r>
              <a:rPr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a:t>
            </a:r>
            <a:endParaRPr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endParaRPr lang="zh-CN" altLang="en-US"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endPar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p:txBody>
      </p:sp>
      <p:sp>
        <p:nvSpPr>
          <p:cNvPr id="15" name="文本框 14"/>
          <p:cNvSpPr txBox="1"/>
          <p:nvPr>
            <p:custDataLst>
              <p:tags r:id="rId7"/>
            </p:custDataLst>
          </p:nvPr>
        </p:nvSpPr>
        <p:spPr>
          <a:xfrm>
            <a:off x="1188085" y="2433320"/>
            <a:ext cx="6511290" cy="1867535"/>
          </a:xfrm>
          <a:prstGeom prst="rect">
            <a:avLst/>
          </a:prstGeom>
          <a:noFill/>
        </p:spPr>
        <p:txBody>
          <a:bodyPr wrap="square">
            <a:noAutofit/>
          </a:bodyPr>
          <a:p>
            <a:pPr marL="0" marR="0" algn="l">
              <a:lnSpc>
                <a:spcPct val="150000"/>
              </a:lnSpc>
              <a:spcBef>
                <a:spcPts val="0"/>
              </a:spcBef>
              <a:spcAft>
                <a:spcPts val="0"/>
              </a:spcAft>
            </a:pPr>
            <a:r>
              <a:rPr sz="1000" kern="100" dirty="0">
                <a:solidFill>
                  <a:srgbClr val="FF0000"/>
                </a:solidFill>
                <a:latin typeface="Hero" panose="02000506000000020004" pitchFamily="50" charset="0"/>
                <a:ea typeface="微软雅黑" panose="020B0503020204020204" pitchFamily="34" charset="-122"/>
                <a:cs typeface="Times New Roman" panose="02020603050405020304" charset="0"/>
              </a:rPr>
              <a:t>借款案列</a:t>
            </a:r>
            <a:r>
              <a:rPr lang="zh-CN" sz="1000" kern="100" dirty="0">
                <a:solidFill>
                  <a:srgbClr val="FF0000"/>
                </a:solidFill>
                <a:latin typeface="Hero" panose="02000506000000020004" pitchFamily="50" charset="0"/>
                <a:ea typeface="微软雅黑" panose="020B0503020204020204" pitchFamily="34" charset="-122"/>
                <a:cs typeface="Times New Roman" panose="02020603050405020304" charset="0"/>
              </a:rPr>
              <a:t>：</a:t>
            </a:r>
            <a:r>
              <a:rPr lang="zh-CN" sz="1000" kern="100" dirty="0">
                <a:solidFill>
                  <a:schemeClr val="tx1"/>
                </a:solidFill>
                <a:effectLst>
                  <a:outerShdw blurRad="38100" dist="19050" dir="2700000" algn="tl" rotWithShape="0">
                    <a:schemeClr val="dk1">
                      <a:alpha val="40000"/>
                    </a:schemeClr>
                  </a:outerShdw>
                </a:effectLst>
                <a:latin typeface="Hero" panose="02000506000000020004" pitchFamily="50" charset="0"/>
                <a:ea typeface="微软雅黑" panose="020B0503020204020204" pitchFamily="34" charset="-122"/>
                <a:cs typeface="Times New Roman" panose="02020603050405020304" charset="0"/>
              </a:rPr>
              <a:t>甲借钱给乙10万元，借条上没有写还款时间，借条落款时间是2024年1月6日，甲因装修需要用钱，在2024年10月31日通过微信叫乙还钱，乙回复说做生意亏了，现在没有钱还。</a:t>
            </a:r>
            <a:endParaRPr lang="zh-CN" sz="1000" kern="100" dirty="0">
              <a:solidFill>
                <a:schemeClr val="tx1"/>
              </a:solidFill>
              <a:effectLst>
                <a:outerShdw blurRad="38100" dist="19050" dir="2700000" algn="tl" rotWithShape="0">
                  <a:schemeClr val="dk1">
                    <a:alpha val="40000"/>
                  </a:schemeClr>
                </a:outerShdw>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zh-CN" sz="1000" kern="100" dirty="0">
                <a:solidFill>
                  <a:srgbClr val="FF0000"/>
                </a:solidFill>
                <a:effectLst>
                  <a:outerShdw blurRad="38100" dist="19050" dir="2700000" algn="tl" rotWithShape="0">
                    <a:schemeClr val="dk1">
                      <a:alpha val="40000"/>
                    </a:schemeClr>
                  </a:outerShdw>
                </a:effectLst>
                <a:latin typeface="Hero" panose="02000506000000020004" pitchFamily="50" charset="0"/>
                <a:ea typeface="微软雅黑" panose="020B0503020204020204" pitchFamily="34" charset="-122"/>
                <a:cs typeface="Times New Roman" panose="02020603050405020304" charset="0"/>
              </a:rPr>
              <a:t>你们认为诉讼时效从</a:t>
            </a:r>
            <a:r>
              <a:rPr lang="en-US" altLang="zh-CN" sz="1000" kern="100" dirty="0">
                <a:solidFill>
                  <a:srgbClr val="FF0000"/>
                </a:solidFill>
                <a:effectLst>
                  <a:outerShdw blurRad="38100" dist="19050" dir="2700000" algn="tl" rotWithShape="0">
                    <a:schemeClr val="dk1">
                      <a:alpha val="40000"/>
                    </a:schemeClr>
                  </a:outerShdw>
                </a:effectLst>
                <a:latin typeface="Hero" panose="02000506000000020004" pitchFamily="50" charset="0"/>
                <a:ea typeface="微软雅黑" panose="020B0503020204020204" pitchFamily="34" charset="-122"/>
                <a:cs typeface="Times New Roman" panose="02020603050405020304" charset="0"/>
                <a:sym typeface="+mn-ea"/>
              </a:rPr>
              <a:t>1</a:t>
            </a:r>
            <a:r>
              <a:rPr lang="zh-CN" altLang="en-US" sz="1000" kern="100" dirty="0">
                <a:solidFill>
                  <a:srgbClr val="FF0000"/>
                </a:solidFill>
                <a:effectLst>
                  <a:outerShdw blurRad="38100" dist="19050" dir="2700000" algn="tl" rotWithShape="0">
                    <a:schemeClr val="dk1">
                      <a:alpha val="40000"/>
                    </a:schemeClr>
                  </a:outerShdw>
                </a:effectLst>
                <a:latin typeface="Hero" panose="02000506000000020004" pitchFamily="50" charset="0"/>
                <a:ea typeface="微软雅黑" panose="020B0503020204020204" pitchFamily="34" charset="-122"/>
                <a:cs typeface="Times New Roman" panose="02020603050405020304" charset="0"/>
                <a:sym typeface="+mn-ea"/>
              </a:rPr>
              <a:t>月</a:t>
            </a:r>
            <a:r>
              <a:rPr lang="en-US" altLang="zh-CN" sz="1000" kern="100" dirty="0">
                <a:solidFill>
                  <a:srgbClr val="FF0000"/>
                </a:solidFill>
                <a:effectLst>
                  <a:outerShdw blurRad="38100" dist="19050" dir="2700000" algn="tl" rotWithShape="0">
                    <a:schemeClr val="dk1">
                      <a:alpha val="40000"/>
                    </a:schemeClr>
                  </a:outerShdw>
                </a:effectLst>
                <a:latin typeface="Hero" panose="02000506000000020004" pitchFamily="50" charset="0"/>
                <a:ea typeface="微软雅黑" panose="020B0503020204020204" pitchFamily="34" charset="-122"/>
                <a:cs typeface="Times New Roman" panose="02020603050405020304" charset="0"/>
                <a:sym typeface="+mn-ea"/>
              </a:rPr>
              <a:t>6</a:t>
            </a:r>
            <a:r>
              <a:rPr lang="zh-CN" altLang="en-US" sz="1000" kern="100" dirty="0">
                <a:solidFill>
                  <a:srgbClr val="FF0000"/>
                </a:solidFill>
                <a:effectLst>
                  <a:outerShdw blurRad="38100" dist="19050" dir="2700000" algn="tl" rotWithShape="0">
                    <a:schemeClr val="dk1">
                      <a:alpha val="40000"/>
                    </a:schemeClr>
                  </a:outerShdw>
                </a:effectLst>
                <a:latin typeface="Hero" panose="02000506000000020004" pitchFamily="50" charset="0"/>
                <a:ea typeface="微软雅黑" panose="020B0503020204020204" pitchFamily="34" charset="-122"/>
                <a:cs typeface="Times New Roman" panose="02020603050405020304" charset="0"/>
                <a:sym typeface="+mn-ea"/>
              </a:rPr>
              <a:t>日</a:t>
            </a:r>
            <a:r>
              <a:rPr lang="zh-CN" altLang="en-US" sz="1000" kern="100" dirty="0">
                <a:solidFill>
                  <a:srgbClr val="FF0000"/>
                </a:solidFill>
                <a:effectLst>
                  <a:outerShdw blurRad="38100" dist="19050" dir="2700000" algn="tl" rotWithShape="0">
                    <a:schemeClr val="dk1">
                      <a:alpha val="40000"/>
                    </a:schemeClr>
                  </a:outerShdw>
                </a:effectLst>
                <a:latin typeface="Hero" panose="02000506000000020004" pitchFamily="50" charset="0"/>
                <a:ea typeface="微软雅黑" panose="020B0503020204020204" pitchFamily="34" charset="-122"/>
                <a:cs typeface="Times New Roman" panose="02020603050405020304" charset="0"/>
              </a:rPr>
              <a:t>还是</a:t>
            </a:r>
            <a:r>
              <a:rPr lang="en-US" altLang="zh-CN" sz="1000" kern="100" dirty="0">
                <a:solidFill>
                  <a:srgbClr val="FF0000"/>
                </a:solidFill>
                <a:effectLst>
                  <a:outerShdw blurRad="38100" dist="19050" dir="2700000" algn="tl" rotWithShape="0">
                    <a:schemeClr val="dk1">
                      <a:alpha val="40000"/>
                    </a:schemeClr>
                  </a:outerShdw>
                </a:effectLst>
                <a:latin typeface="Hero" panose="02000506000000020004" pitchFamily="50" charset="0"/>
                <a:ea typeface="微软雅黑" panose="020B0503020204020204" pitchFamily="34" charset="-122"/>
                <a:cs typeface="Times New Roman" panose="02020603050405020304" charset="0"/>
                <a:sym typeface="+mn-ea"/>
              </a:rPr>
              <a:t>10</a:t>
            </a:r>
            <a:r>
              <a:rPr lang="zh-CN" altLang="en-US" sz="1000" kern="100" dirty="0">
                <a:solidFill>
                  <a:srgbClr val="FF0000"/>
                </a:solidFill>
                <a:effectLst>
                  <a:outerShdw blurRad="38100" dist="19050" dir="2700000" algn="tl" rotWithShape="0">
                    <a:schemeClr val="dk1">
                      <a:alpha val="40000"/>
                    </a:schemeClr>
                  </a:outerShdw>
                </a:effectLst>
                <a:latin typeface="Hero" panose="02000506000000020004" pitchFamily="50" charset="0"/>
                <a:ea typeface="微软雅黑" panose="020B0503020204020204" pitchFamily="34" charset="-122"/>
                <a:cs typeface="Times New Roman" panose="02020603050405020304" charset="0"/>
                <a:sym typeface="+mn-ea"/>
              </a:rPr>
              <a:t>月</a:t>
            </a:r>
            <a:r>
              <a:rPr lang="en-US" altLang="zh-CN" sz="1000" kern="100" dirty="0">
                <a:solidFill>
                  <a:srgbClr val="FF0000"/>
                </a:solidFill>
                <a:effectLst>
                  <a:outerShdw blurRad="38100" dist="19050" dir="2700000" algn="tl" rotWithShape="0">
                    <a:schemeClr val="dk1">
                      <a:alpha val="40000"/>
                    </a:schemeClr>
                  </a:outerShdw>
                </a:effectLst>
                <a:latin typeface="Hero" panose="02000506000000020004" pitchFamily="50" charset="0"/>
                <a:ea typeface="微软雅黑" panose="020B0503020204020204" pitchFamily="34" charset="-122"/>
                <a:cs typeface="Times New Roman" panose="02020603050405020304" charset="0"/>
                <a:sym typeface="+mn-ea"/>
              </a:rPr>
              <a:t>31</a:t>
            </a:r>
            <a:r>
              <a:rPr lang="zh-CN" altLang="en-US" sz="1000" kern="100" dirty="0">
                <a:solidFill>
                  <a:srgbClr val="FF0000"/>
                </a:solidFill>
                <a:effectLst>
                  <a:outerShdw blurRad="38100" dist="19050" dir="2700000" algn="tl" rotWithShape="0">
                    <a:schemeClr val="dk1">
                      <a:alpha val="40000"/>
                    </a:schemeClr>
                  </a:outerShdw>
                </a:effectLst>
                <a:latin typeface="Hero" panose="02000506000000020004" pitchFamily="50" charset="0"/>
                <a:ea typeface="微软雅黑" panose="020B0503020204020204" pitchFamily="34" charset="-122"/>
                <a:cs typeface="Times New Roman" panose="02020603050405020304" charset="0"/>
                <a:sym typeface="+mn-ea"/>
              </a:rPr>
              <a:t>日</a:t>
            </a:r>
            <a:r>
              <a:rPr lang="zh-CN" altLang="en-US" sz="1000" kern="100" dirty="0">
                <a:solidFill>
                  <a:srgbClr val="FF0000"/>
                </a:solidFill>
                <a:effectLst>
                  <a:outerShdw blurRad="38100" dist="19050" dir="2700000" algn="tl" rotWithShape="0">
                    <a:schemeClr val="dk1">
                      <a:alpha val="40000"/>
                    </a:schemeClr>
                  </a:outerShdw>
                </a:effectLst>
                <a:latin typeface="Hero" panose="02000506000000020004" pitchFamily="50" charset="0"/>
                <a:ea typeface="微软雅黑" panose="020B0503020204020204" pitchFamily="34" charset="-122"/>
                <a:cs typeface="Times New Roman" panose="02020603050405020304" charset="0"/>
              </a:rPr>
              <a:t>起</a:t>
            </a:r>
            <a:r>
              <a:rPr lang="zh-CN" sz="1000" kern="100" dirty="0">
                <a:solidFill>
                  <a:srgbClr val="FF0000"/>
                </a:solidFill>
                <a:effectLst>
                  <a:outerShdw blurRad="38100" dist="19050" dir="2700000" algn="tl" rotWithShape="0">
                    <a:schemeClr val="dk1">
                      <a:alpha val="40000"/>
                    </a:schemeClr>
                  </a:outerShdw>
                </a:effectLst>
                <a:latin typeface="Hero" panose="02000506000000020004" pitchFamily="50" charset="0"/>
                <a:ea typeface="微软雅黑" panose="020B0503020204020204" pitchFamily="34" charset="-122"/>
                <a:cs typeface="Times New Roman" panose="02020603050405020304" charset="0"/>
              </a:rPr>
              <a:t>开始计算3年。</a:t>
            </a:r>
            <a:r>
              <a:rPr sz="1000" kern="100" dirty="0">
                <a:solidFill>
                  <a:srgbClr val="FF0000"/>
                </a:solidFill>
                <a:effectLst>
                  <a:outerShdw blurRad="38100" dist="25400" dir="5400000" algn="ctr" rotWithShape="0">
                    <a:srgbClr val="6E747A">
                      <a:alpha val="43000"/>
                    </a:srgbClr>
                  </a:outerShdw>
                </a:effectLst>
                <a:latin typeface="Hero" panose="02000506000000020004" pitchFamily="50" charset="0"/>
                <a:ea typeface="微软雅黑" panose="020B0503020204020204" pitchFamily="34" charset="-122"/>
                <a:cs typeface="Times New Roman" panose="02020603050405020304" charset="0"/>
              </a:rPr>
              <a:t>如果借条里面写了2年内还，从</a:t>
            </a:r>
            <a:r>
              <a:rPr lang="zh-CN" sz="1000" kern="100" dirty="0">
                <a:solidFill>
                  <a:srgbClr val="FF0000"/>
                </a:solidFill>
                <a:effectLst>
                  <a:outerShdw blurRad="38100" dist="25400" dir="5400000" algn="ctr" rotWithShape="0">
                    <a:srgbClr val="6E747A">
                      <a:alpha val="43000"/>
                    </a:srgbClr>
                  </a:outerShdw>
                </a:effectLst>
                <a:latin typeface="Hero" panose="02000506000000020004" pitchFamily="50" charset="0"/>
                <a:ea typeface="微软雅黑" panose="020B0503020204020204" pitchFamily="34" charset="-122"/>
                <a:cs typeface="Times New Roman" panose="02020603050405020304" charset="0"/>
              </a:rPr>
              <a:t>何时</a:t>
            </a:r>
            <a:r>
              <a:rPr sz="1000" kern="100" dirty="0">
                <a:solidFill>
                  <a:srgbClr val="FF0000"/>
                </a:solidFill>
                <a:effectLst>
                  <a:outerShdw blurRad="38100" dist="25400" dir="5400000" algn="ctr" rotWithShape="0">
                    <a:srgbClr val="6E747A">
                      <a:alpha val="43000"/>
                    </a:srgbClr>
                  </a:outerShdw>
                </a:effectLst>
                <a:latin typeface="Hero" panose="02000506000000020004" pitchFamily="50" charset="0"/>
                <a:ea typeface="微软雅黑" panose="020B0503020204020204" pitchFamily="34" charset="-122"/>
                <a:cs typeface="Times New Roman" panose="02020603050405020304" charset="0"/>
              </a:rPr>
              <a:t>开始计算诉讼时效</a:t>
            </a:r>
            <a:r>
              <a:rPr lang="zh-CN" sz="1000" kern="100" dirty="0">
                <a:solidFill>
                  <a:srgbClr val="FF0000"/>
                </a:solidFill>
                <a:effectLst>
                  <a:outerShdw blurRad="38100" dist="25400" dir="5400000" algn="ctr" rotWithShape="0">
                    <a:srgbClr val="6E747A">
                      <a:alpha val="43000"/>
                    </a:srgbClr>
                  </a:outerShdw>
                </a:effectLst>
                <a:latin typeface="Hero" panose="02000506000000020004" pitchFamily="50" charset="0"/>
                <a:ea typeface="微软雅黑" panose="020B0503020204020204" pitchFamily="34" charset="-122"/>
                <a:cs typeface="Times New Roman" panose="02020603050405020304" charset="0"/>
              </a:rPr>
              <a:t>？</a:t>
            </a:r>
            <a:endParaRPr sz="1000" kern="100" dirty="0">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en-US" sz="1000" kern="100" dirty="0">
                <a:latin typeface="Hero" panose="02000506000000020004" pitchFamily="50" charset="0"/>
                <a:ea typeface="微软雅黑" panose="020B0503020204020204" pitchFamily="34" charset="-122"/>
                <a:cs typeface="Times New Roman" panose="02020603050405020304" charset="0"/>
              </a:rPr>
              <a:t>      </a:t>
            </a:r>
            <a:endParaRPr lang="en-US" sz="1000" kern="100" dirty="0">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en-US" sz="1000" kern="100" dirty="0">
                <a:latin typeface="Hero" panose="02000506000000020004" pitchFamily="50" charset="0"/>
                <a:ea typeface="微软雅黑" panose="020B0503020204020204" pitchFamily="34" charset="-122"/>
                <a:cs typeface="Times New Roman" panose="02020603050405020304" charset="0"/>
              </a:rPr>
              <a:t>   </a:t>
            </a:r>
            <a:r>
              <a:rPr sz="1000" b="1" kern="100" dirty="0">
                <a:solidFill>
                  <a:srgbClr val="FF0000"/>
                </a:solidFill>
                <a:latin typeface="Hero" panose="02000506000000020004" pitchFamily="50" charset="0"/>
                <a:ea typeface="微软雅黑" panose="020B0503020204020204" pitchFamily="34" charset="-122"/>
                <a:cs typeface="Times New Roman" panose="02020603050405020304" charset="0"/>
              </a:rPr>
              <a:t>最容易超过诉讼时效的是</a:t>
            </a:r>
            <a:r>
              <a:rPr sz="1000" kern="100" dirty="0">
                <a:latin typeface="Hero" panose="02000506000000020004" pitchFamily="50" charset="0"/>
                <a:ea typeface="微软雅黑" panose="020B0503020204020204" pitchFamily="34" charset="-122"/>
                <a:cs typeface="Times New Roman" panose="02020603050405020304" charset="0"/>
              </a:rPr>
              <a:t>，有些做生意的，先拿货，等货买了一部分再付一部份</a:t>
            </a:r>
            <a:r>
              <a:rPr lang="zh-CN" sz="1000" kern="100" dirty="0">
                <a:latin typeface="Hero" panose="02000506000000020004" pitchFamily="50" charset="0"/>
                <a:ea typeface="微软雅黑" panose="020B0503020204020204" pitchFamily="34" charset="-122"/>
                <a:cs typeface="Times New Roman" panose="02020603050405020304" charset="0"/>
              </a:rPr>
              <a:t>货</a:t>
            </a:r>
            <a:r>
              <a:rPr sz="1000" kern="100" dirty="0">
                <a:latin typeface="Hero" panose="02000506000000020004" pitchFamily="50" charset="0"/>
                <a:ea typeface="微软雅黑" panose="020B0503020204020204" pitchFamily="34" charset="-122"/>
                <a:cs typeface="Times New Roman" panose="02020603050405020304" charset="0"/>
              </a:rPr>
              <a:t>款，</a:t>
            </a:r>
            <a:r>
              <a:rPr lang="zh-CN" sz="1000" kern="100" dirty="0">
                <a:latin typeface="Hero" panose="02000506000000020004" pitchFamily="50" charset="0"/>
                <a:ea typeface="微软雅黑" panose="020B0503020204020204" pitchFamily="34" charset="-122"/>
                <a:cs typeface="Times New Roman" panose="02020603050405020304" charset="0"/>
              </a:rPr>
              <a:t>如果</a:t>
            </a:r>
            <a:r>
              <a:rPr sz="1000" kern="100" dirty="0">
                <a:latin typeface="Hero" panose="02000506000000020004" pitchFamily="50" charset="0"/>
                <a:ea typeface="微软雅黑" panose="020B0503020204020204" pitchFamily="34" charset="-122"/>
                <a:cs typeface="Times New Roman" panose="02020603050405020304" charset="0"/>
              </a:rPr>
              <a:t>每次付款都付最近的货款，这样</a:t>
            </a:r>
            <a:r>
              <a:rPr lang="zh-CN" sz="1000" kern="100" dirty="0">
                <a:latin typeface="Hero" panose="02000506000000020004" pitchFamily="50" charset="0"/>
                <a:ea typeface="微软雅黑" panose="020B0503020204020204" pitchFamily="34" charset="-122"/>
                <a:cs typeface="Times New Roman" panose="02020603050405020304" charset="0"/>
              </a:rPr>
              <a:t>就</a:t>
            </a:r>
            <a:r>
              <a:rPr sz="1000" kern="100" dirty="0">
                <a:latin typeface="Hero" panose="02000506000000020004" pitchFamily="50" charset="0"/>
                <a:ea typeface="微软雅黑" panose="020B0503020204020204" pitchFamily="34" charset="-122"/>
                <a:cs typeface="Times New Roman" panose="02020603050405020304" charset="0"/>
              </a:rPr>
              <a:t>容易造成前面的货款超过3年诉讼时效，从而</a:t>
            </a:r>
            <a:r>
              <a:rPr lang="zh-CN" sz="1000" kern="100" dirty="0">
                <a:latin typeface="Hero" panose="02000506000000020004" pitchFamily="50" charset="0"/>
                <a:ea typeface="微软雅黑" panose="020B0503020204020204" pitchFamily="34" charset="-122"/>
                <a:cs typeface="Times New Roman" panose="02020603050405020304" charset="0"/>
              </a:rPr>
              <a:t>丧失</a:t>
            </a:r>
            <a:r>
              <a:rPr sz="1000" kern="100" dirty="0">
                <a:latin typeface="Hero" panose="02000506000000020004" pitchFamily="50" charset="0"/>
                <a:ea typeface="微软雅黑" panose="020B0503020204020204" pitchFamily="34" charset="-122"/>
                <a:cs typeface="Times New Roman" panose="02020603050405020304" charset="0"/>
              </a:rPr>
              <a:t>向法院起诉的胜诉权，</a:t>
            </a:r>
            <a:r>
              <a:rPr sz="1000" kern="100" dirty="0">
                <a:solidFill>
                  <a:srgbClr val="FF0000"/>
                </a:solidFill>
                <a:latin typeface="Hero" panose="02000506000000020004" pitchFamily="50" charset="0"/>
                <a:ea typeface="微软雅黑" panose="020B0503020204020204" pitchFamily="34" charset="-122"/>
                <a:cs typeface="Times New Roman" panose="02020603050405020304" charset="0"/>
              </a:rPr>
              <a:t>如果自愿把货款付了，就不能反悔以超过诉讼时效</a:t>
            </a:r>
            <a:r>
              <a:rPr lang="zh-CN" sz="1000" kern="100" dirty="0">
                <a:solidFill>
                  <a:srgbClr val="FF0000"/>
                </a:solidFill>
                <a:latin typeface="Hero" panose="02000506000000020004" pitchFamily="50" charset="0"/>
                <a:ea typeface="微软雅黑" panose="020B0503020204020204" pitchFamily="34" charset="-122"/>
                <a:cs typeface="Times New Roman" panose="02020603050405020304" charset="0"/>
              </a:rPr>
              <a:t>为由把付的款要求退</a:t>
            </a:r>
            <a:r>
              <a:rPr sz="1000" kern="100" dirty="0">
                <a:solidFill>
                  <a:srgbClr val="FF0000"/>
                </a:solidFill>
                <a:latin typeface="Hero" panose="02000506000000020004" pitchFamily="50" charset="0"/>
                <a:ea typeface="微软雅黑" panose="020B0503020204020204" pitchFamily="34" charset="-122"/>
                <a:cs typeface="Times New Roman" panose="02020603050405020304" charset="0"/>
              </a:rPr>
              <a:t>回来，如果向法院起诉把钱</a:t>
            </a:r>
            <a:r>
              <a:rPr lang="zh-CN" sz="1000" kern="100" dirty="0">
                <a:solidFill>
                  <a:srgbClr val="FF0000"/>
                </a:solidFill>
                <a:latin typeface="Hero" panose="02000506000000020004" pitchFamily="50" charset="0"/>
                <a:ea typeface="微软雅黑" panose="020B0503020204020204" pitchFamily="34" charset="-122"/>
                <a:cs typeface="Times New Roman" panose="02020603050405020304" charset="0"/>
              </a:rPr>
              <a:t>退</a:t>
            </a:r>
            <a:r>
              <a:rPr sz="1000" kern="100" dirty="0">
                <a:solidFill>
                  <a:srgbClr val="FF0000"/>
                </a:solidFill>
                <a:latin typeface="Hero" panose="02000506000000020004" pitchFamily="50" charset="0"/>
                <a:ea typeface="微软雅黑" panose="020B0503020204020204" pitchFamily="34" charset="-122"/>
                <a:cs typeface="Times New Roman" panose="02020603050405020304" charset="0"/>
              </a:rPr>
              <a:t>回来，法院不予支持</a:t>
            </a:r>
            <a:r>
              <a:rPr sz="1000" kern="100" dirty="0">
                <a:latin typeface="Hero" panose="02000506000000020004" pitchFamily="50" charset="0"/>
                <a:ea typeface="微软雅黑" panose="020B0503020204020204" pitchFamily="34" charset="-122"/>
                <a:cs typeface="Times New Roman" panose="02020603050405020304" charset="0"/>
              </a:rPr>
              <a:t>。</a:t>
            </a:r>
            <a:endParaRPr sz="1000" kern="100" dirty="0">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zh-CN" altLang="en-US" sz="10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这样即体现了法律的权威性，又尊重了事实。</a:t>
            </a:r>
            <a:endParaRPr lang="zh-CN" altLang="en-US" sz="10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endParaRPr lang="en-US" altLang="zh-CN" sz="10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p:txBody>
      </p:sp>
      <p:sp>
        <p:nvSpPr>
          <p:cNvPr id="18" name="椭圆 64"/>
          <p:cNvSpPr>
            <a:spLocks noChangeArrowheads="1"/>
          </p:cNvSpPr>
          <p:nvPr>
            <p:custDataLst>
              <p:tags r:id="rId8"/>
            </p:custDataLst>
          </p:nvPr>
        </p:nvSpPr>
        <p:spPr bwMode="auto">
          <a:xfrm>
            <a:off x="1290320" y="653415"/>
            <a:ext cx="760730" cy="741680"/>
          </a:xfrm>
          <a:prstGeom prst="ellipse">
            <a:avLst/>
          </a:prstGeom>
          <a:solidFill>
            <a:schemeClr val="bg1">
              <a:lumMod val="50000"/>
            </a:schemeClr>
          </a:solidFill>
          <a:ln w="190500" cap="sq" cmpd="sng">
            <a:solidFill>
              <a:schemeClr val="bg1">
                <a:lumMod val="65000"/>
              </a:schemeClr>
            </a:solidFill>
            <a:round/>
          </a:ln>
        </p:spPr>
        <p:txBody>
          <a:bodyPr lIns="68595" tIns="34297" rIns="68595" bIns="34297" anchor="ctr"/>
          <a:p>
            <a:pPr algn="ctr"/>
            <a:r>
              <a:rPr lang="zh-CN" altLang="en-US" sz="1400" b="1" dirty="0">
                <a:solidFill>
                  <a:srgbClr val="FF0000"/>
                </a:solidFill>
                <a:latin typeface="微软雅黑" panose="020B0503020204020204" pitchFamily="34" charset="-122"/>
                <a:ea typeface="微软雅黑" panose="020B0503020204020204" pitchFamily="34" charset="-122"/>
                <a:sym typeface="宋体" panose="02010600030101010101" pitchFamily="2" charset="-122"/>
              </a:rPr>
              <a:t>定义</a:t>
            </a:r>
            <a:endParaRPr lang="zh-CN" altLang="en-US" sz="1400" b="1" dirty="0">
              <a:solidFill>
                <a:srgbClr val="FF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0" name="椭圆 64"/>
          <p:cNvSpPr>
            <a:spLocks noChangeArrowheads="1"/>
          </p:cNvSpPr>
          <p:nvPr>
            <p:custDataLst>
              <p:tags r:id="rId9"/>
            </p:custDataLst>
          </p:nvPr>
        </p:nvSpPr>
        <p:spPr bwMode="auto">
          <a:xfrm>
            <a:off x="7705090" y="2134870"/>
            <a:ext cx="904240" cy="777875"/>
          </a:xfrm>
          <a:prstGeom prst="ellipse">
            <a:avLst/>
          </a:prstGeom>
          <a:solidFill>
            <a:srgbClr val="FF0000"/>
          </a:solidFill>
          <a:ln w="190500" cap="sq" cmpd="sng">
            <a:solidFill>
              <a:schemeClr val="bg1">
                <a:lumMod val="65000"/>
              </a:schemeClr>
            </a:solidFill>
            <a:round/>
          </a:ln>
        </p:spPr>
        <p:txBody>
          <a:bodyPr lIns="68595" tIns="34297" rIns="68595" bIns="34297" anchor="ctr"/>
          <a:p>
            <a:pPr algn="ctr"/>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案例</a:t>
            </a:r>
            <a:endPar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 name="矩形 22"/>
          <p:cNvSpPr/>
          <p:nvPr>
            <p:custDataLst>
              <p:tags r:id="rId10"/>
            </p:custDataLst>
          </p:nvPr>
        </p:nvSpPr>
        <p:spPr>
          <a:xfrm>
            <a:off x="2987499" y="2250544"/>
            <a:ext cx="4699134" cy="100549"/>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p>
            <a:pPr algn="ctr"/>
            <a:endParaRPr lang="zh-CN" altLang="en-US"/>
          </a:p>
        </p:txBody>
      </p:sp>
      <p:sp>
        <p:nvSpPr>
          <p:cNvPr id="33" name="Diamond 33"/>
          <p:cNvSpPr/>
          <p:nvPr>
            <p:custDataLst>
              <p:tags r:id="rId11"/>
            </p:custDataLst>
          </p:nvPr>
        </p:nvSpPr>
        <p:spPr>
          <a:xfrm>
            <a:off x="971550" y="2427605"/>
            <a:ext cx="255905" cy="31115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52500"/>
          </a:bodyPr>
          <a:p>
            <a:pPr algn="ctr"/>
            <a:endParaRPr lang="en-US" altLang="zh-CN">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bldLst>
      <p:bldP spid="18" grpId="0" bldLvl="0" animBg="1"/>
      <p:bldP spid="18" grpId="1" bldLvl="0" animBg="1"/>
      <p:bldP spid="20" grpId="0" bldLvl="0" animBg="1"/>
      <p:bldP spid="20" grpId="1" bldLvl="0" animBg="1"/>
      <p:bldP spid="2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83068" y="104775"/>
            <a:ext cx="1683191" cy="74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7" name="矩形 16"/>
          <p:cNvSpPr/>
          <p:nvPr/>
        </p:nvSpPr>
        <p:spPr>
          <a:xfrm>
            <a:off x="7015864" y="4214866"/>
            <a:ext cx="1602907" cy="74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nvGrpSpPr>
          <p:cNvPr id="4" name="组合 3"/>
          <p:cNvGrpSpPr/>
          <p:nvPr/>
        </p:nvGrpSpPr>
        <p:grpSpPr>
          <a:xfrm flipH="1">
            <a:off x="7058025" y="3766733"/>
            <a:ext cx="2085974" cy="1390649"/>
            <a:chOff x="10604503" y="4737100"/>
            <a:chExt cx="3619498" cy="2413000"/>
          </a:xfrm>
        </p:grpSpPr>
        <p:sp>
          <p:nvSpPr>
            <p:cNvPr id="5" name="直角三角形 4"/>
            <p:cNvSpPr/>
            <p:nvPr/>
          </p:nvSpPr>
          <p:spPr>
            <a:xfrm>
              <a:off x="11442701" y="4737100"/>
              <a:ext cx="2781300" cy="2413000"/>
            </a:xfrm>
            <a:prstGeom prst="rtTriangle">
              <a:avLst/>
            </a:prstGeom>
            <a:solidFill>
              <a:srgbClr val="EA1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sp>
          <p:nvSpPr>
            <p:cNvPr id="6" name="直角三角形 5"/>
            <p:cNvSpPr/>
            <p:nvPr/>
          </p:nvSpPr>
          <p:spPr>
            <a:xfrm>
              <a:off x="10604503" y="4737100"/>
              <a:ext cx="2781300" cy="2413000"/>
            </a:xfrm>
            <a:prstGeom prst="rtTriangle">
              <a:avLst/>
            </a:prstGeom>
            <a:solidFill>
              <a:srgbClr val="202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grpSp>
      <p:sp>
        <p:nvSpPr>
          <p:cNvPr id="8" name="文本框 7"/>
          <p:cNvSpPr txBox="1"/>
          <p:nvPr/>
        </p:nvSpPr>
        <p:spPr>
          <a:xfrm>
            <a:off x="2632075" y="123190"/>
            <a:ext cx="4586605" cy="398780"/>
          </a:xfrm>
          <a:prstGeom prst="rect">
            <a:avLst/>
          </a:prstGeom>
          <a:noFill/>
        </p:spPr>
        <p:txBody>
          <a:bodyPr wrap="square" rtlCol="0">
            <a:spAutoFit/>
          </a:bodyPr>
          <a:lstStyle/>
          <a:p>
            <a:pPr algn="l"/>
            <a:r>
              <a:rPr lang="zh-CN" altLang="en-US" sz="2000" b="1" dirty="0">
                <a:latin typeface="微软雅黑" panose="020B0503020204020204" pitchFamily="34" charset="-122"/>
                <a:ea typeface="微软雅黑" panose="020B0503020204020204" pitchFamily="34" charset="-122"/>
                <a:sym typeface="+mn-ea"/>
              </a:rPr>
              <a:t>诉讼时效</a:t>
            </a:r>
            <a:r>
              <a:rPr lang="en-US" altLang="zh-CN" sz="2000" b="1" dirty="0">
                <a:solidFill>
                  <a:srgbClr val="FF0000"/>
                </a:solidFill>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行政诉讼</a:t>
            </a:r>
            <a:r>
              <a:rPr lang="zh-CN" altLang="en-US" sz="1400" b="1" dirty="0">
                <a:latin typeface="微软雅黑" panose="020B0503020204020204" pitchFamily="34" charset="-122"/>
                <a:ea typeface="微软雅黑" panose="020B0503020204020204" pitchFamily="34" charset="-122"/>
                <a:sym typeface="+mn-ea"/>
              </a:rPr>
              <a:t>（行政复议、</a:t>
            </a:r>
            <a:r>
              <a:rPr lang="zh-CN" altLang="en-US" sz="1400" b="1" dirty="0">
                <a:latin typeface="微软雅黑" panose="020B0503020204020204" pitchFamily="34" charset="-122"/>
                <a:ea typeface="微软雅黑" panose="020B0503020204020204" pitchFamily="34" charset="-122"/>
                <a:sym typeface="+mn-ea"/>
              </a:rPr>
              <a:t>行政处罚追究</a:t>
            </a:r>
            <a:r>
              <a:rPr lang="zh-CN" altLang="en-US" sz="1400" b="1" dirty="0">
                <a:latin typeface="微软雅黑" panose="020B0503020204020204" pitchFamily="34" charset="-122"/>
                <a:ea typeface="微软雅黑" panose="020B0503020204020204" pitchFamily="34" charset="-122"/>
                <a:sym typeface="+mn-ea"/>
              </a:rPr>
              <a:t>）</a:t>
            </a:r>
            <a:endParaRPr lang="zh-CN" altLang="en-US" sz="1400" b="1" dirty="0">
              <a:solidFill>
                <a:srgbClr val="2D233E"/>
              </a:solidFill>
              <a:latin typeface="微软雅黑" panose="020B0503020204020204" pitchFamily="34" charset="-122"/>
              <a:ea typeface="微软雅黑" panose="020B0503020204020204" pitchFamily="34" charset="-122"/>
              <a:cs typeface="阿里巴巴普惠体 H" panose="00020600040101010101" pitchFamily="18" charset="-122"/>
              <a:sym typeface="+mn-ea"/>
            </a:endParaRPr>
          </a:p>
        </p:txBody>
      </p:sp>
      <p:sp>
        <p:nvSpPr>
          <p:cNvPr id="10" name="文本框 9"/>
          <p:cNvSpPr txBox="1"/>
          <p:nvPr/>
        </p:nvSpPr>
        <p:spPr>
          <a:xfrm>
            <a:off x="1475740" y="794385"/>
            <a:ext cx="6250305" cy="486410"/>
          </a:xfrm>
          <a:prstGeom prst="rect">
            <a:avLst/>
          </a:prstGeom>
          <a:noFill/>
        </p:spPr>
        <p:txBody>
          <a:bodyPr wrap="square">
            <a:noAutofit/>
          </a:bodyPr>
          <a:lstStyle/>
          <a:p>
            <a:pPr marL="0" marR="0" algn="l">
              <a:lnSpc>
                <a:spcPct val="150000"/>
              </a:lnSpc>
              <a:spcBef>
                <a:spcPts val="0"/>
              </a:spcBef>
              <a:spcAft>
                <a:spcPts val="0"/>
              </a:spcAft>
            </a:pPr>
            <a:r>
              <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  </a:t>
            </a:r>
            <a:endPar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p:txBody>
      </p:sp>
      <p:grpSp>
        <p:nvGrpSpPr>
          <p:cNvPr id="11" name="组合 10"/>
          <p:cNvGrpSpPr/>
          <p:nvPr/>
        </p:nvGrpSpPr>
        <p:grpSpPr>
          <a:xfrm flipV="1">
            <a:off x="0" y="0"/>
            <a:ext cx="2085974" cy="1390649"/>
            <a:chOff x="10604503" y="4737100"/>
            <a:chExt cx="3619498" cy="2413000"/>
          </a:xfrm>
          <a:solidFill>
            <a:srgbClr val="EA1B35"/>
          </a:solidFill>
        </p:grpSpPr>
        <p:sp>
          <p:nvSpPr>
            <p:cNvPr id="12" name="直角三角形 11"/>
            <p:cNvSpPr/>
            <p:nvPr/>
          </p:nvSpPr>
          <p:spPr>
            <a:xfrm>
              <a:off x="11442701" y="4737100"/>
              <a:ext cx="2781300" cy="2413000"/>
            </a:xfrm>
            <a:prstGeom prst="rtTriangle">
              <a:avLst/>
            </a:prstGeom>
            <a:solidFill>
              <a:srgbClr val="2D2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sp>
          <p:nvSpPr>
            <p:cNvPr id="13" name="直角三角形 12"/>
            <p:cNvSpPr/>
            <p:nvPr/>
          </p:nvSpPr>
          <p:spPr>
            <a:xfrm>
              <a:off x="10604503" y="4737100"/>
              <a:ext cx="2781300" cy="2413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grpSp>
      <p:sp>
        <p:nvSpPr>
          <p:cNvPr id="21" name="文本框 20"/>
          <p:cNvSpPr txBox="1"/>
          <p:nvPr/>
        </p:nvSpPr>
        <p:spPr>
          <a:xfrm>
            <a:off x="1751330" y="747395"/>
            <a:ext cx="646430" cy="506730"/>
          </a:xfrm>
          <a:prstGeom prst="rect">
            <a:avLst/>
          </a:prstGeom>
          <a:noFill/>
        </p:spPr>
        <p:txBody>
          <a:bodyPr wrap="square" rtlCol="0">
            <a:spAutoFit/>
          </a:bodyPr>
          <a:lstStyle/>
          <a:p>
            <a:pPr algn="ctr"/>
            <a:r>
              <a:rPr lang="en-US" altLang="zh-CN" sz="2700" dirty="0">
                <a:solidFill>
                  <a:schemeClr val="bg1"/>
                </a:solidFill>
                <a:latin typeface="Impact" panose="020B0806030902050204" pitchFamily="34" charset="0"/>
              </a:rPr>
              <a:t>01</a:t>
            </a:r>
            <a:endParaRPr lang="zh-CN" altLang="en-US" sz="2700" dirty="0">
              <a:solidFill>
                <a:schemeClr val="bg1"/>
              </a:solidFill>
              <a:latin typeface="Impact" panose="020B0806030902050204" pitchFamily="34" charset="0"/>
            </a:endParaRPr>
          </a:p>
        </p:txBody>
      </p:sp>
      <p:grpSp>
        <p:nvGrpSpPr>
          <p:cNvPr id="38" name="组合 37"/>
          <p:cNvGrpSpPr/>
          <p:nvPr/>
        </p:nvGrpSpPr>
        <p:grpSpPr>
          <a:xfrm>
            <a:off x="318885" y="2362046"/>
            <a:ext cx="1602908" cy="2380765"/>
            <a:chOff x="607225" y="2020230"/>
            <a:chExt cx="2859573" cy="4247264"/>
          </a:xfrm>
        </p:grpSpPr>
        <p:grpSp>
          <p:nvGrpSpPr>
            <p:cNvPr id="35" name="组合 34"/>
            <p:cNvGrpSpPr/>
            <p:nvPr/>
          </p:nvGrpSpPr>
          <p:grpSpPr>
            <a:xfrm>
              <a:off x="993088" y="2020230"/>
              <a:ext cx="1977734" cy="3829040"/>
              <a:chOff x="966406" y="2159930"/>
              <a:chExt cx="1977734" cy="3829040"/>
            </a:xfrm>
          </p:grpSpPr>
          <p:cxnSp>
            <p:nvCxnSpPr>
              <p:cNvPr id="31" name="直接连接符 30"/>
              <p:cNvCxnSpPr/>
              <p:nvPr/>
            </p:nvCxnSpPr>
            <p:spPr>
              <a:xfrm>
                <a:off x="973728" y="2159930"/>
                <a:ext cx="0" cy="3829039"/>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966406" y="5988969"/>
                <a:ext cx="1977734" cy="1"/>
              </a:xfrm>
              <a:prstGeom prst="line">
                <a:avLst/>
              </a:prstGeom>
              <a:ln w="19050">
                <a:solidFill>
                  <a:srgbClr val="EA1B35">
                    <a:alpha val="90000"/>
                  </a:srgbClr>
                </a:solidFill>
                <a:tailEnd type="ova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607225" y="5136495"/>
              <a:ext cx="2859573" cy="1130999"/>
              <a:chOff x="831612" y="3996408"/>
              <a:chExt cx="2572657" cy="2067882"/>
            </a:xfrm>
          </p:grpSpPr>
          <p:cxnSp>
            <p:nvCxnSpPr>
              <p:cNvPr id="29" name="直接连接符 28"/>
              <p:cNvCxnSpPr/>
              <p:nvPr/>
            </p:nvCxnSpPr>
            <p:spPr>
              <a:xfrm>
                <a:off x="838200" y="3996408"/>
                <a:ext cx="0" cy="2064534"/>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831612" y="6064289"/>
                <a:ext cx="2572657" cy="1"/>
              </a:xfrm>
              <a:prstGeom prst="line">
                <a:avLst/>
              </a:prstGeom>
              <a:ln w="19050">
                <a:solidFill>
                  <a:srgbClr val="EA1B35">
                    <a:alpha val="90000"/>
                  </a:srgbClr>
                </a:solidFill>
                <a:tailEnd type="oval"/>
              </a:ln>
            </p:spPr>
            <p:style>
              <a:lnRef idx="1">
                <a:schemeClr val="accent1"/>
              </a:lnRef>
              <a:fillRef idx="0">
                <a:schemeClr val="accent1"/>
              </a:fillRef>
              <a:effectRef idx="0">
                <a:schemeClr val="accent1"/>
              </a:effectRef>
              <a:fontRef idx="minor">
                <a:schemeClr val="tx1"/>
              </a:fontRef>
            </p:style>
          </p:cxnSp>
        </p:grpSp>
        <p:cxnSp>
          <p:nvCxnSpPr>
            <p:cNvPr id="27" name="直接连接符 26"/>
            <p:cNvCxnSpPr/>
            <p:nvPr/>
          </p:nvCxnSpPr>
          <p:spPr>
            <a:xfrm>
              <a:off x="1358900" y="2615130"/>
              <a:ext cx="0" cy="2537517"/>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609058" y="5143123"/>
              <a:ext cx="749842" cy="0"/>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flipH="1" flipV="1">
            <a:off x="7226768" y="324790"/>
            <a:ext cx="1602908" cy="2380765"/>
            <a:chOff x="607225" y="2020230"/>
            <a:chExt cx="2859573" cy="4247264"/>
          </a:xfrm>
        </p:grpSpPr>
        <p:grpSp>
          <p:nvGrpSpPr>
            <p:cNvPr id="49" name="组合 48"/>
            <p:cNvGrpSpPr/>
            <p:nvPr/>
          </p:nvGrpSpPr>
          <p:grpSpPr>
            <a:xfrm>
              <a:off x="993088" y="2020230"/>
              <a:ext cx="1977734" cy="3829040"/>
              <a:chOff x="966406" y="2159930"/>
              <a:chExt cx="1977734" cy="3829040"/>
            </a:xfrm>
          </p:grpSpPr>
          <p:cxnSp>
            <p:nvCxnSpPr>
              <p:cNvPr id="55" name="直接连接符 54"/>
              <p:cNvCxnSpPr/>
              <p:nvPr/>
            </p:nvCxnSpPr>
            <p:spPr>
              <a:xfrm>
                <a:off x="973728" y="2159930"/>
                <a:ext cx="0" cy="3829039"/>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966406" y="5988969"/>
                <a:ext cx="1977734" cy="1"/>
              </a:xfrm>
              <a:prstGeom prst="line">
                <a:avLst/>
              </a:prstGeom>
              <a:ln w="19050">
                <a:solidFill>
                  <a:srgbClr val="EA1B35">
                    <a:alpha val="90000"/>
                  </a:srgbClr>
                </a:solidFill>
                <a:tailEnd type="ova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a:xfrm>
              <a:off x="607225" y="5136495"/>
              <a:ext cx="2859573" cy="1130999"/>
              <a:chOff x="831612" y="3996408"/>
              <a:chExt cx="2572657" cy="2067882"/>
            </a:xfrm>
          </p:grpSpPr>
          <p:cxnSp>
            <p:nvCxnSpPr>
              <p:cNvPr id="53" name="直接连接符 52"/>
              <p:cNvCxnSpPr/>
              <p:nvPr/>
            </p:nvCxnSpPr>
            <p:spPr>
              <a:xfrm>
                <a:off x="838200" y="3996408"/>
                <a:ext cx="0" cy="2064534"/>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831612" y="6064289"/>
                <a:ext cx="2572657" cy="1"/>
              </a:xfrm>
              <a:prstGeom prst="line">
                <a:avLst/>
              </a:prstGeom>
              <a:ln w="19050">
                <a:solidFill>
                  <a:srgbClr val="EA1B35">
                    <a:alpha val="90000"/>
                  </a:srgbClr>
                </a:solidFill>
                <a:tailEnd type="oval"/>
              </a:ln>
            </p:spPr>
            <p:style>
              <a:lnRef idx="1">
                <a:schemeClr val="accent1"/>
              </a:lnRef>
              <a:fillRef idx="0">
                <a:schemeClr val="accent1"/>
              </a:fillRef>
              <a:effectRef idx="0">
                <a:schemeClr val="accent1"/>
              </a:effectRef>
              <a:fontRef idx="minor">
                <a:schemeClr val="tx1"/>
              </a:fontRef>
            </p:style>
          </p:cxnSp>
        </p:grpSp>
        <p:cxnSp>
          <p:nvCxnSpPr>
            <p:cNvPr id="51" name="直接连接符 50"/>
            <p:cNvCxnSpPr/>
            <p:nvPr/>
          </p:nvCxnSpPr>
          <p:spPr>
            <a:xfrm>
              <a:off x="1358900" y="2615130"/>
              <a:ext cx="0" cy="2537517"/>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609058" y="5143123"/>
              <a:ext cx="749842" cy="0"/>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grpSp>
      <p:sp>
        <p:nvSpPr>
          <p:cNvPr id="39" name="Diamond 33"/>
          <p:cNvSpPr/>
          <p:nvPr>
            <p:custDataLst>
              <p:tags r:id="rId1"/>
            </p:custDataLst>
          </p:nvPr>
        </p:nvSpPr>
        <p:spPr>
          <a:xfrm>
            <a:off x="2195830" y="109220"/>
            <a:ext cx="427355" cy="424815"/>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p>
            <a:pPr algn="ctr"/>
            <a:r>
              <a:rPr lang="en-US" altLang="zh-CN" sz="1200" b="1" dirty="0">
                <a:solidFill>
                  <a:schemeClr val="bg1"/>
                </a:solidFill>
                <a:cs typeface="+mn-ea"/>
                <a:sym typeface="+mn-lt"/>
              </a:rPr>
              <a:t>02</a:t>
            </a:r>
            <a:endParaRPr lang="en-US" altLang="zh-CN" sz="1200" b="1" dirty="0">
              <a:solidFill>
                <a:schemeClr val="bg1"/>
              </a:solidFill>
              <a:cs typeface="+mn-ea"/>
              <a:sym typeface="+mn-lt"/>
            </a:endParaRPr>
          </a:p>
        </p:txBody>
      </p:sp>
      <p:sp>
        <p:nvSpPr>
          <p:cNvPr id="2" name="文本框 1"/>
          <p:cNvSpPr txBox="1"/>
          <p:nvPr>
            <p:custDataLst>
              <p:tags r:id="rId2"/>
            </p:custDataLst>
          </p:nvPr>
        </p:nvSpPr>
        <p:spPr>
          <a:xfrm>
            <a:off x="1547495" y="1059815"/>
            <a:ext cx="6250305" cy="486410"/>
          </a:xfrm>
          <a:prstGeom prst="rect">
            <a:avLst/>
          </a:prstGeom>
          <a:noFill/>
        </p:spPr>
        <p:txBody>
          <a:bodyPr wrap="square">
            <a:noAutofit/>
          </a:bodyPr>
          <a:p>
            <a:pPr marL="0" marR="0" algn="l">
              <a:lnSpc>
                <a:spcPct val="150000"/>
              </a:lnSpc>
              <a:spcBef>
                <a:spcPts val="0"/>
              </a:spcBef>
              <a:spcAft>
                <a:spcPts val="0"/>
              </a:spcAft>
            </a:pPr>
            <a:r>
              <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  </a:t>
            </a:r>
            <a:endPar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p:txBody>
      </p:sp>
      <p:sp>
        <p:nvSpPr>
          <p:cNvPr id="3" name="文本框 2"/>
          <p:cNvSpPr txBox="1"/>
          <p:nvPr>
            <p:custDataLst>
              <p:tags r:id="rId3"/>
            </p:custDataLst>
          </p:nvPr>
        </p:nvSpPr>
        <p:spPr>
          <a:xfrm>
            <a:off x="1644015" y="1203325"/>
            <a:ext cx="6250305" cy="486410"/>
          </a:xfrm>
          <a:prstGeom prst="rect">
            <a:avLst/>
          </a:prstGeom>
          <a:noFill/>
        </p:spPr>
        <p:txBody>
          <a:bodyPr wrap="square">
            <a:noAutofit/>
          </a:bodyPr>
          <a:lstStyle/>
          <a:p>
            <a:pPr marL="0" marR="0" algn="l">
              <a:lnSpc>
                <a:spcPct val="150000"/>
              </a:lnSpc>
              <a:spcBef>
                <a:spcPts val="0"/>
              </a:spcBef>
              <a:spcAft>
                <a:spcPts val="0"/>
              </a:spcAft>
            </a:pPr>
            <a:r>
              <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  </a:t>
            </a:r>
            <a:endPar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p:txBody>
      </p:sp>
      <p:sp>
        <p:nvSpPr>
          <p:cNvPr id="7" name="文本框 6"/>
          <p:cNvSpPr txBox="1"/>
          <p:nvPr>
            <p:custDataLst>
              <p:tags r:id="rId4"/>
            </p:custDataLst>
          </p:nvPr>
        </p:nvSpPr>
        <p:spPr>
          <a:xfrm>
            <a:off x="1674495" y="1186815"/>
            <a:ext cx="6250305" cy="486410"/>
          </a:xfrm>
          <a:prstGeom prst="rect">
            <a:avLst/>
          </a:prstGeom>
          <a:noFill/>
        </p:spPr>
        <p:txBody>
          <a:bodyPr wrap="square">
            <a:noAutofit/>
          </a:bodyPr>
          <a:p>
            <a:pPr marL="0" marR="0" algn="l">
              <a:lnSpc>
                <a:spcPct val="150000"/>
              </a:lnSpc>
              <a:spcBef>
                <a:spcPts val="0"/>
              </a:spcBef>
              <a:spcAft>
                <a:spcPts val="0"/>
              </a:spcAft>
            </a:pPr>
            <a:r>
              <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  </a:t>
            </a:r>
            <a:endPar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p:txBody>
      </p:sp>
      <p:sp>
        <p:nvSpPr>
          <p:cNvPr id="9" name="文本框 8"/>
          <p:cNvSpPr txBox="1"/>
          <p:nvPr>
            <p:custDataLst>
              <p:tags r:id="rId5"/>
            </p:custDataLst>
          </p:nvPr>
        </p:nvSpPr>
        <p:spPr>
          <a:xfrm>
            <a:off x="2085975" y="761365"/>
            <a:ext cx="6561455" cy="1419225"/>
          </a:xfrm>
          <a:prstGeom prst="rect">
            <a:avLst/>
          </a:prstGeom>
          <a:noFill/>
        </p:spPr>
        <p:txBody>
          <a:bodyPr wrap="square">
            <a:noAutofit/>
          </a:bodyPr>
          <a:p>
            <a:pPr marL="0" marR="0" algn="l">
              <a:lnSpc>
                <a:spcPct val="150000"/>
              </a:lnSpc>
              <a:spcBef>
                <a:spcPts val="0"/>
              </a:spcBef>
              <a:spcAft>
                <a:spcPts val="0"/>
              </a:spcAft>
            </a:pPr>
            <a:r>
              <a:rPr lang="zh-CN" altLang="en-US" sz="1000" b="1" kern="100" dirty="0">
                <a:solidFill>
                  <a:srgbClr val="FF0000"/>
                </a:solidFill>
                <a:effectLst>
                  <a:outerShdw blurRad="38100" dist="25400" dir="5400000" algn="ctr" rotWithShape="0">
                    <a:srgbClr val="6E747A">
                      <a:alpha val="43000"/>
                    </a:srgbClr>
                  </a:outerShdw>
                </a:effectLst>
                <a:latin typeface="Hero" panose="02000506000000020004" pitchFamily="50" charset="0"/>
                <a:ea typeface="微软雅黑" panose="020B0503020204020204" pitchFamily="34" charset="-122"/>
                <a:cs typeface="Times New Roman" panose="02020603050405020304" charset="0"/>
              </a:rPr>
              <a:t>行政</a:t>
            </a:r>
            <a:r>
              <a:rPr lang="en-US" altLang="zh-CN" sz="1000" b="1" kern="100" dirty="0">
                <a:solidFill>
                  <a:srgbClr val="FF0000"/>
                </a:solidFill>
                <a:effectLst>
                  <a:outerShdw blurRad="38100" dist="25400" dir="5400000" algn="ctr" rotWithShape="0">
                    <a:srgbClr val="6E747A">
                      <a:alpha val="43000"/>
                    </a:srgbClr>
                  </a:outerShdw>
                </a:effectLst>
                <a:latin typeface="Hero" panose="02000506000000020004" pitchFamily="50" charset="0"/>
                <a:ea typeface="微软雅黑" panose="020B0503020204020204" pitchFamily="34" charset="-122"/>
                <a:cs typeface="Times New Roman" panose="02020603050405020304" charset="0"/>
              </a:rPr>
              <a:t>诉讼时效</a:t>
            </a:r>
            <a:r>
              <a:rPr lang="zh-CN" altLang="en-US" sz="10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通常为</a:t>
            </a:r>
            <a:r>
              <a:rPr lang="zh-CN" altLang="en-US" sz="1000" kern="100" dirty="0">
                <a:solidFill>
                  <a:srgbClr val="FF0000"/>
                </a:solidFill>
                <a:effectLst/>
                <a:latin typeface="Hero" panose="02000506000000020004" pitchFamily="50" charset="0"/>
                <a:ea typeface="微软雅黑" panose="020B0503020204020204" pitchFamily="34" charset="-122"/>
                <a:cs typeface="Times New Roman" panose="02020603050405020304" charset="0"/>
              </a:rPr>
              <a:t>六个月内</a:t>
            </a:r>
            <a:r>
              <a:rPr lang="zh-CN" altLang="en-US" sz="10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sym typeface="+mn-ea"/>
              </a:rPr>
              <a:t>，</a:t>
            </a:r>
            <a:r>
              <a:rPr lang="zh-CN" altLang="en-US" sz="10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法律另有规定的除外。</a:t>
            </a:r>
            <a:endParaRPr lang="zh-CN" altLang="en-US" sz="10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en-US" altLang="zh-CN" sz="1000" b="1" kern="100" dirty="0">
                <a:solidFill>
                  <a:srgbClr val="FF0000"/>
                </a:solidFill>
                <a:effectLst>
                  <a:outerShdw blurRad="38100" dist="25400" dir="5400000" algn="ctr" rotWithShape="0">
                    <a:srgbClr val="6E747A">
                      <a:alpha val="43000"/>
                    </a:srgbClr>
                  </a:outerShdw>
                </a:effectLst>
                <a:latin typeface="Hero" panose="02000506000000020004" pitchFamily="50" charset="0"/>
                <a:ea typeface="微软雅黑" panose="020B0503020204020204" pitchFamily="34" charset="-122"/>
                <a:cs typeface="Times New Roman" panose="02020603050405020304" charset="0"/>
              </a:rPr>
              <a:t>行政复议</a:t>
            </a:r>
            <a:r>
              <a:rPr lang="zh-CN" altLang="en-US" sz="1000" b="1" kern="100" dirty="0">
                <a:solidFill>
                  <a:srgbClr val="FF0000"/>
                </a:solidFill>
                <a:effectLst>
                  <a:outerShdw blurRad="38100" dist="25400" dir="5400000" algn="ctr" rotWithShape="0">
                    <a:srgbClr val="6E747A">
                      <a:alpha val="43000"/>
                    </a:srgbClr>
                  </a:outerShdw>
                </a:effectLst>
                <a:latin typeface="Hero" panose="02000506000000020004" pitchFamily="50" charset="0"/>
                <a:ea typeface="微软雅黑" panose="020B0503020204020204" pitchFamily="34" charset="-122"/>
                <a:cs typeface="Times New Roman" panose="02020603050405020304" charset="0"/>
              </a:rPr>
              <a:t>时效</a:t>
            </a:r>
            <a:r>
              <a:rPr lang="zh-CN" altLang="en-US" sz="10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指</a:t>
            </a:r>
            <a:r>
              <a:rPr lang="zh-CN" altLang="en-US" sz="10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sym typeface="+mn-ea"/>
              </a:rPr>
              <a:t>自知道或应当知道</a:t>
            </a:r>
            <a:r>
              <a:rPr lang="zh-CN" altLang="en-US" sz="10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该具体行政行为之日起</a:t>
            </a:r>
            <a:r>
              <a:rPr lang="zh-CN" altLang="en-US" sz="1000" kern="100" dirty="0">
                <a:solidFill>
                  <a:srgbClr val="FF0000"/>
                </a:solidFill>
                <a:effectLst/>
                <a:latin typeface="Hero" panose="02000506000000020004" pitchFamily="50" charset="0"/>
                <a:ea typeface="微软雅黑" panose="020B0503020204020204" pitchFamily="34" charset="-122"/>
                <a:cs typeface="Times New Roman" panose="02020603050405020304" charset="0"/>
              </a:rPr>
              <a:t>六十日内</a:t>
            </a:r>
            <a:r>
              <a:rPr lang="zh-CN" altLang="en-US" sz="10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提出行政复议申请。</a:t>
            </a:r>
            <a:endParaRPr lang="zh-CN" altLang="en-US" sz="1000" b="1"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zh-CN" altLang="en-US" sz="10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公民、法人或者其他组织不服复议决定的，可以在</a:t>
            </a:r>
            <a:r>
              <a:rPr lang="zh-CN" altLang="en-US" sz="1000" kern="100" dirty="0">
                <a:solidFill>
                  <a:srgbClr val="FF0000"/>
                </a:solidFill>
                <a:effectLst/>
                <a:latin typeface="Hero" panose="02000506000000020004" pitchFamily="50" charset="0"/>
                <a:ea typeface="微软雅黑" panose="020B0503020204020204" pitchFamily="34" charset="-122"/>
                <a:cs typeface="Times New Roman" panose="02020603050405020304" charset="0"/>
              </a:rPr>
              <a:t>收到复议决定书之日起十五日</a:t>
            </a:r>
            <a:r>
              <a:rPr lang="zh-CN" altLang="en-US" sz="10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内向人民法院提起诉讼</a:t>
            </a:r>
            <a:endParaRPr lang="zh-CN" altLang="en-US" sz="10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en-US" altLang="zh-CN" sz="1000" b="1" kern="100" dirty="0">
                <a:solidFill>
                  <a:srgbClr val="FF0000"/>
                </a:solidFill>
                <a:effectLst>
                  <a:outerShdw blurRad="38100" dist="25400" dir="5400000" algn="ctr" rotWithShape="0">
                    <a:srgbClr val="6E747A">
                      <a:alpha val="43000"/>
                    </a:srgbClr>
                  </a:outerShdw>
                </a:effectLst>
                <a:latin typeface="Hero" panose="02000506000000020004" pitchFamily="50" charset="0"/>
                <a:ea typeface="微软雅黑" panose="020B0503020204020204" pitchFamily="34" charset="-122"/>
                <a:cs typeface="Times New Roman" panose="02020603050405020304" charset="0"/>
              </a:rPr>
              <a:t>行政处罚追究时效</a:t>
            </a:r>
            <a:r>
              <a:rPr lang="zh-CN" altLang="en-US" sz="10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违法行为在</a:t>
            </a:r>
            <a:r>
              <a:rPr lang="zh-CN" altLang="en-US" sz="1000" kern="100" dirty="0">
                <a:solidFill>
                  <a:srgbClr val="FF0000"/>
                </a:solidFill>
                <a:effectLst/>
                <a:latin typeface="Hero" panose="02000506000000020004" pitchFamily="50" charset="0"/>
                <a:ea typeface="微软雅黑" panose="020B0503020204020204" pitchFamily="34" charset="-122"/>
                <a:cs typeface="Times New Roman" panose="02020603050405020304" charset="0"/>
              </a:rPr>
              <a:t>二年内</a:t>
            </a:r>
            <a:r>
              <a:rPr lang="zh-CN" altLang="en-US" sz="10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未被行政机关发现的，不再给予行政处罚，</a:t>
            </a:r>
            <a:r>
              <a:rPr lang="zh-CN" altLang="en-US" sz="1000" u="sng" kern="100" dirty="0">
                <a:solidFill>
                  <a:srgbClr val="00B050"/>
                </a:solidFill>
                <a:effectLst/>
                <a:latin typeface="Hero" panose="02000506000000020004" pitchFamily="50" charset="0"/>
                <a:ea typeface="微软雅黑" panose="020B0503020204020204" pitchFamily="34" charset="-122"/>
                <a:cs typeface="Times New Roman" panose="02020603050405020304" charset="0"/>
              </a:rPr>
              <a:t>法律另有规定的除外。</a:t>
            </a:r>
            <a:endParaRPr lang="zh-CN" altLang="en-US" sz="10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endParaRPr lang="zh-CN" altLang="en-US"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endParaRPr lang="zh-CN" altLang="en-US"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endPar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p:txBody>
      </p:sp>
      <p:sp>
        <p:nvSpPr>
          <p:cNvPr id="15" name="文本框 14"/>
          <p:cNvSpPr txBox="1"/>
          <p:nvPr>
            <p:custDataLst>
              <p:tags r:id="rId6"/>
            </p:custDataLst>
          </p:nvPr>
        </p:nvSpPr>
        <p:spPr>
          <a:xfrm>
            <a:off x="1449070" y="2433320"/>
            <a:ext cx="6250305" cy="1867535"/>
          </a:xfrm>
          <a:prstGeom prst="rect">
            <a:avLst/>
          </a:prstGeom>
          <a:noFill/>
        </p:spPr>
        <p:txBody>
          <a:bodyPr wrap="square">
            <a:noAutofit/>
          </a:bodyPr>
          <a:p>
            <a:pPr marL="0" marR="0" algn="l">
              <a:lnSpc>
                <a:spcPct val="150000"/>
              </a:lnSpc>
              <a:spcBef>
                <a:spcPts val="0"/>
              </a:spcBef>
              <a:spcAft>
                <a:spcPts val="0"/>
              </a:spcAft>
            </a:pPr>
            <a:endParaRPr sz="1000" kern="100" dirty="0">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endParaRPr lang="zh-CN" altLang="en-US" sz="10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endParaRPr lang="en-US" altLang="zh-CN" sz="10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p:txBody>
      </p:sp>
      <p:sp>
        <p:nvSpPr>
          <p:cNvPr id="18" name="椭圆 64"/>
          <p:cNvSpPr>
            <a:spLocks noChangeArrowheads="1"/>
          </p:cNvSpPr>
          <p:nvPr>
            <p:custDataLst>
              <p:tags r:id="rId7"/>
            </p:custDataLst>
          </p:nvPr>
        </p:nvSpPr>
        <p:spPr bwMode="auto">
          <a:xfrm>
            <a:off x="1290320" y="653415"/>
            <a:ext cx="760730" cy="741680"/>
          </a:xfrm>
          <a:prstGeom prst="ellipse">
            <a:avLst/>
          </a:prstGeom>
          <a:solidFill>
            <a:schemeClr val="bg1">
              <a:lumMod val="50000"/>
            </a:schemeClr>
          </a:solidFill>
          <a:ln w="190500" cap="sq" cmpd="sng">
            <a:solidFill>
              <a:schemeClr val="bg1">
                <a:lumMod val="65000"/>
              </a:schemeClr>
            </a:solidFill>
            <a:round/>
          </a:ln>
        </p:spPr>
        <p:txBody>
          <a:bodyPr lIns="68595" tIns="34297" rIns="68595" bIns="34297" anchor="ctr"/>
          <a:p>
            <a:pPr algn="ctr"/>
            <a:r>
              <a:rPr lang="zh-CN" altLang="en-US" sz="1400" b="1" dirty="0">
                <a:solidFill>
                  <a:srgbClr val="FF0000"/>
                </a:solidFill>
                <a:latin typeface="微软雅黑" panose="020B0503020204020204" pitchFamily="34" charset="-122"/>
                <a:ea typeface="微软雅黑" panose="020B0503020204020204" pitchFamily="34" charset="-122"/>
                <a:sym typeface="宋体" panose="02010600030101010101" pitchFamily="2" charset="-122"/>
              </a:rPr>
              <a:t>定义</a:t>
            </a:r>
            <a:endParaRPr lang="zh-CN" altLang="en-US" sz="1400" b="1" dirty="0">
              <a:solidFill>
                <a:srgbClr val="FF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0" name="椭圆 64"/>
          <p:cNvSpPr>
            <a:spLocks noChangeArrowheads="1"/>
          </p:cNvSpPr>
          <p:nvPr>
            <p:custDataLst>
              <p:tags r:id="rId8"/>
            </p:custDataLst>
          </p:nvPr>
        </p:nvSpPr>
        <p:spPr bwMode="auto">
          <a:xfrm>
            <a:off x="7668260" y="1880870"/>
            <a:ext cx="904240" cy="777875"/>
          </a:xfrm>
          <a:prstGeom prst="ellipse">
            <a:avLst/>
          </a:prstGeom>
          <a:solidFill>
            <a:srgbClr val="FF0000"/>
          </a:solidFill>
          <a:ln w="190500" cap="sq" cmpd="sng">
            <a:solidFill>
              <a:schemeClr val="bg1">
                <a:lumMod val="65000"/>
              </a:schemeClr>
            </a:solidFill>
            <a:round/>
          </a:ln>
        </p:spPr>
        <p:txBody>
          <a:bodyPr lIns="68595" tIns="34297" rIns="68595" bIns="34297" anchor="ctr"/>
          <a:p>
            <a:pPr algn="ctr"/>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解读</a:t>
            </a:r>
            <a:endPar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 name="矩形 22"/>
          <p:cNvSpPr/>
          <p:nvPr>
            <p:custDataLst>
              <p:tags r:id="rId9"/>
            </p:custDataLst>
          </p:nvPr>
        </p:nvSpPr>
        <p:spPr>
          <a:xfrm>
            <a:off x="3026869" y="1862559"/>
            <a:ext cx="4699134" cy="100549"/>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p>
            <a:pPr algn="ctr"/>
            <a:endParaRPr lang="zh-CN" altLang="en-US"/>
          </a:p>
        </p:txBody>
      </p:sp>
      <p:sp>
        <p:nvSpPr>
          <p:cNvPr id="19" name="文本框 18"/>
          <p:cNvSpPr txBox="1"/>
          <p:nvPr>
            <p:custDataLst>
              <p:tags r:id="rId10"/>
            </p:custDataLst>
          </p:nvPr>
        </p:nvSpPr>
        <p:spPr>
          <a:xfrm>
            <a:off x="755650" y="2045335"/>
            <a:ext cx="6899275" cy="2930525"/>
          </a:xfrm>
          <a:prstGeom prst="rect">
            <a:avLst/>
          </a:prstGeom>
          <a:noFill/>
        </p:spPr>
        <p:txBody>
          <a:bodyPr wrap="square">
            <a:noAutofit/>
          </a:bodyPr>
          <a:p>
            <a:pPr marL="0" marR="0" algn="l">
              <a:lnSpc>
                <a:spcPct val="150000"/>
              </a:lnSpc>
              <a:spcBef>
                <a:spcPts val="0"/>
              </a:spcBef>
              <a:spcAft>
                <a:spcPts val="0"/>
              </a:spcAft>
            </a:pPr>
            <a:r>
              <a:rPr sz="1000" kern="100" dirty="0">
                <a:latin typeface="Hero" panose="02000506000000020004" pitchFamily="50" charset="0"/>
                <a:ea typeface="微软雅黑" panose="020B0503020204020204" pitchFamily="34" charset="-122"/>
                <a:cs typeface="Times New Roman" panose="02020603050405020304" charset="0"/>
              </a:rPr>
              <a:t>行政处罚的种类</a:t>
            </a:r>
            <a:r>
              <a:rPr lang="zh-CN" sz="1000" kern="100" dirty="0">
                <a:latin typeface="Hero" panose="02000506000000020004" pitchFamily="50" charset="0"/>
                <a:ea typeface="微软雅黑" panose="020B0503020204020204" pitchFamily="34" charset="-122"/>
                <a:cs typeface="Times New Roman" panose="02020603050405020304" charset="0"/>
              </a:rPr>
              <a:t>：</a:t>
            </a:r>
            <a:r>
              <a:rPr lang="zh-CN" sz="900" kern="100" dirty="0">
                <a:latin typeface="Hero" panose="02000506000000020004" pitchFamily="50" charset="0"/>
                <a:ea typeface="微软雅黑" panose="020B0503020204020204" pitchFamily="34" charset="-122"/>
                <a:cs typeface="Times New Roman" panose="02020603050405020304" charset="0"/>
              </a:rPr>
              <a:t>警告；</a:t>
            </a:r>
            <a:r>
              <a:rPr lang="zh-CN" sz="900" kern="100" dirty="0">
                <a:solidFill>
                  <a:srgbClr val="FF0000"/>
                </a:solidFill>
                <a:latin typeface="Hero" panose="02000506000000020004" pitchFamily="50" charset="0"/>
                <a:ea typeface="微软雅黑" panose="020B0503020204020204" pitchFamily="34" charset="-122"/>
                <a:cs typeface="Times New Roman" panose="02020603050405020304" charset="0"/>
              </a:rPr>
              <a:t>罚款</a:t>
            </a:r>
            <a:r>
              <a:rPr lang="zh-CN" sz="900" kern="100" dirty="0">
                <a:latin typeface="Hero" panose="02000506000000020004" pitchFamily="50" charset="0"/>
                <a:ea typeface="微软雅黑" panose="020B0503020204020204" pitchFamily="34" charset="-122"/>
                <a:cs typeface="Times New Roman" panose="02020603050405020304" charset="0"/>
              </a:rPr>
              <a:t>；没收违法所得、没收非法财物；责令停产停业；暂扣或者吊销许可证，暂扣或者吊销执照。</a:t>
            </a:r>
            <a:endParaRPr lang="zh-CN" sz="900" kern="100" dirty="0">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en-US" altLang="zh-CN" sz="1000" b="1" kern="100" dirty="0">
                <a:solidFill>
                  <a:srgbClr val="FF0000"/>
                </a:solidFill>
                <a:effectLst>
                  <a:outerShdw blurRad="38100" dist="25400" dir="5400000" algn="ctr" rotWithShape="0">
                    <a:srgbClr val="6E747A">
                      <a:alpha val="43000"/>
                    </a:srgbClr>
                  </a:outerShdw>
                </a:effectLst>
                <a:latin typeface="Hero" panose="02000506000000020004" pitchFamily="50" charset="0"/>
                <a:ea typeface="微软雅黑" panose="020B0503020204020204" pitchFamily="34" charset="-122"/>
                <a:cs typeface="Times New Roman" panose="02020603050405020304" charset="0"/>
                <a:sym typeface="+mn-ea"/>
              </a:rPr>
              <a:t>行政处罚追究时效</a:t>
            </a:r>
            <a:r>
              <a:rPr lang="zh-CN" sz="1000" kern="100" dirty="0">
                <a:latin typeface="Hero" panose="02000506000000020004" pitchFamily="50" charset="0"/>
                <a:ea typeface="微软雅黑" panose="020B0503020204020204" pitchFamily="34" charset="-122"/>
                <a:cs typeface="Times New Roman" panose="02020603050405020304" charset="0"/>
              </a:rPr>
              <a:t>，一般为两年，</a:t>
            </a:r>
            <a:r>
              <a:rPr lang="zh-CN" sz="1000" u="sng" kern="100" dirty="0">
                <a:solidFill>
                  <a:srgbClr val="00B050"/>
                </a:solidFill>
                <a:latin typeface="Hero" panose="02000506000000020004" pitchFamily="50" charset="0"/>
                <a:ea typeface="微软雅黑" panose="020B0503020204020204" pitchFamily="34" charset="-122"/>
                <a:cs typeface="Times New Roman" panose="02020603050405020304" charset="0"/>
              </a:rPr>
              <a:t>法律别有规定除外，</a:t>
            </a:r>
            <a:r>
              <a:rPr lang="zh-CN" sz="1000" kern="100" dirty="0">
                <a:latin typeface="Hero" panose="02000506000000020004" pitchFamily="50" charset="0"/>
                <a:ea typeface="微软雅黑" panose="020B0503020204020204" pitchFamily="34" charset="-122"/>
                <a:cs typeface="Times New Roman" panose="02020603050405020304" charset="0"/>
              </a:rPr>
              <a:t>包括以下两种：</a:t>
            </a:r>
            <a:r>
              <a:rPr lang="zh-CN" sz="1000" kern="100" dirty="0">
                <a:solidFill>
                  <a:srgbClr val="FF0000"/>
                </a:solidFill>
                <a:latin typeface="Hero" panose="02000506000000020004" pitchFamily="50" charset="0"/>
                <a:ea typeface="微软雅黑" panose="020B0503020204020204" pitchFamily="34" charset="-122"/>
                <a:cs typeface="Times New Roman" panose="02020603050405020304" charset="0"/>
              </a:rPr>
              <a:t>一是《治安管理处罚法》</a:t>
            </a:r>
            <a:r>
              <a:rPr lang="zh-CN" sz="1000" kern="100" dirty="0">
                <a:latin typeface="Hero" panose="02000506000000020004" pitchFamily="50" charset="0"/>
                <a:ea typeface="微软雅黑" panose="020B0503020204020204" pitchFamily="34" charset="-122"/>
                <a:cs typeface="Times New Roman" panose="02020603050405020304" charset="0"/>
              </a:rPr>
              <a:t>对违法行为的追究时效为</a:t>
            </a:r>
            <a:r>
              <a:rPr lang="zh-CN" sz="1000" kern="100" dirty="0">
                <a:solidFill>
                  <a:srgbClr val="FF0000"/>
                </a:solidFill>
                <a:latin typeface="Hero" panose="02000506000000020004" pitchFamily="50" charset="0"/>
                <a:ea typeface="微软雅黑" panose="020B0503020204020204" pitchFamily="34" charset="-122"/>
                <a:cs typeface="Times New Roman" panose="02020603050405020304" charset="0"/>
              </a:rPr>
              <a:t>6个月；二是《税收征管法》</a:t>
            </a:r>
            <a:r>
              <a:rPr lang="zh-CN" sz="1000" kern="100" dirty="0">
                <a:latin typeface="Hero" panose="02000506000000020004" pitchFamily="50" charset="0"/>
                <a:ea typeface="微软雅黑" panose="020B0503020204020204" pitchFamily="34" charset="-122"/>
                <a:cs typeface="Times New Roman" panose="02020603050405020304" charset="0"/>
              </a:rPr>
              <a:t>第52条：税务机关在</a:t>
            </a:r>
            <a:r>
              <a:rPr lang="zh-CN" sz="1000" kern="100" dirty="0">
                <a:solidFill>
                  <a:srgbClr val="FF0000"/>
                </a:solidFill>
                <a:latin typeface="Hero" panose="02000506000000020004" pitchFamily="50" charset="0"/>
                <a:ea typeface="微软雅黑" panose="020B0503020204020204" pitchFamily="34" charset="-122"/>
                <a:cs typeface="Times New Roman" panose="02020603050405020304" charset="0"/>
              </a:rPr>
              <a:t>3年内</a:t>
            </a:r>
            <a:r>
              <a:rPr lang="zh-CN" sz="1000" kern="100" dirty="0">
                <a:latin typeface="Hero" panose="02000506000000020004" pitchFamily="50" charset="0"/>
                <a:ea typeface="微软雅黑" panose="020B0503020204020204" pitchFamily="34" charset="-122"/>
                <a:cs typeface="Times New Roman" panose="02020603050405020304" charset="0"/>
              </a:rPr>
              <a:t>可以追征税款、滞纳金；特殊情况，追征期可延长到</a:t>
            </a:r>
            <a:r>
              <a:rPr lang="zh-CN" sz="1000" kern="100" dirty="0">
                <a:solidFill>
                  <a:srgbClr val="FF0000"/>
                </a:solidFill>
                <a:latin typeface="Hero" panose="02000506000000020004" pitchFamily="50" charset="0"/>
                <a:ea typeface="微软雅黑" panose="020B0503020204020204" pitchFamily="34" charset="-122"/>
                <a:cs typeface="Times New Roman" panose="02020603050405020304" charset="0"/>
              </a:rPr>
              <a:t>5</a:t>
            </a:r>
            <a:r>
              <a:rPr lang="zh-CN" sz="1000" kern="100" dirty="0">
                <a:solidFill>
                  <a:srgbClr val="FF0000"/>
                </a:solidFill>
                <a:latin typeface="Hero" panose="02000506000000020004" pitchFamily="50" charset="0"/>
                <a:ea typeface="微软雅黑" panose="020B0503020204020204" pitchFamily="34" charset="-122"/>
                <a:cs typeface="Times New Roman" panose="02020603050405020304" charset="0"/>
                <a:sym typeface="+mn-ea"/>
              </a:rPr>
              <a:t>年</a:t>
            </a:r>
            <a:r>
              <a:rPr lang="zh-CN" sz="1000" kern="100" dirty="0">
                <a:latin typeface="Hero" panose="02000506000000020004" pitchFamily="50" charset="0"/>
                <a:ea typeface="微软雅黑" panose="020B0503020204020204" pitchFamily="34" charset="-122"/>
                <a:cs typeface="Times New Roman" panose="02020603050405020304" charset="0"/>
              </a:rPr>
              <a:t>。</a:t>
            </a:r>
            <a:endParaRPr lang="zh-CN" sz="1000" b="1" kern="100" dirty="0">
              <a:solidFill>
                <a:srgbClr val="C00000"/>
              </a:solidFill>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endParaRPr lang="zh-CN" altLang="en-US" sz="1000" kern="100" dirty="0">
              <a:latin typeface="Hero" panose="02000506000000020004" pitchFamily="50" charset="0"/>
              <a:ea typeface="微软雅黑" panose="020B0503020204020204" pitchFamily="3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bldLst>
      <p:bldP spid="18" grpId="0" bldLvl="0" animBg="1"/>
      <p:bldP spid="18" grpId="1" bldLvl="0" animBg="1"/>
      <p:bldP spid="20" grpId="0" bldLvl="0" animBg="1"/>
      <p:bldP spid="20" grpId="1" bldLvl="0" animBg="1"/>
      <p:bldP spid="2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83068" y="104775"/>
            <a:ext cx="1683191" cy="74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7" name="矩形 16"/>
          <p:cNvSpPr/>
          <p:nvPr/>
        </p:nvSpPr>
        <p:spPr>
          <a:xfrm>
            <a:off x="7015864" y="4214866"/>
            <a:ext cx="1602907" cy="74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nvGrpSpPr>
          <p:cNvPr id="4" name="组合 3"/>
          <p:cNvGrpSpPr/>
          <p:nvPr/>
        </p:nvGrpSpPr>
        <p:grpSpPr>
          <a:xfrm flipH="1">
            <a:off x="7058025" y="3766733"/>
            <a:ext cx="2085974" cy="1390649"/>
            <a:chOff x="10604503" y="4737100"/>
            <a:chExt cx="3619498" cy="2413000"/>
          </a:xfrm>
        </p:grpSpPr>
        <p:sp>
          <p:nvSpPr>
            <p:cNvPr id="5" name="直角三角形 4"/>
            <p:cNvSpPr/>
            <p:nvPr/>
          </p:nvSpPr>
          <p:spPr>
            <a:xfrm>
              <a:off x="11442701" y="4737100"/>
              <a:ext cx="2781300" cy="2413000"/>
            </a:xfrm>
            <a:prstGeom prst="rtTriangle">
              <a:avLst/>
            </a:prstGeom>
            <a:solidFill>
              <a:srgbClr val="EA1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sp>
          <p:nvSpPr>
            <p:cNvPr id="6" name="直角三角形 5"/>
            <p:cNvSpPr/>
            <p:nvPr/>
          </p:nvSpPr>
          <p:spPr>
            <a:xfrm>
              <a:off x="10604503" y="4737100"/>
              <a:ext cx="2781300" cy="2413000"/>
            </a:xfrm>
            <a:prstGeom prst="rtTriangle">
              <a:avLst/>
            </a:prstGeom>
            <a:solidFill>
              <a:srgbClr val="202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grpSp>
      <p:sp>
        <p:nvSpPr>
          <p:cNvPr id="8" name="文本框 7"/>
          <p:cNvSpPr txBox="1"/>
          <p:nvPr/>
        </p:nvSpPr>
        <p:spPr>
          <a:xfrm>
            <a:off x="2915920" y="114300"/>
            <a:ext cx="4017645" cy="398780"/>
          </a:xfrm>
          <a:prstGeom prst="rect">
            <a:avLst/>
          </a:prstGeom>
          <a:noFill/>
        </p:spPr>
        <p:txBody>
          <a:bodyPr wrap="square" rtlCol="0">
            <a:spAutoFit/>
          </a:bodyPr>
          <a:lstStyle/>
          <a:p>
            <a:pPr algn="l"/>
            <a:r>
              <a:rPr lang="zh-CN" altLang="en-US" sz="2000" b="1" dirty="0">
                <a:latin typeface="微软雅黑" panose="020B0503020204020204" pitchFamily="34" charset="-122"/>
                <a:ea typeface="微软雅黑" panose="020B0503020204020204" pitchFamily="34" charset="-122"/>
                <a:sym typeface="+mn-ea"/>
              </a:rPr>
              <a:t>诉讼时效</a:t>
            </a:r>
            <a:r>
              <a:rPr lang="en-US" altLang="zh-CN" sz="2000" b="1" dirty="0">
                <a:solidFill>
                  <a:srgbClr val="FF0000"/>
                </a:solidFill>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刑事诉讼</a:t>
            </a:r>
            <a:endParaRPr lang="zh-CN" altLang="en-US" sz="2000" b="1" dirty="0">
              <a:solidFill>
                <a:srgbClr val="2D233E"/>
              </a:solidFill>
              <a:latin typeface="微软雅黑" panose="020B0503020204020204" pitchFamily="34" charset="-122"/>
              <a:ea typeface="微软雅黑" panose="020B0503020204020204" pitchFamily="34" charset="-122"/>
              <a:cs typeface="阿里巴巴普惠体 H" panose="00020600040101010101" pitchFamily="18" charset="-122"/>
              <a:sym typeface="+mn-ea"/>
            </a:endParaRPr>
          </a:p>
        </p:txBody>
      </p:sp>
      <p:sp>
        <p:nvSpPr>
          <p:cNvPr id="10" name="文本框 9"/>
          <p:cNvSpPr txBox="1"/>
          <p:nvPr/>
        </p:nvSpPr>
        <p:spPr>
          <a:xfrm>
            <a:off x="1475740" y="794385"/>
            <a:ext cx="6250305" cy="486410"/>
          </a:xfrm>
          <a:prstGeom prst="rect">
            <a:avLst/>
          </a:prstGeom>
          <a:noFill/>
        </p:spPr>
        <p:txBody>
          <a:bodyPr wrap="square">
            <a:noAutofit/>
          </a:bodyPr>
          <a:lstStyle/>
          <a:p>
            <a:pPr marL="0" marR="0" algn="l">
              <a:lnSpc>
                <a:spcPct val="150000"/>
              </a:lnSpc>
              <a:spcBef>
                <a:spcPts val="0"/>
              </a:spcBef>
              <a:spcAft>
                <a:spcPts val="0"/>
              </a:spcAft>
            </a:pPr>
            <a:r>
              <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  </a:t>
            </a:r>
            <a:endPar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p:txBody>
      </p:sp>
      <p:grpSp>
        <p:nvGrpSpPr>
          <p:cNvPr id="11" name="组合 10"/>
          <p:cNvGrpSpPr/>
          <p:nvPr/>
        </p:nvGrpSpPr>
        <p:grpSpPr>
          <a:xfrm flipV="1">
            <a:off x="0" y="0"/>
            <a:ext cx="2085974" cy="1390649"/>
            <a:chOff x="10604503" y="4737100"/>
            <a:chExt cx="3619498" cy="2413000"/>
          </a:xfrm>
          <a:solidFill>
            <a:srgbClr val="EA1B35"/>
          </a:solidFill>
        </p:grpSpPr>
        <p:sp>
          <p:nvSpPr>
            <p:cNvPr id="12" name="直角三角形 11"/>
            <p:cNvSpPr/>
            <p:nvPr/>
          </p:nvSpPr>
          <p:spPr>
            <a:xfrm>
              <a:off x="11442701" y="4737100"/>
              <a:ext cx="2781300" cy="2413000"/>
            </a:xfrm>
            <a:prstGeom prst="rtTriangle">
              <a:avLst/>
            </a:prstGeom>
            <a:solidFill>
              <a:srgbClr val="2D2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sp>
          <p:nvSpPr>
            <p:cNvPr id="13" name="直角三角形 12"/>
            <p:cNvSpPr/>
            <p:nvPr/>
          </p:nvSpPr>
          <p:spPr>
            <a:xfrm>
              <a:off x="10604503" y="4737100"/>
              <a:ext cx="2781300" cy="2413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grpSp>
      <p:sp>
        <p:nvSpPr>
          <p:cNvPr id="21" name="文本框 20"/>
          <p:cNvSpPr txBox="1"/>
          <p:nvPr/>
        </p:nvSpPr>
        <p:spPr>
          <a:xfrm>
            <a:off x="1751330" y="747395"/>
            <a:ext cx="646430" cy="506730"/>
          </a:xfrm>
          <a:prstGeom prst="rect">
            <a:avLst/>
          </a:prstGeom>
          <a:noFill/>
        </p:spPr>
        <p:txBody>
          <a:bodyPr wrap="square" rtlCol="0">
            <a:spAutoFit/>
          </a:bodyPr>
          <a:lstStyle/>
          <a:p>
            <a:pPr algn="ctr"/>
            <a:r>
              <a:rPr lang="en-US" altLang="zh-CN" sz="2700" dirty="0">
                <a:solidFill>
                  <a:schemeClr val="bg1"/>
                </a:solidFill>
                <a:latin typeface="Impact" panose="020B0806030902050204" pitchFamily="34" charset="0"/>
              </a:rPr>
              <a:t>01</a:t>
            </a:r>
            <a:endParaRPr lang="zh-CN" altLang="en-US" sz="2700" dirty="0">
              <a:solidFill>
                <a:schemeClr val="bg1"/>
              </a:solidFill>
              <a:latin typeface="Impact" panose="020B0806030902050204" pitchFamily="34" charset="0"/>
            </a:endParaRPr>
          </a:p>
        </p:txBody>
      </p:sp>
      <p:grpSp>
        <p:nvGrpSpPr>
          <p:cNvPr id="38" name="组合 37"/>
          <p:cNvGrpSpPr/>
          <p:nvPr/>
        </p:nvGrpSpPr>
        <p:grpSpPr>
          <a:xfrm>
            <a:off x="318885" y="2362046"/>
            <a:ext cx="1602908" cy="2380765"/>
            <a:chOff x="607225" y="2020230"/>
            <a:chExt cx="2859573" cy="4247264"/>
          </a:xfrm>
        </p:grpSpPr>
        <p:grpSp>
          <p:nvGrpSpPr>
            <p:cNvPr id="35" name="组合 34"/>
            <p:cNvGrpSpPr/>
            <p:nvPr/>
          </p:nvGrpSpPr>
          <p:grpSpPr>
            <a:xfrm>
              <a:off x="993088" y="2020230"/>
              <a:ext cx="1977734" cy="3829040"/>
              <a:chOff x="966406" y="2159930"/>
              <a:chExt cx="1977734" cy="3829040"/>
            </a:xfrm>
          </p:grpSpPr>
          <p:cxnSp>
            <p:nvCxnSpPr>
              <p:cNvPr id="31" name="直接连接符 30"/>
              <p:cNvCxnSpPr/>
              <p:nvPr/>
            </p:nvCxnSpPr>
            <p:spPr>
              <a:xfrm>
                <a:off x="973728" y="2159930"/>
                <a:ext cx="0" cy="3829039"/>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966406" y="5988969"/>
                <a:ext cx="1977734" cy="1"/>
              </a:xfrm>
              <a:prstGeom prst="line">
                <a:avLst/>
              </a:prstGeom>
              <a:ln w="19050">
                <a:solidFill>
                  <a:srgbClr val="EA1B35">
                    <a:alpha val="90000"/>
                  </a:srgbClr>
                </a:solidFill>
                <a:tailEnd type="ova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607225" y="5136495"/>
              <a:ext cx="2859573" cy="1130999"/>
              <a:chOff x="831612" y="3996408"/>
              <a:chExt cx="2572657" cy="2067882"/>
            </a:xfrm>
          </p:grpSpPr>
          <p:cxnSp>
            <p:nvCxnSpPr>
              <p:cNvPr id="29" name="直接连接符 28"/>
              <p:cNvCxnSpPr/>
              <p:nvPr/>
            </p:nvCxnSpPr>
            <p:spPr>
              <a:xfrm>
                <a:off x="838200" y="3996408"/>
                <a:ext cx="0" cy="2064534"/>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831612" y="6064289"/>
                <a:ext cx="2572657" cy="1"/>
              </a:xfrm>
              <a:prstGeom prst="line">
                <a:avLst/>
              </a:prstGeom>
              <a:ln w="19050">
                <a:solidFill>
                  <a:srgbClr val="EA1B35">
                    <a:alpha val="90000"/>
                  </a:srgbClr>
                </a:solidFill>
                <a:tailEnd type="oval"/>
              </a:ln>
            </p:spPr>
            <p:style>
              <a:lnRef idx="1">
                <a:schemeClr val="accent1"/>
              </a:lnRef>
              <a:fillRef idx="0">
                <a:schemeClr val="accent1"/>
              </a:fillRef>
              <a:effectRef idx="0">
                <a:schemeClr val="accent1"/>
              </a:effectRef>
              <a:fontRef idx="minor">
                <a:schemeClr val="tx1"/>
              </a:fontRef>
            </p:style>
          </p:cxnSp>
        </p:grpSp>
        <p:cxnSp>
          <p:nvCxnSpPr>
            <p:cNvPr id="27" name="直接连接符 26"/>
            <p:cNvCxnSpPr/>
            <p:nvPr/>
          </p:nvCxnSpPr>
          <p:spPr>
            <a:xfrm>
              <a:off x="1358900" y="2615130"/>
              <a:ext cx="0" cy="2537517"/>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609058" y="5143123"/>
              <a:ext cx="749842" cy="0"/>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flipH="1" flipV="1">
            <a:off x="7226768" y="324790"/>
            <a:ext cx="1602908" cy="2380765"/>
            <a:chOff x="607225" y="2020230"/>
            <a:chExt cx="2859573" cy="4247264"/>
          </a:xfrm>
        </p:grpSpPr>
        <p:grpSp>
          <p:nvGrpSpPr>
            <p:cNvPr id="49" name="组合 48"/>
            <p:cNvGrpSpPr/>
            <p:nvPr/>
          </p:nvGrpSpPr>
          <p:grpSpPr>
            <a:xfrm>
              <a:off x="993088" y="2020230"/>
              <a:ext cx="1977734" cy="3829040"/>
              <a:chOff x="966406" y="2159930"/>
              <a:chExt cx="1977734" cy="3829040"/>
            </a:xfrm>
          </p:grpSpPr>
          <p:cxnSp>
            <p:nvCxnSpPr>
              <p:cNvPr id="55" name="直接连接符 54"/>
              <p:cNvCxnSpPr/>
              <p:nvPr/>
            </p:nvCxnSpPr>
            <p:spPr>
              <a:xfrm>
                <a:off x="973728" y="2159930"/>
                <a:ext cx="0" cy="3829039"/>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966406" y="5988969"/>
                <a:ext cx="1977734" cy="1"/>
              </a:xfrm>
              <a:prstGeom prst="line">
                <a:avLst/>
              </a:prstGeom>
              <a:ln w="19050">
                <a:solidFill>
                  <a:srgbClr val="EA1B35">
                    <a:alpha val="90000"/>
                  </a:srgbClr>
                </a:solidFill>
                <a:tailEnd type="ova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a:xfrm>
              <a:off x="607225" y="5136495"/>
              <a:ext cx="2859573" cy="1130999"/>
              <a:chOff x="831612" y="3996408"/>
              <a:chExt cx="2572657" cy="2067882"/>
            </a:xfrm>
          </p:grpSpPr>
          <p:cxnSp>
            <p:nvCxnSpPr>
              <p:cNvPr id="53" name="直接连接符 52"/>
              <p:cNvCxnSpPr/>
              <p:nvPr/>
            </p:nvCxnSpPr>
            <p:spPr>
              <a:xfrm>
                <a:off x="838200" y="3996408"/>
                <a:ext cx="0" cy="2064534"/>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831612" y="6064289"/>
                <a:ext cx="2572657" cy="1"/>
              </a:xfrm>
              <a:prstGeom prst="line">
                <a:avLst/>
              </a:prstGeom>
              <a:ln w="19050">
                <a:solidFill>
                  <a:srgbClr val="EA1B35">
                    <a:alpha val="90000"/>
                  </a:srgbClr>
                </a:solidFill>
                <a:tailEnd type="oval"/>
              </a:ln>
            </p:spPr>
            <p:style>
              <a:lnRef idx="1">
                <a:schemeClr val="accent1"/>
              </a:lnRef>
              <a:fillRef idx="0">
                <a:schemeClr val="accent1"/>
              </a:fillRef>
              <a:effectRef idx="0">
                <a:schemeClr val="accent1"/>
              </a:effectRef>
              <a:fontRef idx="minor">
                <a:schemeClr val="tx1"/>
              </a:fontRef>
            </p:style>
          </p:cxnSp>
        </p:grpSp>
        <p:cxnSp>
          <p:nvCxnSpPr>
            <p:cNvPr id="51" name="直接连接符 50"/>
            <p:cNvCxnSpPr/>
            <p:nvPr/>
          </p:nvCxnSpPr>
          <p:spPr>
            <a:xfrm>
              <a:off x="1358900" y="2615130"/>
              <a:ext cx="0" cy="2537517"/>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609058" y="5143123"/>
              <a:ext cx="749842" cy="0"/>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grpSp>
      <p:sp>
        <p:nvSpPr>
          <p:cNvPr id="39" name="Diamond 33"/>
          <p:cNvSpPr/>
          <p:nvPr>
            <p:custDataLst>
              <p:tags r:id="rId1"/>
            </p:custDataLst>
          </p:nvPr>
        </p:nvSpPr>
        <p:spPr>
          <a:xfrm>
            <a:off x="2447925" y="123190"/>
            <a:ext cx="427355" cy="424815"/>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p>
            <a:pPr algn="ctr"/>
            <a:r>
              <a:rPr lang="en-US" altLang="zh-CN" sz="1200" b="1" dirty="0">
                <a:solidFill>
                  <a:schemeClr val="bg1"/>
                </a:solidFill>
                <a:cs typeface="+mn-ea"/>
                <a:sym typeface="+mn-lt"/>
              </a:rPr>
              <a:t>02</a:t>
            </a:r>
            <a:endParaRPr lang="en-US" altLang="zh-CN" sz="1200" b="1" dirty="0">
              <a:solidFill>
                <a:schemeClr val="bg1"/>
              </a:solidFill>
              <a:cs typeface="+mn-ea"/>
              <a:sym typeface="+mn-lt"/>
            </a:endParaRPr>
          </a:p>
        </p:txBody>
      </p:sp>
      <p:sp>
        <p:nvSpPr>
          <p:cNvPr id="2" name="文本框 1"/>
          <p:cNvSpPr txBox="1"/>
          <p:nvPr>
            <p:custDataLst>
              <p:tags r:id="rId2"/>
            </p:custDataLst>
          </p:nvPr>
        </p:nvSpPr>
        <p:spPr>
          <a:xfrm>
            <a:off x="1547495" y="1059815"/>
            <a:ext cx="6250305" cy="486410"/>
          </a:xfrm>
          <a:prstGeom prst="rect">
            <a:avLst/>
          </a:prstGeom>
          <a:noFill/>
        </p:spPr>
        <p:txBody>
          <a:bodyPr wrap="square">
            <a:noAutofit/>
          </a:bodyPr>
          <a:p>
            <a:pPr marL="0" marR="0" algn="l">
              <a:lnSpc>
                <a:spcPct val="150000"/>
              </a:lnSpc>
              <a:spcBef>
                <a:spcPts val="0"/>
              </a:spcBef>
              <a:spcAft>
                <a:spcPts val="0"/>
              </a:spcAft>
            </a:pPr>
            <a:r>
              <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  </a:t>
            </a:r>
            <a:endPar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p:txBody>
      </p:sp>
      <p:sp>
        <p:nvSpPr>
          <p:cNvPr id="3" name="文本框 2"/>
          <p:cNvSpPr txBox="1"/>
          <p:nvPr>
            <p:custDataLst>
              <p:tags r:id="rId3"/>
            </p:custDataLst>
          </p:nvPr>
        </p:nvSpPr>
        <p:spPr>
          <a:xfrm>
            <a:off x="1644015" y="1203325"/>
            <a:ext cx="6250305" cy="486410"/>
          </a:xfrm>
          <a:prstGeom prst="rect">
            <a:avLst/>
          </a:prstGeom>
          <a:noFill/>
        </p:spPr>
        <p:txBody>
          <a:bodyPr wrap="square">
            <a:noAutofit/>
          </a:bodyPr>
          <a:lstStyle/>
          <a:p>
            <a:pPr marL="0" marR="0" algn="l">
              <a:lnSpc>
                <a:spcPct val="150000"/>
              </a:lnSpc>
              <a:spcBef>
                <a:spcPts val="0"/>
              </a:spcBef>
              <a:spcAft>
                <a:spcPts val="0"/>
              </a:spcAft>
            </a:pPr>
            <a:r>
              <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  </a:t>
            </a:r>
            <a:endPar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p:txBody>
      </p:sp>
      <p:sp>
        <p:nvSpPr>
          <p:cNvPr id="7" name="文本框 6"/>
          <p:cNvSpPr txBox="1"/>
          <p:nvPr>
            <p:custDataLst>
              <p:tags r:id="rId4"/>
            </p:custDataLst>
          </p:nvPr>
        </p:nvSpPr>
        <p:spPr>
          <a:xfrm>
            <a:off x="1674495" y="1186815"/>
            <a:ext cx="6250305" cy="486410"/>
          </a:xfrm>
          <a:prstGeom prst="rect">
            <a:avLst/>
          </a:prstGeom>
          <a:noFill/>
        </p:spPr>
        <p:txBody>
          <a:bodyPr wrap="square">
            <a:noAutofit/>
          </a:bodyPr>
          <a:p>
            <a:pPr marL="0" marR="0" algn="l">
              <a:lnSpc>
                <a:spcPct val="150000"/>
              </a:lnSpc>
              <a:spcBef>
                <a:spcPts val="0"/>
              </a:spcBef>
              <a:spcAft>
                <a:spcPts val="0"/>
              </a:spcAft>
            </a:pPr>
            <a:r>
              <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  </a:t>
            </a:r>
            <a:endPar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p:txBody>
      </p:sp>
      <p:sp>
        <p:nvSpPr>
          <p:cNvPr id="9" name="文本框 8"/>
          <p:cNvSpPr txBox="1"/>
          <p:nvPr>
            <p:custDataLst>
              <p:tags r:id="rId5"/>
            </p:custDataLst>
          </p:nvPr>
        </p:nvSpPr>
        <p:spPr>
          <a:xfrm>
            <a:off x="2147570" y="602615"/>
            <a:ext cx="6499860" cy="1657985"/>
          </a:xfrm>
          <a:prstGeom prst="rect">
            <a:avLst/>
          </a:prstGeom>
          <a:noFill/>
        </p:spPr>
        <p:txBody>
          <a:bodyPr wrap="square">
            <a:noAutofit/>
          </a:bodyPr>
          <a:p>
            <a:pPr marL="0" marR="0" algn="l">
              <a:lnSpc>
                <a:spcPct val="150000"/>
              </a:lnSpc>
              <a:spcBef>
                <a:spcPts val="0"/>
              </a:spcBef>
              <a:spcAft>
                <a:spcPts val="0"/>
              </a:spcAft>
            </a:pPr>
            <a:r>
              <a:rPr lang="zh-CN" altLang="en-US" sz="1000" b="1" kern="100" dirty="0">
                <a:solidFill>
                  <a:srgbClr val="FF0000"/>
                </a:solidFill>
                <a:effectLst>
                  <a:outerShdw blurRad="38100" dist="25400" dir="5400000" algn="ctr" rotWithShape="0">
                    <a:srgbClr val="6E747A">
                      <a:alpha val="43000"/>
                    </a:srgbClr>
                  </a:outerShdw>
                </a:effectLst>
                <a:latin typeface="Hero" panose="02000506000000020004" pitchFamily="50" charset="0"/>
                <a:ea typeface="微软雅黑" panose="020B0503020204020204" pitchFamily="34" charset="-122"/>
                <a:cs typeface="Times New Roman" panose="02020603050405020304" charset="0"/>
              </a:rPr>
              <a:t>刑事</a:t>
            </a:r>
            <a:r>
              <a:rPr lang="en-US" altLang="zh-CN" sz="1000" b="1" kern="100" dirty="0">
                <a:solidFill>
                  <a:srgbClr val="FF0000"/>
                </a:solidFill>
                <a:effectLst>
                  <a:outerShdw blurRad="38100" dist="25400" dir="5400000" algn="ctr" rotWithShape="0">
                    <a:srgbClr val="6E747A">
                      <a:alpha val="43000"/>
                    </a:srgbClr>
                  </a:outerShdw>
                </a:effectLst>
                <a:latin typeface="Hero" panose="02000506000000020004" pitchFamily="50" charset="0"/>
                <a:ea typeface="微软雅黑" panose="020B0503020204020204" pitchFamily="34" charset="-122"/>
                <a:cs typeface="Times New Roman" panose="02020603050405020304" charset="0"/>
              </a:rPr>
              <a:t>诉讼时效</a:t>
            </a:r>
            <a:r>
              <a:rPr lang="zh-CN" altLang="en-US" sz="1000" b="1"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指追究刑事责任的有效期限，根据</a:t>
            </a:r>
            <a:r>
              <a:rPr lang="zh-CN" altLang="en-US" sz="1000" b="1" kern="100" dirty="0">
                <a:solidFill>
                  <a:srgbClr val="FF0000"/>
                </a:solidFill>
                <a:effectLst/>
                <a:latin typeface="Hero" panose="02000506000000020004" pitchFamily="50" charset="0"/>
                <a:ea typeface="微软雅黑" panose="020B0503020204020204" pitchFamily="34" charset="-122"/>
                <a:cs typeface="Times New Roman" panose="02020603050405020304" charset="0"/>
              </a:rPr>
              <a:t>判处的刑期</a:t>
            </a:r>
            <a:r>
              <a:rPr lang="zh-CN" altLang="en-US" sz="1000" b="1"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来确定</a:t>
            </a:r>
            <a:endParaRPr lang="zh-CN" altLang="en-US" sz="1000" b="1"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zh-CN" altLang="en-US" sz="1000" b="1" kern="100" dirty="0">
                <a:solidFill>
                  <a:srgbClr val="FF0000"/>
                </a:solidFill>
                <a:effectLst/>
                <a:latin typeface="Hero" panose="02000506000000020004" pitchFamily="50" charset="0"/>
                <a:ea typeface="微软雅黑" panose="020B0503020204020204" pitchFamily="34" charset="-122"/>
                <a:cs typeface="Times New Roman" panose="02020603050405020304" charset="0"/>
              </a:rPr>
              <a:t>目的</a:t>
            </a:r>
            <a:r>
              <a:rPr lang="zh-CN" altLang="en-US" sz="1000" b="1"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是‌及时结束权利义务关系的不确定状态，‌稳定法律秩序，‌降低交易成本</a:t>
            </a:r>
            <a:endParaRPr lang="zh-CN" altLang="en-US" sz="1000" b="1"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endParaRPr lang="zh-CN" altLang="en-US"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endParaRPr lang="zh-CN" altLang="en-US"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endPar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p:txBody>
      </p:sp>
      <p:sp>
        <p:nvSpPr>
          <p:cNvPr id="14" name="文本框 13"/>
          <p:cNvSpPr txBox="1"/>
          <p:nvPr>
            <p:custDataLst>
              <p:tags r:id="rId6"/>
            </p:custDataLst>
          </p:nvPr>
        </p:nvSpPr>
        <p:spPr>
          <a:xfrm>
            <a:off x="2125345" y="1157605"/>
            <a:ext cx="6243320" cy="1071880"/>
          </a:xfrm>
          <a:prstGeom prst="rect">
            <a:avLst/>
          </a:prstGeom>
          <a:noFill/>
        </p:spPr>
        <p:txBody>
          <a:bodyPr wrap="square">
            <a:noAutofit/>
          </a:bodyPr>
          <a:p>
            <a:pPr marL="0" marR="0" algn="l">
              <a:lnSpc>
                <a:spcPct val="150000"/>
              </a:lnSpc>
              <a:spcBef>
                <a:spcPts val="0"/>
              </a:spcBef>
              <a:spcAft>
                <a:spcPts val="0"/>
              </a:spcAft>
            </a:pPr>
            <a:r>
              <a:rPr lang="zh-CN" altLang="en-US" sz="1000" b="1" kern="100" dirty="0">
                <a:solidFill>
                  <a:srgbClr val="FF0000"/>
                </a:solidFill>
                <a:effectLst>
                  <a:outerShdw blurRad="38100" dist="25400" dir="5400000" algn="ctr" rotWithShape="0">
                    <a:srgbClr val="6E747A">
                      <a:alpha val="43000"/>
                    </a:srgbClr>
                  </a:outerShdw>
                </a:effectLst>
                <a:latin typeface="Hero" panose="02000506000000020004" pitchFamily="50" charset="0"/>
                <a:ea typeface="微软雅黑" panose="020B0503020204020204" pitchFamily="34" charset="-122"/>
                <a:cs typeface="Times New Roman" panose="02020603050405020304" charset="0"/>
              </a:rPr>
              <a:t>具体规定：</a:t>
            </a:r>
            <a:r>
              <a:rPr lang="zh-CN" altLang="en-US" sz="1000" kern="100" dirty="0">
                <a:solidFill>
                  <a:schemeClr val="tx1"/>
                </a:solidFill>
                <a:effectLst>
                  <a:outerShdw blurRad="38100" dist="19050" dir="2700000" algn="tl" rotWithShape="0">
                    <a:schemeClr val="dk1">
                      <a:alpha val="40000"/>
                    </a:schemeClr>
                  </a:outerShdw>
                </a:effectLst>
                <a:latin typeface="Hero" panose="02000506000000020004" pitchFamily="50" charset="0"/>
                <a:ea typeface="微软雅黑" panose="020B0503020204020204" pitchFamily="34" charset="-122"/>
                <a:cs typeface="Times New Roman" panose="02020603050405020304" charset="0"/>
              </a:rPr>
              <a:t>法定最高刑</a:t>
            </a:r>
            <a:r>
              <a:rPr lang="zh-CN" altLang="en-US" sz="1000" kern="100" dirty="0">
                <a:solidFill>
                  <a:srgbClr val="FF0000"/>
                </a:solidFill>
                <a:effectLst>
                  <a:outerShdw blurRad="38100" dist="19050" dir="2700000" algn="tl" rotWithShape="0">
                    <a:schemeClr val="dk1">
                      <a:alpha val="40000"/>
                    </a:schemeClr>
                  </a:outerShdw>
                </a:effectLst>
                <a:latin typeface="Hero" panose="02000506000000020004" pitchFamily="50" charset="0"/>
                <a:ea typeface="微软雅黑" panose="020B0503020204020204" pitchFamily="34" charset="-122"/>
                <a:cs typeface="Times New Roman" panose="02020603050405020304" charset="0"/>
              </a:rPr>
              <a:t>不满五年</a:t>
            </a:r>
            <a:r>
              <a:rPr lang="zh-CN" altLang="en-US" sz="1000" kern="100" dirty="0">
                <a:solidFill>
                  <a:schemeClr val="tx1"/>
                </a:solidFill>
                <a:effectLst>
                  <a:outerShdw blurRad="38100" dist="19050" dir="2700000" algn="tl" rotWithShape="0">
                    <a:schemeClr val="dk1">
                      <a:alpha val="40000"/>
                    </a:schemeClr>
                  </a:outerShdw>
                </a:effectLst>
                <a:latin typeface="Hero" panose="02000506000000020004" pitchFamily="50" charset="0"/>
                <a:ea typeface="微软雅黑" panose="020B0503020204020204" pitchFamily="34" charset="-122"/>
                <a:cs typeface="Times New Roman" panose="02020603050405020304" charset="0"/>
              </a:rPr>
              <a:t>有期徒刑，‌追诉时效为</a:t>
            </a:r>
            <a:r>
              <a:rPr lang="zh-CN" altLang="en-US" sz="1000" kern="100" dirty="0">
                <a:solidFill>
                  <a:srgbClr val="FF0000"/>
                </a:solidFill>
                <a:effectLst>
                  <a:outerShdw blurRad="38100" dist="19050" dir="2700000" algn="tl" rotWithShape="0">
                    <a:schemeClr val="dk1">
                      <a:alpha val="40000"/>
                    </a:schemeClr>
                  </a:outerShdw>
                </a:effectLst>
                <a:latin typeface="Hero" panose="02000506000000020004" pitchFamily="50" charset="0"/>
                <a:ea typeface="微软雅黑" panose="020B0503020204020204" pitchFamily="34" charset="-122"/>
                <a:cs typeface="Times New Roman" panose="02020603050405020304" charset="0"/>
              </a:rPr>
              <a:t>五年</a:t>
            </a:r>
            <a:r>
              <a:rPr lang="zh-CN" altLang="en-US" sz="1000" kern="100" dirty="0">
                <a:solidFill>
                  <a:schemeClr val="tx1"/>
                </a:solidFill>
                <a:effectLst>
                  <a:outerShdw blurRad="38100" dist="19050" dir="2700000" algn="tl" rotWithShape="0">
                    <a:schemeClr val="dk1">
                      <a:alpha val="40000"/>
                    </a:schemeClr>
                  </a:outerShdw>
                </a:effectLst>
                <a:latin typeface="Hero" panose="02000506000000020004" pitchFamily="50" charset="0"/>
                <a:ea typeface="微软雅黑" panose="020B0503020204020204" pitchFamily="34" charset="-122"/>
                <a:cs typeface="Times New Roman" panose="02020603050405020304" charset="0"/>
              </a:rPr>
              <a:t>。‌</a:t>
            </a:r>
            <a:endParaRPr lang="zh-CN" altLang="en-US" sz="1000" kern="100" dirty="0">
              <a:solidFill>
                <a:schemeClr val="tx1"/>
              </a:solidFill>
              <a:effectLst>
                <a:outerShdw blurRad="38100" dist="19050" dir="2700000" algn="tl" rotWithShape="0">
                  <a:schemeClr val="dk1">
                    <a:alpha val="40000"/>
                  </a:schemeClr>
                </a:outerShdw>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zh-CN" altLang="en-US" sz="1000" kern="100" dirty="0">
                <a:solidFill>
                  <a:srgbClr val="FF0000"/>
                </a:solidFill>
                <a:effectLst>
                  <a:outerShdw blurRad="38100" dist="19050" dir="2700000" algn="tl" rotWithShape="0">
                    <a:schemeClr val="dk1">
                      <a:alpha val="40000"/>
                    </a:schemeClr>
                  </a:outerShdw>
                </a:effectLst>
                <a:latin typeface="Hero" panose="02000506000000020004" pitchFamily="50" charset="0"/>
                <a:ea typeface="微软雅黑" panose="020B0503020204020204" pitchFamily="34" charset="-122"/>
                <a:cs typeface="Times New Roman" panose="02020603050405020304" charset="0"/>
              </a:rPr>
              <a:t>五年以上不满十年</a:t>
            </a:r>
            <a:r>
              <a:rPr lang="zh-CN" altLang="en-US" sz="1000" kern="100" dirty="0">
                <a:solidFill>
                  <a:schemeClr val="tx1"/>
                </a:solidFill>
                <a:effectLst>
                  <a:outerShdw blurRad="38100" dist="19050" dir="2700000" algn="tl" rotWithShape="0">
                    <a:schemeClr val="dk1">
                      <a:alpha val="40000"/>
                    </a:schemeClr>
                  </a:outerShdw>
                </a:effectLst>
                <a:latin typeface="Hero" panose="02000506000000020004" pitchFamily="50" charset="0"/>
                <a:ea typeface="微软雅黑" panose="020B0503020204020204" pitchFamily="34" charset="-122"/>
                <a:cs typeface="Times New Roman" panose="02020603050405020304" charset="0"/>
              </a:rPr>
              <a:t>有期徒刑，‌追诉时效为</a:t>
            </a:r>
            <a:r>
              <a:rPr lang="zh-CN" altLang="en-US" sz="1000" kern="100" dirty="0">
                <a:solidFill>
                  <a:srgbClr val="FF0000"/>
                </a:solidFill>
                <a:effectLst>
                  <a:outerShdw blurRad="38100" dist="19050" dir="2700000" algn="tl" rotWithShape="0">
                    <a:schemeClr val="dk1">
                      <a:alpha val="40000"/>
                    </a:schemeClr>
                  </a:outerShdw>
                </a:effectLst>
                <a:latin typeface="Hero" panose="02000506000000020004" pitchFamily="50" charset="0"/>
                <a:ea typeface="微软雅黑" panose="020B0503020204020204" pitchFamily="34" charset="-122"/>
                <a:cs typeface="Times New Roman" panose="02020603050405020304" charset="0"/>
              </a:rPr>
              <a:t>十年</a:t>
            </a:r>
            <a:r>
              <a:rPr lang="zh-CN" altLang="en-US" sz="1000" kern="100" dirty="0">
                <a:solidFill>
                  <a:schemeClr val="tx1"/>
                </a:solidFill>
                <a:effectLst>
                  <a:outerShdw blurRad="38100" dist="19050" dir="2700000" algn="tl" rotWithShape="0">
                    <a:schemeClr val="dk1">
                      <a:alpha val="40000"/>
                    </a:schemeClr>
                  </a:outerShdw>
                </a:effectLst>
                <a:latin typeface="Hero" panose="02000506000000020004" pitchFamily="50" charset="0"/>
                <a:ea typeface="微软雅黑" panose="020B0503020204020204" pitchFamily="34" charset="-122"/>
                <a:cs typeface="Times New Roman" panose="02020603050405020304" charset="0"/>
              </a:rPr>
              <a:t>。‌</a:t>
            </a:r>
            <a:endParaRPr lang="zh-CN" altLang="en-US" sz="1000" kern="100" dirty="0">
              <a:solidFill>
                <a:schemeClr val="tx1"/>
              </a:solidFill>
              <a:effectLst>
                <a:outerShdw blurRad="38100" dist="19050" dir="2700000" algn="tl" rotWithShape="0">
                  <a:schemeClr val="dk1">
                    <a:alpha val="40000"/>
                  </a:schemeClr>
                </a:outerShdw>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zh-CN" altLang="en-US" sz="1000" kern="100" dirty="0">
                <a:solidFill>
                  <a:srgbClr val="FF0000"/>
                </a:solidFill>
                <a:effectLst>
                  <a:outerShdw blurRad="38100" dist="19050" dir="2700000" algn="tl" rotWithShape="0">
                    <a:schemeClr val="dk1">
                      <a:alpha val="40000"/>
                    </a:schemeClr>
                  </a:outerShdw>
                </a:effectLst>
                <a:latin typeface="Hero" panose="02000506000000020004" pitchFamily="50" charset="0"/>
                <a:ea typeface="微软雅黑" panose="020B0503020204020204" pitchFamily="34" charset="-122"/>
                <a:cs typeface="Times New Roman" panose="02020603050405020304" charset="0"/>
              </a:rPr>
              <a:t>十年以上</a:t>
            </a:r>
            <a:r>
              <a:rPr lang="zh-CN" altLang="en-US" sz="1000" kern="100" dirty="0">
                <a:solidFill>
                  <a:schemeClr val="tx1"/>
                </a:solidFill>
                <a:effectLst>
                  <a:outerShdw blurRad="38100" dist="19050" dir="2700000" algn="tl" rotWithShape="0">
                    <a:schemeClr val="dk1">
                      <a:alpha val="40000"/>
                    </a:schemeClr>
                  </a:outerShdw>
                </a:effectLst>
                <a:latin typeface="Hero" panose="02000506000000020004" pitchFamily="50" charset="0"/>
                <a:ea typeface="微软雅黑" panose="020B0503020204020204" pitchFamily="34" charset="-122"/>
                <a:cs typeface="Times New Roman" panose="02020603050405020304" charset="0"/>
              </a:rPr>
              <a:t>有期徒刑，‌追诉时效为</a:t>
            </a:r>
            <a:r>
              <a:rPr lang="zh-CN" altLang="en-US" sz="1000" kern="100" dirty="0">
                <a:solidFill>
                  <a:srgbClr val="FF0000"/>
                </a:solidFill>
                <a:effectLst>
                  <a:outerShdw blurRad="38100" dist="19050" dir="2700000" algn="tl" rotWithShape="0">
                    <a:schemeClr val="dk1">
                      <a:alpha val="40000"/>
                    </a:schemeClr>
                  </a:outerShdw>
                </a:effectLst>
                <a:latin typeface="Hero" panose="02000506000000020004" pitchFamily="50" charset="0"/>
                <a:ea typeface="微软雅黑" panose="020B0503020204020204" pitchFamily="34" charset="-122"/>
                <a:cs typeface="Times New Roman" panose="02020603050405020304" charset="0"/>
              </a:rPr>
              <a:t>十五年</a:t>
            </a:r>
            <a:r>
              <a:rPr lang="zh-CN" altLang="en-US" sz="1000" kern="100" dirty="0">
                <a:solidFill>
                  <a:schemeClr val="tx1"/>
                </a:solidFill>
                <a:effectLst>
                  <a:outerShdw blurRad="38100" dist="19050" dir="2700000" algn="tl" rotWithShape="0">
                    <a:schemeClr val="dk1">
                      <a:alpha val="40000"/>
                    </a:schemeClr>
                  </a:outerShdw>
                </a:effectLst>
                <a:latin typeface="Hero" panose="02000506000000020004" pitchFamily="50" charset="0"/>
                <a:ea typeface="微软雅黑" panose="020B0503020204020204" pitchFamily="34" charset="-122"/>
                <a:cs typeface="Times New Roman" panose="02020603050405020304" charset="0"/>
              </a:rPr>
              <a:t>。‌</a:t>
            </a:r>
            <a:endParaRPr lang="zh-CN" altLang="en-US" sz="1000" kern="100" dirty="0">
              <a:solidFill>
                <a:schemeClr val="tx1"/>
              </a:solidFill>
              <a:effectLst>
                <a:outerShdw blurRad="38100" dist="19050" dir="2700000" algn="tl" rotWithShape="0">
                  <a:schemeClr val="dk1">
                    <a:alpha val="40000"/>
                  </a:schemeClr>
                </a:outerShdw>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zh-CN" altLang="en-US" sz="1000" kern="100" dirty="0">
                <a:solidFill>
                  <a:srgbClr val="FF0000"/>
                </a:solidFill>
                <a:effectLst>
                  <a:outerShdw blurRad="38100" dist="19050" dir="2700000" algn="tl" rotWithShape="0">
                    <a:schemeClr val="dk1">
                      <a:alpha val="40000"/>
                    </a:schemeClr>
                  </a:outerShdw>
                </a:effectLst>
                <a:latin typeface="Hero" panose="02000506000000020004" pitchFamily="50" charset="0"/>
                <a:ea typeface="微软雅黑" panose="020B0503020204020204" pitchFamily="34" charset="-122"/>
                <a:cs typeface="Times New Roman" panose="02020603050405020304" charset="0"/>
              </a:rPr>
              <a:t>无期徒刑、‌死刑</a:t>
            </a:r>
            <a:r>
              <a:rPr lang="zh-CN" altLang="en-US" sz="1000" kern="100" dirty="0">
                <a:solidFill>
                  <a:schemeClr val="tx1"/>
                </a:solidFill>
                <a:effectLst>
                  <a:outerShdw blurRad="38100" dist="19050" dir="2700000" algn="tl" rotWithShape="0">
                    <a:schemeClr val="dk1">
                      <a:alpha val="40000"/>
                    </a:schemeClr>
                  </a:outerShdw>
                </a:effectLst>
                <a:latin typeface="Hero" panose="02000506000000020004" pitchFamily="50" charset="0"/>
                <a:ea typeface="微软雅黑" panose="020B0503020204020204" pitchFamily="34" charset="-122"/>
                <a:cs typeface="Times New Roman" panose="02020603050405020304" charset="0"/>
              </a:rPr>
              <a:t>，‌追诉时效为</a:t>
            </a:r>
            <a:r>
              <a:rPr lang="zh-CN" altLang="en-US" sz="1000" kern="100" dirty="0">
                <a:solidFill>
                  <a:srgbClr val="FF0000"/>
                </a:solidFill>
                <a:effectLst>
                  <a:outerShdw blurRad="38100" dist="19050" dir="2700000" algn="tl" rotWithShape="0">
                    <a:schemeClr val="dk1">
                      <a:alpha val="40000"/>
                    </a:schemeClr>
                  </a:outerShdw>
                </a:effectLst>
                <a:latin typeface="Hero" panose="02000506000000020004" pitchFamily="50" charset="0"/>
                <a:ea typeface="微软雅黑" panose="020B0503020204020204" pitchFamily="34" charset="-122"/>
                <a:cs typeface="Times New Roman" panose="02020603050405020304" charset="0"/>
              </a:rPr>
              <a:t>二十年</a:t>
            </a:r>
            <a:r>
              <a:rPr lang="zh-CN" altLang="en-US" sz="1000" kern="100" dirty="0">
                <a:solidFill>
                  <a:schemeClr val="tx1"/>
                </a:solidFill>
                <a:effectLst>
                  <a:outerShdw blurRad="38100" dist="19050" dir="2700000" algn="tl" rotWithShape="0">
                    <a:schemeClr val="dk1">
                      <a:alpha val="40000"/>
                    </a:schemeClr>
                  </a:outerShdw>
                </a:effectLst>
                <a:latin typeface="Hero" panose="02000506000000020004" pitchFamily="50" charset="0"/>
                <a:ea typeface="微软雅黑" panose="020B0503020204020204" pitchFamily="34" charset="-122"/>
                <a:cs typeface="Times New Roman" panose="02020603050405020304" charset="0"/>
              </a:rPr>
              <a:t>。</a:t>
            </a:r>
            <a:endParaRPr lang="zh-CN" altLang="en-US" sz="1000" kern="100" dirty="0">
              <a:solidFill>
                <a:schemeClr val="tx1"/>
              </a:solidFill>
              <a:effectLst>
                <a:outerShdw blurRad="38100" dist="19050" dir="2700000" algn="tl" rotWithShape="0">
                  <a:schemeClr val="dk1">
                    <a:alpha val="40000"/>
                  </a:schemeClr>
                </a:outerShdw>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endParaRPr lang="zh-CN" altLang="en-US" sz="900" kern="100" dirty="0">
              <a:solidFill>
                <a:srgbClr val="FF0000"/>
              </a:solidFill>
              <a:effectLst>
                <a:outerShdw blurRad="38100" dist="19050" dir="2700000" algn="tl" rotWithShape="0">
                  <a:schemeClr val="dk1">
                    <a:alpha val="40000"/>
                  </a:schemeClr>
                </a:outerShdw>
              </a:effectLst>
              <a:latin typeface="Hero" panose="02000506000000020004" pitchFamily="50" charset="0"/>
              <a:ea typeface="微软雅黑" panose="020B0503020204020204" pitchFamily="34" charset="-122"/>
              <a:cs typeface="Times New Roman" panose="02020603050405020304" charset="0"/>
            </a:endParaRPr>
          </a:p>
        </p:txBody>
      </p:sp>
      <p:sp>
        <p:nvSpPr>
          <p:cNvPr id="15" name="文本框 14"/>
          <p:cNvSpPr txBox="1"/>
          <p:nvPr>
            <p:custDataLst>
              <p:tags r:id="rId7"/>
            </p:custDataLst>
          </p:nvPr>
        </p:nvSpPr>
        <p:spPr>
          <a:xfrm>
            <a:off x="681990" y="2538730"/>
            <a:ext cx="7044055" cy="2144395"/>
          </a:xfrm>
          <a:prstGeom prst="rect">
            <a:avLst/>
          </a:prstGeom>
          <a:noFill/>
        </p:spPr>
        <p:txBody>
          <a:bodyPr wrap="square">
            <a:noAutofit/>
          </a:bodyPr>
          <a:p>
            <a:pPr marL="0" marR="0" algn="l">
              <a:lnSpc>
                <a:spcPct val="150000"/>
              </a:lnSpc>
              <a:spcBef>
                <a:spcPts val="0"/>
              </a:spcBef>
              <a:spcAft>
                <a:spcPts val="0"/>
              </a:spcAft>
            </a:pPr>
            <a:endParaRPr lang="zh-CN" altLang="en-US" sz="10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endParaRPr lang="zh-CN" altLang="en-US" sz="10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endParaRPr lang="en-US" altLang="zh-CN" sz="10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p:txBody>
      </p:sp>
      <p:sp>
        <p:nvSpPr>
          <p:cNvPr id="18" name="椭圆 64"/>
          <p:cNvSpPr>
            <a:spLocks noChangeArrowheads="1"/>
          </p:cNvSpPr>
          <p:nvPr>
            <p:custDataLst>
              <p:tags r:id="rId8"/>
            </p:custDataLst>
          </p:nvPr>
        </p:nvSpPr>
        <p:spPr bwMode="auto">
          <a:xfrm>
            <a:off x="1361440" y="559435"/>
            <a:ext cx="760730" cy="741680"/>
          </a:xfrm>
          <a:prstGeom prst="ellipse">
            <a:avLst/>
          </a:prstGeom>
          <a:solidFill>
            <a:schemeClr val="bg1">
              <a:lumMod val="50000"/>
            </a:schemeClr>
          </a:solidFill>
          <a:ln w="190500" cap="sq" cmpd="sng">
            <a:solidFill>
              <a:schemeClr val="bg1">
                <a:lumMod val="65000"/>
              </a:schemeClr>
            </a:solidFill>
            <a:round/>
          </a:ln>
        </p:spPr>
        <p:txBody>
          <a:bodyPr lIns="68595" tIns="34297" rIns="68595" bIns="34297" anchor="ctr"/>
          <a:p>
            <a:pPr algn="ctr"/>
            <a:r>
              <a:rPr lang="zh-CN" altLang="en-US" sz="1400" b="1" dirty="0">
                <a:solidFill>
                  <a:srgbClr val="FF0000"/>
                </a:solidFill>
                <a:latin typeface="微软雅黑" panose="020B0503020204020204" pitchFamily="34" charset="-122"/>
                <a:ea typeface="微软雅黑" panose="020B0503020204020204" pitchFamily="34" charset="-122"/>
                <a:sym typeface="宋体" panose="02010600030101010101" pitchFamily="2" charset="-122"/>
              </a:rPr>
              <a:t>定义</a:t>
            </a:r>
            <a:endParaRPr lang="zh-CN" altLang="en-US" sz="1400" b="1" dirty="0">
              <a:solidFill>
                <a:srgbClr val="FF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0" name="椭圆 64"/>
          <p:cNvSpPr>
            <a:spLocks noChangeArrowheads="1"/>
          </p:cNvSpPr>
          <p:nvPr>
            <p:custDataLst>
              <p:tags r:id="rId9"/>
            </p:custDataLst>
          </p:nvPr>
        </p:nvSpPr>
        <p:spPr bwMode="auto">
          <a:xfrm>
            <a:off x="7705090" y="2134870"/>
            <a:ext cx="904240" cy="777875"/>
          </a:xfrm>
          <a:prstGeom prst="ellipse">
            <a:avLst/>
          </a:prstGeom>
          <a:solidFill>
            <a:srgbClr val="FF0000"/>
          </a:solidFill>
          <a:ln w="190500" cap="sq" cmpd="sng">
            <a:solidFill>
              <a:schemeClr val="bg1">
                <a:lumMod val="65000"/>
              </a:schemeClr>
            </a:solidFill>
            <a:round/>
          </a:ln>
        </p:spPr>
        <p:txBody>
          <a:bodyPr lIns="68595" tIns="34297" rIns="68595" bIns="34297" anchor="ctr"/>
          <a:p>
            <a:pPr algn="ctr"/>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案例</a:t>
            </a:r>
            <a:endPar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 name="矩形 22"/>
          <p:cNvSpPr/>
          <p:nvPr>
            <p:custDataLst>
              <p:tags r:id="rId10"/>
            </p:custDataLst>
          </p:nvPr>
        </p:nvSpPr>
        <p:spPr>
          <a:xfrm>
            <a:off x="2915744" y="2393419"/>
            <a:ext cx="4699134" cy="100549"/>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p>
            <a:pPr algn="ctr"/>
            <a:endParaRPr lang="zh-CN" altLang="en-US"/>
          </a:p>
        </p:txBody>
      </p:sp>
      <p:sp>
        <p:nvSpPr>
          <p:cNvPr id="19" name="文本框 18"/>
          <p:cNvSpPr txBox="1"/>
          <p:nvPr/>
        </p:nvSpPr>
        <p:spPr>
          <a:xfrm>
            <a:off x="1064895" y="2107565"/>
            <a:ext cx="6816725" cy="398780"/>
          </a:xfrm>
          <a:prstGeom prst="rect">
            <a:avLst/>
          </a:prstGeom>
          <a:noFill/>
        </p:spPr>
        <p:txBody>
          <a:bodyPr wrap="square" rtlCol="0" anchor="t">
            <a:spAutoFit/>
          </a:bodyPr>
          <a:p>
            <a:r>
              <a:rPr lang="zh-CN" altLang="en-US" sz="1000" kern="100" dirty="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说明：</a:t>
            </a:r>
            <a:r>
              <a:rPr lang="zh-CN" altLang="en-US" sz="1000" kern="100" dirty="0">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司法</a:t>
            </a:r>
            <a:r>
              <a:rPr lang="zh-CN" altLang="en-US" sz="1000" kern="100"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机关已经</a:t>
            </a:r>
            <a:r>
              <a:rPr lang="zh-CN" altLang="en-US" sz="1000" kern="100" dirty="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立案</a:t>
            </a:r>
            <a:r>
              <a:rPr lang="zh-CN" altLang="en-US" sz="1000" kern="100"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，‌追诉时效不受限制。‌‌被害人在追诉期时效内提出控告，‌</a:t>
            </a:r>
            <a:r>
              <a:rPr lang="zh-CN" altLang="en-US" sz="1000" kern="100" dirty="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应当立案而不予立案的</a:t>
            </a:r>
            <a:r>
              <a:rPr lang="zh-CN" altLang="en-US" sz="1000" kern="100"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，‌也不受追诉时效的限制。</a:t>
            </a:r>
            <a:endParaRPr lang="zh-CN" altLang="en-US" sz="1000" kern="100" dirty="0" smtClean="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bldLst>
      <p:bldP spid="18" grpId="0" bldLvl="0" animBg="1"/>
      <p:bldP spid="18" grpId="1" bldLvl="0" animBg="1"/>
      <p:bldP spid="20" grpId="0" bldLvl="0" animBg="1"/>
      <p:bldP spid="20" grpId="1" bldLvl="0" animBg="1"/>
      <p:bldP spid="2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83728" y="126365"/>
            <a:ext cx="1683191" cy="74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7" name="矩形 16"/>
          <p:cNvSpPr/>
          <p:nvPr/>
        </p:nvSpPr>
        <p:spPr>
          <a:xfrm>
            <a:off x="7015864" y="4214866"/>
            <a:ext cx="1602907" cy="74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nvGrpSpPr>
          <p:cNvPr id="4" name="组合 3"/>
          <p:cNvGrpSpPr/>
          <p:nvPr/>
        </p:nvGrpSpPr>
        <p:grpSpPr>
          <a:xfrm flipH="1">
            <a:off x="7058025" y="3766733"/>
            <a:ext cx="2085974" cy="1390649"/>
            <a:chOff x="10604503" y="4737100"/>
            <a:chExt cx="3619498" cy="2413000"/>
          </a:xfrm>
        </p:grpSpPr>
        <p:sp>
          <p:nvSpPr>
            <p:cNvPr id="5" name="直角三角形 4"/>
            <p:cNvSpPr/>
            <p:nvPr/>
          </p:nvSpPr>
          <p:spPr>
            <a:xfrm>
              <a:off x="11442701" y="4737100"/>
              <a:ext cx="2781300" cy="2413000"/>
            </a:xfrm>
            <a:prstGeom prst="rtTriangle">
              <a:avLst/>
            </a:prstGeom>
            <a:solidFill>
              <a:srgbClr val="EA1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sp>
          <p:nvSpPr>
            <p:cNvPr id="6" name="直角三角形 5"/>
            <p:cNvSpPr/>
            <p:nvPr/>
          </p:nvSpPr>
          <p:spPr>
            <a:xfrm>
              <a:off x="10604503" y="4737100"/>
              <a:ext cx="2781300" cy="2413000"/>
            </a:xfrm>
            <a:prstGeom prst="rtTriangle">
              <a:avLst/>
            </a:prstGeom>
            <a:solidFill>
              <a:srgbClr val="202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grpSp>
      <p:sp>
        <p:nvSpPr>
          <p:cNvPr id="10" name="文本框 9"/>
          <p:cNvSpPr txBox="1"/>
          <p:nvPr/>
        </p:nvSpPr>
        <p:spPr>
          <a:xfrm>
            <a:off x="1475740" y="794385"/>
            <a:ext cx="6250305" cy="486410"/>
          </a:xfrm>
          <a:prstGeom prst="rect">
            <a:avLst/>
          </a:prstGeom>
          <a:noFill/>
        </p:spPr>
        <p:txBody>
          <a:bodyPr wrap="square">
            <a:noAutofit/>
          </a:bodyPr>
          <a:lstStyle/>
          <a:p>
            <a:pPr marL="0" marR="0" algn="l">
              <a:lnSpc>
                <a:spcPct val="150000"/>
              </a:lnSpc>
              <a:spcBef>
                <a:spcPts val="0"/>
              </a:spcBef>
              <a:spcAft>
                <a:spcPts val="0"/>
              </a:spcAft>
            </a:pPr>
            <a:r>
              <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  </a:t>
            </a:r>
            <a:endPar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p:txBody>
      </p:sp>
      <p:grpSp>
        <p:nvGrpSpPr>
          <p:cNvPr id="11" name="组合 10"/>
          <p:cNvGrpSpPr/>
          <p:nvPr/>
        </p:nvGrpSpPr>
        <p:grpSpPr>
          <a:xfrm flipV="1">
            <a:off x="0" y="0"/>
            <a:ext cx="2085974" cy="1390649"/>
            <a:chOff x="10604503" y="4737100"/>
            <a:chExt cx="3619498" cy="2413000"/>
          </a:xfrm>
          <a:solidFill>
            <a:srgbClr val="EA1B35"/>
          </a:solidFill>
        </p:grpSpPr>
        <p:sp>
          <p:nvSpPr>
            <p:cNvPr id="12" name="直角三角形 11"/>
            <p:cNvSpPr/>
            <p:nvPr/>
          </p:nvSpPr>
          <p:spPr>
            <a:xfrm>
              <a:off x="11442701" y="4737100"/>
              <a:ext cx="2781300" cy="2413000"/>
            </a:xfrm>
            <a:prstGeom prst="rtTriangle">
              <a:avLst/>
            </a:prstGeom>
            <a:solidFill>
              <a:srgbClr val="2D2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sp>
          <p:nvSpPr>
            <p:cNvPr id="13" name="直角三角形 12"/>
            <p:cNvSpPr/>
            <p:nvPr/>
          </p:nvSpPr>
          <p:spPr>
            <a:xfrm>
              <a:off x="10604503" y="4737100"/>
              <a:ext cx="2781300" cy="2413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grpSp>
      <p:sp>
        <p:nvSpPr>
          <p:cNvPr id="21" name="文本框 20"/>
          <p:cNvSpPr txBox="1"/>
          <p:nvPr/>
        </p:nvSpPr>
        <p:spPr>
          <a:xfrm>
            <a:off x="1751330" y="747395"/>
            <a:ext cx="646430" cy="506730"/>
          </a:xfrm>
          <a:prstGeom prst="rect">
            <a:avLst/>
          </a:prstGeom>
          <a:noFill/>
        </p:spPr>
        <p:txBody>
          <a:bodyPr wrap="square" rtlCol="0">
            <a:spAutoFit/>
          </a:bodyPr>
          <a:lstStyle/>
          <a:p>
            <a:pPr algn="ctr"/>
            <a:r>
              <a:rPr lang="en-US" altLang="zh-CN" sz="2700" dirty="0">
                <a:solidFill>
                  <a:schemeClr val="bg1"/>
                </a:solidFill>
                <a:latin typeface="Impact" panose="020B0806030902050204" pitchFamily="34" charset="0"/>
              </a:rPr>
              <a:t>01</a:t>
            </a:r>
            <a:endParaRPr lang="zh-CN" altLang="en-US" sz="2700" dirty="0">
              <a:solidFill>
                <a:schemeClr val="bg1"/>
              </a:solidFill>
              <a:latin typeface="Impact" panose="020B0806030902050204" pitchFamily="34" charset="0"/>
            </a:endParaRPr>
          </a:p>
        </p:txBody>
      </p:sp>
      <p:grpSp>
        <p:nvGrpSpPr>
          <p:cNvPr id="38" name="组合 37"/>
          <p:cNvGrpSpPr/>
          <p:nvPr/>
        </p:nvGrpSpPr>
        <p:grpSpPr>
          <a:xfrm>
            <a:off x="318885" y="2362046"/>
            <a:ext cx="1602908" cy="2380765"/>
            <a:chOff x="607225" y="2020230"/>
            <a:chExt cx="2859573" cy="4247264"/>
          </a:xfrm>
        </p:grpSpPr>
        <p:grpSp>
          <p:nvGrpSpPr>
            <p:cNvPr id="35" name="组合 34"/>
            <p:cNvGrpSpPr/>
            <p:nvPr/>
          </p:nvGrpSpPr>
          <p:grpSpPr>
            <a:xfrm>
              <a:off x="993088" y="2020230"/>
              <a:ext cx="1977734" cy="3829040"/>
              <a:chOff x="966406" y="2159930"/>
              <a:chExt cx="1977734" cy="3829040"/>
            </a:xfrm>
          </p:grpSpPr>
          <p:cxnSp>
            <p:nvCxnSpPr>
              <p:cNvPr id="31" name="直接连接符 30"/>
              <p:cNvCxnSpPr/>
              <p:nvPr/>
            </p:nvCxnSpPr>
            <p:spPr>
              <a:xfrm>
                <a:off x="973728" y="2159930"/>
                <a:ext cx="0" cy="3829039"/>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966406" y="5988969"/>
                <a:ext cx="1977734" cy="1"/>
              </a:xfrm>
              <a:prstGeom prst="line">
                <a:avLst/>
              </a:prstGeom>
              <a:ln w="19050">
                <a:solidFill>
                  <a:srgbClr val="EA1B35">
                    <a:alpha val="90000"/>
                  </a:srgbClr>
                </a:solidFill>
                <a:tailEnd type="ova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607225" y="5136495"/>
              <a:ext cx="2859573" cy="1130999"/>
              <a:chOff x="831612" y="3996408"/>
              <a:chExt cx="2572657" cy="2067882"/>
            </a:xfrm>
          </p:grpSpPr>
          <p:cxnSp>
            <p:nvCxnSpPr>
              <p:cNvPr id="29" name="直接连接符 28"/>
              <p:cNvCxnSpPr/>
              <p:nvPr/>
            </p:nvCxnSpPr>
            <p:spPr>
              <a:xfrm>
                <a:off x="838200" y="3996408"/>
                <a:ext cx="0" cy="2064534"/>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831612" y="6064289"/>
                <a:ext cx="2572657" cy="1"/>
              </a:xfrm>
              <a:prstGeom prst="line">
                <a:avLst/>
              </a:prstGeom>
              <a:ln w="19050">
                <a:solidFill>
                  <a:srgbClr val="EA1B35">
                    <a:alpha val="90000"/>
                  </a:srgbClr>
                </a:solidFill>
                <a:tailEnd type="oval"/>
              </a:ln>
            </p:spPr>
            <p:style>
              <a:lnRef idx="1">
                <a:schemeClr val="accent1"/>
              </a:lnRef>
              <a:fillRef idx="0">
                <a:schemeClr val="accent1"/>
              </a:fillRef>
              <a:effectRef idx="0">
                <a:schemeClr val="accent1"/>
              </a:effectRef>
              <a:fontRef idx="minor">
                <a:schemeClr val="tx1"/>
              </a:fontRef>
            </p:style>
          </p:cxnSp>
        </p:grpSp>
        <p:cxnSp>
          <p:nvCxnSpPr>
            <p:cNvPr id="27" name="直接连接符 26"/>
            <p:cNvCxnSpPr/>
            <p:nvPr/>
          </p:nvCxnSpPr>
          <p:spPr>
            <a:xfrm>
              <a:off x="1358900" y="2615130"/>
              <a:ext cx="0" cy="2537517"/>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609058" y="5143123"/>
              <a:ext cx="749842" cy="0"/>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flipH="1" flipV="1">
            <a:off x="7226768" y="324790"/>
            <a:ext cx="1602908" cy="2380765"/>
            <a:chOff x="607225" y="2020230"/>
            <a:chExt cx="2859573" cy="4247264"/>
          </a:xfrm>
        </p:grpSpPr>
        <p:grpSp>
          <p:nvGrpSpPr>
            <p:cNvPr id="49" name="组合 48"/>
            <p:cNvGrpSpPr/>
            <p:nvPr/>
          </p:nvGrpSpPr>
          <p:grpSpPr>
            <a:xfrm>
              <a:off x="993088" y="2020230"/>
              <a:ext cx="1977734" cy="3829040"/>
              <a:chOff x="966406" y="2159930"/>
              <a:chExt cx="1977734" cy="3829040"/>
            </a:xfrm>
          </p:grpSpPr>
          <p:cxnSp>
            <p:nvCxnSpPr>
              <p:cNvPr id="55" name="直接连接符 54"/>
              <p:cNvCxnSpPr/>
              <p:nvPr/>
            </p:nvCxnSpPr>
            <p:spPr>
              <a:xfrm>
                <a:off x="973728" y="2159930"/>
                <a:ext cx="0" cy="3829039"/>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966406" y="5988969"/>
                <a:ext cx="1977734" cy="1"/>
              </a:xfrm>
              <a:prstGeom prst="line">
                <a:avLst/>
              </a:prstGeom>
              <a:ln w="19050">
                <a:solidFill>
                  <a:srgbClr val="EA1B35">
                    <a:alpha val="90000"/>
                  </a:srgbClr>
                </a:solidFill>
                <a:tailEnd type="ova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a:xfrm>
              <a:off x="607225" y="5136495"/>
              <a:ext cx="2859573" cy="1130999"/>
              <a:chOff x="831612" y="3996408"/>
              <a:chExt cx="2572657" cy="2067882"/>
            </a:xfrm>
          </p:grpSpPr>
          <p:cxnSp>
            <p:nvCxnSpPr>
              <p:cNvPr id="53" name="直接连接符 52"/>
              <p:cNvCxnSpPr/>
              <p:nvPr/>
            </p:nvCxnSpPr>
            <p:spPr>
              <a:xfrm>
                <a:off x="838200" y="3996408"/>
                <a:ext cx="0" cy="2064534"/>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831612" y="6064289"/>
                <a:ext cx="2572657" cy="1"/>
              </a:xfrm>
              <a:prstGeom prst="line">
                <a:avLst/>
              </a:prstGeom>
              <a:ln w="19050">
                <a:solidFill>
                  <a:srgbClr val="EA1B35">
                    <a:alpha val="90000"/>
                  </a:srgbClr>
                </a:solidFill>
                <a:tailEnd type="oval"/>
              </a:ln>
            </p:spPr>
            <p:style>
              <a:lnRef idx="1">
                <a:schemeClr val="accent1"/>
              </a:lnRef>
              <a:fillRef idx="0">
                <a:schemeClr val="accent1"/>
              </a:fillRef>
              <a:effectRef idx="0">
                <a:schemeClr val="accent1"/>
              </a:effectRef>
              <a:fontRef idx="minor">
                <a:schemeClr val="tx1"/>
              </a:fontRef>
            </p:style>
          </p:cxnSp>
        </p:grpSp>
        <p:cxnSp>
          <p:nvCxnSpPr>
            <p:cNvPr id="51" name="直接连接符 50"/>
            <p:cNvCxnSpPr/>
            <p:nvPr/>
          </p:nvCxnSpPr>
          <p:spPr>
            <a:xfrm>
              <a:off x="1358900" y="2615130"/>
              <a:ext cx="0" cy="2537517"/>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609058" y="5143123"/>
              <a:ext cx="749842" cy="0"/>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custDataLst>
              <p:tags r:id="rId1"/>
            </p:custDataLst>
          </p:nvPr>
        </p:nvSpPr>
        <p:spPr>
          <a:xfrm>
            <a:off x="1547495" y="1059815"/>
            <a:ext cx="6250305" cy="486410"/>
          </a:xfrm>
          <a:prstGeom prst="rect">
            <a:avLst/>
          </a:prstGeom>
          <a:noFill/>
        </p:spPr>
        <p:txBody>
          <a:bodyPr wrap="square">
            <a:noAutofit/>
          </a:bodyPr>
          <a:p>
            <a:pPr marL="0" marR="0" algn="l">
              <a:lnSpc>
                <a:spcPct val="150000"/>
              </a:lnSpc>
              <a:spcBef>
                <a:spcPts val="0"/>
              </a:spcBef>
              <a:spcAft>
                <a:spcPts val="0"/>
              </a:spcAft>
            </a:pPr>
            <a:r>
              <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  </a:t>
            </a:r>
            <a:endPar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p:txBody>
      </p:sp>
      <p:sp>
        <p:nvSpPr>
          <p:cNvPr id="3" name="文本框 2"/>
          <p:cNvSpPr txBox="1"/>
          <p:nvPr>
            <p:custDataLst>
              <p:tags r:id="rId2"/>
            </p:custDataLst>
          </p:nvPr>
        </p:nvSpPr>
        <p:spPr>
          <a:xfrm>
            <a:off x="1644015" y="1203325"/>
            <a:ext cx="6250305" cy="486410"/>
          </a:xfrm>
          <a:prstGeom prst="rect">
            <a:avLst/>
          </a:prstGeom>
          <a:noFill/>
        </p:spPr>
        <p:txBody>
          <a:bodyPr wrap="square">
            <a:noAutofit/>
          </a:bodyPr>
          <a:lstStyle/>
          <a:p>
            <a:pPr marL="0" marR="0" algn="l">
              <a:lnSpc>
                <a:spcPct val="150000"/>
              </a:lnSpc>
              <a:spcBef>
                <a:spcPts val="0"/>
              </a:spcBef>
              <a:spcAft>
                <a:spcPts val="0"/>
              </a:spcAft>
            </a:pPr>
            <a:r>
              <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  </a:t>
            </a:r>
            <a:endPar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p:txBody>
      </p:sp>
      <p:sp>
        <p:nvSpPr>
          <p:cNvPr id="7" name="文本框 6"/>
          <p:cNvSpPr txBox="1"/>
          <p:nvPr>
            <p:custDataLst>
              <p:tags r:id="rId3"/>
            </p:custDataLst>
          </p:nvPr>
        </p:nvSpPr>
        <p:spPr>
          <a:xfrm>
            <a:off x="1674495" y="1186815"/>
            <a:ext cx="6250305" cy="486410"/>
          </a:xfrm>
          <a:prstGeom prst="rect">
            <a:avLst/>
          </a:prstGeom>
          <a:noFill/>
        </p:spPr>
        <p:txBody>
          <a:bodyPr wrap="square">
            <a:noAutofit/>
          </a:bodyPr>
          <a:p>
            <a:pPr marL="0" marR="0" algn="l">
              <a:lnSpc>
                <a:spcPct val="150000"/>
              </a:lnSpc>
              <a:spcBef>
                <a:spcPts val="0"/>
              </a:spcBef>
              <a:spcAft>
                <a:spcPts val="0"/>
              </a:spcAft>
            </a:pPr>
            <a:r>
              <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  </a:t>
            </a:r>
            <a:endPar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p:txBody>
      </p:sp>
      <p:sp>
        <p:nvSpPr>
          <p:cNvPr id="9" name="文本框 8"/>
          <p:cNvSpPr txBox="1"/>
          <p:nvPr>
            <p:custDataLst>
              <p:tags r:id="rId4"/>
            </p:custDataLst>
          </p:nvPr>
        </p:nvSpPr>
        <p:spPr>
          <a:xfrm>
            <a:off x="2223135" y="608330"/>
            <a:ext cx="6424295" cy="1646555"/>
          </a:xfrm>
          <a:prstGeom prst="rect">
            <a:avLst/>
          </a:prstGeom>
          <a:noFill/>
        </p:spPr>
        <p:txBody>
          <a:bodyPr wrap="square">
            <a:noAutofit/>
          </a:bodyPr>
          <a:p>
            <a:pPr marL="0" marR="0" algn="l">
              <a:lnSpc>
                <a:spcPct val="150000"/>
              </a:lnSpc>
              <a:spcBef>
                <a:spcPts val="0"/>
              </a:spcBef>
              <a:spcAft>
                <a:spcPts val="0"/>
              </a:spcAft>
            </a:pPr>
            <a:r>
              <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《工伤保险条例》第十四条</a:t>
            </a:r>
            <a:r>
              <a:rPr lang="zh-CN" altLang="en-US"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a:t>
            </a:r>
            <a:r>
              <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职工有下列情形之一的，应当认定为工伤：</a:t>
            </a:r>
            <a:endPar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（一）在工作时间和工作场所内，因工作原因受到事故伤害的；</a:t>
            </a:r>
            <a:endPar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（二）工作时间前后在工作场所内，从事与工作有关的预备性或者收尾性工作受到事故伤害的；</a:t>
            </a:r>
            <a:r>
              <a:rPr lang="zh-CN" altLang="en-US" sz="900" kern="100" dirty="0">
                <a:solidFill>
                  <a:srgbClr val="FF0000"/>
                </a:solidFill>
                <a:effectLst/>
                <a:latin typeface="Hero" panose="02000506000000020004" pitchFamily="50" charset="0"/>
                <a:ea typeface="微软雅黑" panose="020B0503020204020204" pitchFamily="34" charset="-122"/>
                <a:cs typeface="Times New Roman" panose="02020603050405020304" charset="0"/>
              </a:rPr>
              <a:t>（加班）</a:t>
            </a:r>
            <a:endPar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（三）在工作时间和工作场所内，因履行工作职责受到暴力等意外伤害的；</a:t>
            </a:r>
            <a:endPar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（四）患职业病的；</a:t>
            </a:r>
            <a:endPar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（五）</a:t>
            </a:r>
            <a:r>
              <a:rPr lang="en-US" altLang="zh-CN" sz="900" kern="100" dirty="0">
                <a:solidFill>
                  <a:srgbClr val="FF0000"/>
                </a:solidFill>
                <a:effectLst/>
                <a:latin typeface="Hero" panose="02000506000000020004" pitchFamily="50" charset="0"/>
                <a:ea typeface="微软雅黑" panose="020B0503020204020204" pitchFamily="34" charset="-122"/>
                <a:cs typeface="Times New Roman" panose="02020603050405020304" charset="0"/>
              </a:rPr>
              <a:t>因工外出期间，由于工作原因</a:t>
            </a:r>
            <a:r>
              <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受到伤害或者发生事故下落不明的；</a:t>
            </a:r>
            <a:endPar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（六）在上下班途中，受到</a:t>
            </a:r>
            <a:r>
              <a:rPr lang="en-US" altLang="zh-CN" sz="900" kern="100" dirty="0">
                <a:solidFill>
                  <a:srgbClr val="FF0000"/>
                </a:solidFill>
                <a:effectLst/>
                <a:latin typeface="Hero" panose="02000506000000020004" pitchFamily="50" charset="0"/>
                <a:ea typeface="微软雅黑" panose="020B0503020204020204" pitchFamily="34" charset="-122"/>
                <a:cs typeface="Times New Roman" panose="02020603050405020304" charset="0"/>
              </a:rPr>
              <a:t>非本人主要责任的交通事故</a:t>
            </a:r>
            <a:r>
              <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或者城市轨道交通、客运轮渡、火车事故伤害的；</a:t>
            </a:r>
            <a:endPar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（七）法律、行政法规规定应当认定为工伤的其他情形。</a:t>
            </a:r>
            <a:endPar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p:txBody>
      </p:sp>
      <p:sp>
        <p:nvSpPr>
          <p:cNvPr id="15" name="文本框 14"/>
          <p:cNvSpPr txBox="1"/>
          <p:nvPr>
            <p:custDataLst>
              <p:tags r:id="rId5"/>
            </p:custDataLst>
          </p:nvPr>
        </p:nvSpPr>
        <p:spPr>
          <a:xfrm>
            <a:off x="1449070" y="2538730"/>
            <a:ext cx="6250305" cy="2144395"/>
          </a:xfrm>
          <a:prstGeom prst="rect">
            <a:avLst/>
          </a:prstGeom>
          <a:noFill/>
        </p:spPr>
        <p:txBody>
          <a:bodyPr wrap="square">
            <a:noAutofit/>
          </a:bodyPr>
          <a:p>
            <a:pPr marL="0" marR="0" algn="l">
              <a:lnSpc>
                <a:spcPct val="150000"/>
              </a:lnSpc>
              <a:spcBef>
                <a:spcPts val="0"/>
              </a:spcBef>
              <a:spcAft>
                <a:spcPts val="0"/>
              </a:spcAft>
            </a:pPr>
            <a:r>
              <a:rPr lang="zh-CN" altLang="en-US" sz="1000" kern="100" dirty="0">
                <a:solidFill>
                  <a:schemeClr val="bg1"/>
                </a:solidFill>
                <a:effectLst/>
                <a:highlight>
                  <a:srgbClr val="008000"/>
                </a:highlight>
                <a:latin typeface="Hero" panose="02000506000000020004" pitchFamily="50" charset="0"/>
                <a:ea typeface="微软雅黑" panose="020B0503020204020204" pitchFamily="34" charset="-122"/>
                <a:cs typeface="Times New Roman" panose="02020603050405020304" charset="0"/>
              </a:rPr>
              <a:t>案例</a:t>
            </a:r>
            <a:r>
              <a:rPr lang="en-US" altLang="zh-CN" sz="1000" kern="100" dirty="0">
                <a:solidFill>
                  <a:schemeClr val="bg1"/>
                </a:solidFill>
                <a:effectLst/>
                <a:highlight>
                  <a:srgbClr val="008000"/>
                </a:highlight>
                <a:latin typeface="Hero" panose="02000506000000020004" pitchFamily="50" charset="0"/>
                <a:ea typeface="微软雅黑" panose="020B0503020204020204" pitchFamily="34" charset="-122"/>
                <a:cs typeface="Times New Roman" panose="02020603050405020304" charset="0"/>
              </a:rPr>
              <a:t>1 </a:t>
            </a:r>
            <a:r>
              <a:rPr lang="en-US" altLang="zh-CN" sz="10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 </a:t>
            </a:r>
            <a:r>
              <a:rPr lang="zh-CN" altLang="en-US" sz="1000" kern="100" dirty="0">
                <a:solidFill>
                  <a:srgbClr val="FF0000"/>
                </a:solidFill>
                <a:effectLst/>
                <a:latin typeface="Hero" panose="02000506000000020004" pitchFamily="50" charset="0"/>
                <a:ea typeface="微软雅黑" panose="020B0503020204020204" pitchFamily="34" charset="-122"/>
                <a:cs typeface="Times New Roman" panose="02020603050405020304" charset="0"/>
              </a:rPr>
              <a:t>出差期间受伤，是工伤吗？</a:t>
            </a:r>
            <a:endParaRPr lang="zh-CN" altLang="en-US" sz="1000" kern="100" dirty="0">
              <a:solidFill>
                <a:srgbClr val="FF0000"/>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zh-CN" altLang="en-US" sz="10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案情简介：</a:t>
            </a:r>
            <a:r>
              <a:rPr lang="zh-CN" altLang="en-US"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王女士受单位指派前往外地参加会议，会休期间去卫生间时不慎滑倒摔伤，能认定为工伤吗？</a:t>
            </a:r>
            <a:endParaRPr lang="zh-CN" altLang="en-US" sz="10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zh-CN" altLang="en-US" sz="10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法律依据：</a:t>
            </a:r>
            <a:r>
              <a:rPr lang="zh-CN" altLang="en-US"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《工伤保险条例》第十四条第（五）项规定，职工因工外出期间，由于工作原因受到伤害或者发生事故下落不明的，应当认定为工伤。</a:t>
            </a:r>
            <a:endParaRPr lang="zh-CN" altLang="en-US" sz="10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zh-CN" altLang="en-US" sz="1000" kern="100" dirty="0">
                <a:solidFill>
                  <a:schemeClr val="bg1"/>
                </a:solidFill>
                <a:effectLst/>
                <a:highlight>
                  <a:srgbClr val="008000"/>
                </a:highlight>
                <a:latin typeface="Hero" panose="02000506000000020004" pitchFamily="50" charset="0"/>
                <a:ea typeface="微软雅黑" panose="020B0503020204020204" pitchFamily="34" charset="-122"/>
                <a:cs typeface="Times New Roman" panose="02020603050405020304" charset="0"/>
              </a:rPr>
              <a:t>案例2</a:t>
            </a:r>
            <a:r>
              <a:rPr lang="en-US" altLang="zh-CN" sz="10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   </a:t>
            </a:r>
            <a:r>
              <a:rPr lang="en-US" altLang="zh-CN" sz="1000" kern="100" dirty="0">
                <a:solidFill>
                  <a:srgbClr val="FF0000"/>
                </a:solidFill>
                <a:effectLst/>
                <a:latin typeface="Hero" panose="02000506000000020004" pitchFamily="50" charset="0"/>
                <a:ea typeface="微软雅黑" panose="020B0503020204020204" pitchFamily="34" charset="-122"/>
                <a:cs typeface="Times New Roman" panose="02020603050405020304" charset="0"/>
              </a:rPr>
              <a:t>上下班途中路滑摔伤，是工伤吗？</a:t>
            </a:r>
            <a:endParaRPr lang="en-US" altLang="zh-CN" sz="1000" kern="100" dirty="0">
              <a:solidFill>
                <a:srgbClr val="FF0000"/>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en-US" altLang="zh-CN" sz="1000" kern="100" dirty="0">
                <a:solidFill>
                  <a:srgbClr val="FF0000"/>
                </a:solidFill>
                <a:effectLst/>
                <a:latin typeface="Hero" panose="02000506000000020004" pitchFamily="50" charset="0"/>
                <a:ea typeface="微软雅黑" panose="020B0503020204020204" pitchFamily="34" charset="-122"/>
                <a:cs typeface="Times New Roman" panose="02020603050405020304" charset="0"/>
              </a:rPr>
              <a:t>案情简介</a:t>
            </a:r>
            <a:r>
              <a:rPr lang="zh-CN" altLang="en-US" sz="1000" kern="100" dirty="0">
                <a:solidFill>
                  <a:srgbClr val="FF0000"/>
                </a:solidFill>
                <a:effectLst/>
                <a:latin typeface="Hero" panose="02000506000000020004" pitchFamily="50" charset="0"/>
                <a:ea typeface="微软雅黑" panose="020B0503020204020204" pitchFamily="34" charset="-122"/>
                <a:cs typeface="Times New Roman" panose="02020603050405020304" charset="0"/>
              </a:rPr>
              <a:t>：</a:t>
            </a:r>
            <a:r>
              <a:rPr lang="zh-CN" altLang="en-US"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周五下班后，李先生骑电动车从公司回家。因下雨路滑，途中李先生不慎摔倒</a:t>
            </a:r>
            <a:r>
              <a:rPr lang="zh-CN" altLang="en-US"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sym typeface="+mn-ea"/>
              </a:rPr>
              <a:t>骨折</a:t>
            </a:r>
            <a:r>
              <a:rPr lang="zh-CN" altLang="en-US"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a:t>
            </a:r>
            <a:endParaRPr lang="zh-CN" altLang="en-US"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zh-CN" altLang="en-US"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法律依据：《工伤保险条例》第十四条第（六）项规定：在上下班途中，职工受到非本人主要责任的交通事故或者城市轨道交通、客运轮渡、火车事故伤害的，应当认定为工伤。</a:t>
            </a:r>
            <a:r>
              <a:rPr lang="zh-CN" altLang="en-US"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sym typeface="+mn-ea"/>
              </a:rPr>
              <a:t>李先生因雨天路滑摔倒受伤，虽然是在上下班途中，但并非是受到非本人主要责任的交通事故伤害。李先生受到的伤害不能认定为工伤。</a:t>
            </a:r>
            <a:endParaRPr lang="zh-CN" altLang="en-US"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endParaRPr lang="en-US" altLang="zh-CN" sz="1000" kern="100" dirty="0">
              <a:solidFill>
                <a:srgbClr val="FF0000"/>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endParaRPr lang="en-US" altLang="zh-CN" sz="1000" kern="100" dirty="0">
              <a:solidFill>
                <a:srgbClr val="FF0000"/>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endParaRPr lang="en-US" altLang="zh-CN" sz="1000" kern="100" dirty="0">
              <a:solidFill>
                <a:srgbClr val="FF0000"/>
              </a:solidFill>
              <a:effectLst/>
              <a:latin typeface="Hero" panose="02000506000000020004" pitchFamily="50" charset="0"/>
              <a:ea typeface="微软雅黑" panose="020B0503020204020204" pitchFamily="34" charset="-122"/>
              <a:cs typeface="Times New Roman" panose="02020603050405020304" charset="0"/>
            </a:endParaRPr>
          </a:p>
        </p:txBody>
      </p:sp>
      <p:sp>
        <p:nvSpPr>
          <p:cNvPr id="18" name="椭圆 64"/>
          <p:cNvSpPr>
            <a:spLocks noChangeArrowheads="1"/>
          </p:cNvSpPr>
          <p:nvPr>
            <p:custDataLst>
              <p:tags r:id="rId6"/>
            </p:custDataLst>
          </p:nvPr>
        </p:nvSpPr>
        <p:spPr bwMode="auto">
          <a:xfrm>
            <a:off x="1325245" y="627380"/>
            <a:ext cx="760730" cy="741680"/>
          </a:xfrm>
          <a:prstGeom prst="ellipse">
            <a:avLst/>
          </a:prstGeom>
          <a:solidFill>
            <a:schemeClr val="bg1">
              <a:lumMod val="50000"/>
            </a:schemeClr>
          </a:solidFill>
          <a:ln w="190500" cap="sq" cmpd="sng">
            <a:solidFill>
              <a:schemeClr val="bg1">
                <a:lumMod val="65000"/>
              </a:schemeClr>
            </a:solidFill>
            <a:round/>
          </a:ln>
        </p:spPr>
        <p:txBody>
          <a:bodyPr lIns="68595" tIns="34297" rIns="68595" bIns="34297" anchor="ctr"/>
          <a:p>
            <a:pPr algn="ctr"/>
            <a:r>
              <a:rPr lang="zh-CN" altLang="en-US" sz="1400" b="1" dirty="0">
                <a:solidFill>
                  <a:srgbClr val="FF0000"/>
                </a:solidFill>
                <a:latin typeface="微软雅黑" panose="020B0503020204020204" pitchFamily="34" charset="-122"/>
                <a:ea typeface="微软雅黑" panose="020B0503020204020204" pitchFamily="34" charset="-122"/>
                <a:sym typeface="宋体" panose="02010600030101010101" pitchFamily="2" charset="-122"/>
              </a:rPr>
              <a:t>规定</a:t>
            </a:r>
            <a:endParaRPr lang="zh-CN" altLang="en-US" sz="1400" b="1" dirty="0">
              <a:solidFill>
                <a:srgbClr val="FF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0" name="椭圆 64"/>
          <p:cNvSpPr>
            <a:spLocks noChangeArrowheads="1"/>
          </p:cNvSpPr>
          <p:nvPr>
            <p:custDataLst>
              <p:tags r:id="rId7"/>
            </p:custDataLst>
          </p:nvPr>
        </p:nvSpPr>
        <p:spPr bwMode="auto">
          <a:xfrm>
            <a:off x="7705090" y="2134870"/>
            <a:ext cx="904240" cy="777875"/>
          </a:xfrm>
          <a:prstGeom prst="ellipse">
            <a:avLst/>
          </a:prstGeom>
          <a:solidFill>
            <a:srgbClr val="FF0000"/>
          </a:solidFill>
          <a:ln w="190500" cap="sq" cmpd="sng">
            <a:solidFill>
              <a:schemeClr val="bg1">
                <a:lumMod val="65000"/>
              </a:schemeClr>
            </a:solidFill>
            <a:round/>
          </a:ln>
        </p:spPr>
        <p:txBody>
          <a:bodyPr lIns="68595" tIns="34297" rIns="68595" bIns="34297" anchor="ctr"/>
          <a:p>
            <a:pPr algn="ctr"/>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案例</a:t>
            </a:r>
            <a:endPar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 name="矩形 22"/>
          <p:cNvSpPr/>
          <p:nvPr>
            <p:custDataLst>
              <p:tags r:id="rId8"/>
            </p:custDataLst>
          </p:nvPr>
        </p:nvSpPr>
        <p:spPr>
          <a:xfrm>
            <a:off x="2915744" y="2393419"/>
            <a:ext cx="4699134" cy="100549"/>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p>
            <a:pPr algn="ctr"/>
            <a:endParaRPr lang="zh-CN" altLang="en-US"/>
          </a:p>
        </p:txBody>
      </p:sp>
      <p:sp>
        <p:nvSpPr>
          <p:cNvPr id="22" name="Title 1"/>
          <p:cNvSpPr txBox="1"/>
          <p:nvPr>
            <p:custDataLst>
              <p:tags r:id="rId9"/>
            </p:custDataLst>
          </p:nvPr>
        </p:nvSpPr>
        <p:spPr>
          <a:xfrm>
            <a:off x="2339975" y="195580"/>
            <a:ext cx="461581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职工权益密切相关的法律法规</a:t>
            </a:r>
            <a:r>
              <a:rPr lang="en-US" altLang="zh-CN" sz="1800" b="1"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a:t>
            </a:r>
            <a:r>
              <a:rPr lang="zh-CN" altLang="en-US" sz="1800" b="1"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工伤（一）</a:t>
            </a:r>
            <a:endParaRPr lang="zh-CN" altLang="en-US" sz="1800" b="1" dirty="0">
              <a:solidFill>
                <a:schemeClr val="tx1">
                  <a:lumMod val="65000"/>
                  <a:lumOff val="3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mn-ea"/>
            </a:endParaRPr>
          </a:p>
        </p:txBody>
      </p:sp>
      <p:sp>
        <p:nvSpPr>
          <p:cNvPr id="24" name="Diamond 33"/>
          <p:cNvSpPr/>
          <p:nvPr>
            <p:custDataLst>
              <p:tags r:id="rId10"/>
            </p:custDataLst>
          </p:nvPr>
        </p:nvSpPr>
        <p:spPr>
          <a:xfrm>
            <a:off x="1921510" y="172085"/>
            <a:ext cx="353695" cy="43053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1200" b="1" dirty="0">
                <a:solidFill>
                  <a:schemeClr val="bg1"/>
                </a:solidFill>
                <a:cs typeface="+mn-ea"/>
                <a:sym typeface="+mn-lt"/>
              </a:rPr>
              <a:t>03</a:t>
            </a:r>
            <a:endParaRPr lang="en-US" altLang="zh-CN" sz="1200" b="1" dirty="0">
              <a:solidFill>
                <a:schemeClr val="bg1"/>
              </a:solidFill>
              <a:cs typeface="+mn-ea"/>
              <a:sym typeface="+mn-lt"/>
            </a:endParaRPr>
          </a:p>
        </p:txBody>
      </p:sp>
      <p:pic>
        <p:nvPicPr>
          <p:cNvPr id="8" name="图片 5" descr="IMG_257"/>
          <p:cNvPicPr>
            <a:picLocks noChangeAspect="1"/>
          </p:cNvPicPr>
          <p:nvPr>
            <p:custDataLst>
              <p:tags r:id="rId11"/>
            </p:custDataLst>
          </p:nvPr>
        </p:nvPicPr>
        <p:blipFill>
          <a:blip r:embed="rId12"/>
          <a:stretch>
            <a:fillRect/>
          </a:stretch>
        </p:blipFill>
        <p:spPr>
          <a:xfrm>
            <a:off x="645160" y="1442720"/>
            <a:ext cx="830580" cy="77343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bldLst>
      <p:bldP spid="18" grpId="0" bldLvl="0" animBg="1"/>
      <p:bldP spid="18" grpId="1" bldLvl="0" animBg="1"/>
      <p:bldP spid="20" grpId="0" bldLvl="0" animBg="1"/>
      <p:bldP spid="20" grpId="1" bldLvl="0" animBg="1"/>
      <p:bldP spid="2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83728" y="126365"/>
            <a:ext cx="1683191" cy="74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7" name="矩形 16"/>
          <p:cNvSpPr/>
          <p:nvPr/>
        </p:nvSpPr>
        <p:spPr>
          <a:xfrm>
            <a:off x="7015864" y="4214866"/>
            <a:ext cx="1602907" cy="74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nvGrpSpPr>
          <p:cNvPr id="4" name="组合 3"/>
          <p:cNvGrpSpPr/>
          <p:nvPr/>
        </p:nvGrpSpPr>
        <p:grpSpPr>
          <a:xfrm flipH="1">
            <a:off x="7058025" y="3766733"/>
            <a:ext cx="2085974" cy="1390649"/>
            <a:chOff x="10604503" y="4737100"/>
            <a:chExt cx="3619498" cy="2413000"/>
          </a:xfrm>
        </p:grpSpPr>
        <p:sp>
          <p:nvSpPr>
            <p:cNvPr id="5" name="直角三角形 4"/>
            <p:cNvSpPr/>
            <p:nvPr/>
          </p:nvSpPr>
          <p:spPr>
            <a:xfrm>
              <a:off x="11442701" y="4737100"/>
              <a:ext cx="2781300" cy="2413000"/>
            </a:xfrm>
            <a:prstGeom prst="rtTriangle">
              <a:avLst/>
            </a:prstGeom>
            <a:solidFill>
              <a:srgbClr val="EA1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sp>
          <p:nvSpPr>
            <p:cNvPr id="6" name="直角三角形 5"/>
            <p:cNvSpPr/>
            <p:nvPr/>
          </p:nvSpPr>
          <p:spPr>
            <a:xfrm>
              <a:off x="10604503" y="4737100"/>
              <a:ext cx="2781300" cy="2413000"/>
            </a:xfrm>
            <a:prstGeom prst="rtTriangle">
              <a:avLst/>
            </a:prstGeom>
            <a:solidFill>
              <a:srgbClr val="202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grpSp>
      <p:sp>
        <p:nvSpPr>
          <p:cNvPr id="10" name="文本框 9"/>
          <p:cNvSpPr txBox="1"/>
          <p:nvPr/>
        </p:nvSpPr>
        <p:spPr>
          <a:xfrm>
            <a:off x="1475740" y="794385"/>
            <a:ext cx="6250305" cy="486410"/>
          </a:xfrm>
          <a:prstGeom prst="rect">
            <a:avLst/>
          </a:prstGeom>
          <a:noFill/>
        </p:spPr>
        <p:txBody>
          <a:bodyPr wrap="square">
            <a:noAutofit/>
          </a:bodyPr>
          <a:lstStyle/>
          <a:p>
            <a:pPr marL="0" marR="0" algn="l">
              <a:lnSpc>
                <a:spcPct val="150000"/>
              </a:lnSpc>
              <a:spcBef>
                <a:spcPts val="0"/>
              </a:spcBef>
              <a:spcAft>
                <a:spcPts val="0"/>
              </a:spcAft>
            </a:pPr>
            <a:r>
              <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  </a:t>
            </a:r>
            <a:endPar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p:txBody>
      </p:sp>
      <p:grpSp>
        <p:nvGrpSpPr>
          <p:cNvPr id="11" name="组合 10"/>
          <p:cNvGrpSpPr/>
          <p:nvPr/>
        </p:nvGrpSpPr>
        <p:grpSpPr>
          <a:xfrm flipV="1">
            <a:off x="0" y="0"/>
            <a:ext cx="2085974" cy="1390649"/>
            <a:chOff x="10604503" y="4737100"/>
            <a:chExt cx="3619498" cy="2413000"/>
          </a:xfrm>
          <a:solidFill>
            <a:srgbClr val="EA1B35"/>
          </a:solidFill>
        </p:grpSpPr>
        <p:sp>
          <p:nvSpPr>
            <p:cNvPr id="12" name="直角三角形 11"/>
            <p:cNvSpPr/>
            <p:nvPr/>
          </p:nvSpPr>
          <p:spPr>
            <a:xfrm>
              <a:off x="11442701" y="4737100"/>
              <a:ext cx="2781300" cy="2413000"/>
            </a:xfrm>
            <a:prstGeom prst="rtTriangle">
              <a:avLst/>
            </a:prstGeom>
            <a:solidFill>
              <a:srgbClr val="2D2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sp>
          <p:nvSpPr>
            <p:cNvPr id="13" name="直角三角形 12"/>
            <p:cNvSpPr/>
            <p:nvPr/>
          </p:nvSpPr>
          <p:spPr>
            <a:xfrm>
              <a:off x="10604503" y="4737100"/>
              <a:ext cx="2781300" cy="2413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grpSp>
      <p:sp>
        <p:nvSpPr>
          <p:cNvPr id="21" name="文本框 20"/>
          <p:cNvSpPr txBox="1"/>
          <p:nvPr/>
        </p:nvSpPr>
        <p:spPr>
          <a:xfrm>
            <a:off x="1751330" y="747395"/>
            <a:ext cx="646430" cy="506730"/>
          </a:xfrm>
          <a:prstGeom prst="rect">
            <a:avLst/>
          </a:prstGeom>
          <a:noFill/>
        </p:spPr>
        <p:txBody>
          <a:bodyPr wrap="square" rtlCol="0">
            <a:spAutoFit/>
          </a:bodyPr>
          <a:lstStyle/>
          <a:p>
            <a:pPr algn="ctr"/>
            <a:r>
              <a:rPr lang="en-US" altLang="zh-CN" sz="2700" dirty="0">
                <a:solidFill>
                  <a:schemeClr val="bg1"/>
                </a:solidFill>
                <a:latin typeface="Impact" panose="020B0806030902050204" pitchFamily="34" charset="0"/>
              </a:rPr>
              <a:t>01</a:t>
            </a:r>
            <a:endParaRPr lang="zh-CN" altLang="en-US" sz="2700" dirty="0">
              <a:solidFill>
                <a:schemeClr val="bg1"/>
              </a:solidFill>
              <a:latin typeface="Impact" panose="020B0806030902050204" pitchFamily="34" charset="0"/>
            </a:endParaRPr>
          </a:p>
        </p:txBody>
      </p:sp>
      <p:grpSp>
        <p:nvGrpSpPr>
          <p:cNvPr id="38" name="组合 37"/>
          <p:cNvGrpSpPr/>
          <p:nvPr/>
        </p:nvGrpSpPr>
        <p:grpSpPr>
          <a:xfrm>
            <a:off x="318885" y="2362046"/>
            <a:ext cx="1602908" cy="2380765"/>
            <a:chOff x="607225" y="2020230"/>
            <a:chExt cx="2859573" cy="4247264"/>
          </a:xfrm>
        </p:grpSpPr>
        <p:grpSp>
          <p:nvGrpSpPr>
            <p:cNvPr id="35" name="组合 34"/>
            <p:cNvGrpSpPr/>
            <p:nvPr/>
          </p:nvGrpSpPr>
          <p:grpSpPr>
            <a:xfrm>
              <a:off x="993088" y="2020230"/>
              <a:ext cx="1977734" cy="3829040"/>
              <a:chOff x="966406" y="2159930"/>
              <a:chExt cx="1977734" cy="3829040"/>
            </a:xfrm>
          </p:grpSpPr>
          <p:cxnSp>
            <p:nvCxnSpPr>
              <p:cNvPr id="31" name="直接连接符 30"/>
              <p:cNvCxnSpPr/>
              <p:nvPr/>
            </p:nvCxnSpPr>
            <p:spPr>
              <a:xfrm>
                <a:off x="973728" y="2159930"/>
                <a:ext cx="0" cy="3829039"/>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966406" y="5988969"/>
                <a:ext cx="1977734" cy="1"/>
              </a:xfrm>
              <a:prstGeom prst="line">
                <a:avLst/>
              </a:prstGeom>
              <a:ln w="19050">
                <a:solidFill>
                  <a:srgbClr val="EA1B35">
                    <a:alpha val="90000"/>
                  </a:srgbClr>
                </a:solidFill>
                <a:tailEnd type="ova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607225" y="5136495"/>
              <a:ext cx="2859573" cy="1130999"/>
              <a:chOff x="831612" y="3996408"/>
              <a:chExt cx="2572657" cy="2067882"/>
            </a:xfrm>
          </p:grpSpPr>
          <p:cxnSp>
            <p:nvCxnSpPr>
              <p:cNvPr id="29" name="直接连接符 28"/>
              <p:cNvCxnSpPr/>
              <p:nvPr/>
            </p:nvCxnSpPr>
            <p:spPr>
              <a:xfrm>
                <a:off x="838200" y="3996408"/>
                <a:ext cx="0" cy="2064534"/>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831612" y="6064289"/>
                <a:ext cx="2572657" cy="1"/>
              </a:xfrm>
              <a:prstGeom prst="line">
                <a:avLst/>
              </a:prstGeom>
              <a:ln w="19050">
                <a:solidFill>
                  <a:srgbClr val="EA1B35">
                    <a:alpha val="90000"/>
                  </a:srgbClr>
                </a:solidFill>
                <a:tailEnd type="oval"/>
              </a:ln>
            </p:spPr>
            <p:style>
              <a:lnRef idx="1">
                <a:schemeClr val="accent1"/>
              </a:lnRef>
              <a:fillRef idx="0">
                <a:schemeClr val="accent1"/>
              </a:fillRef>
              <a:effectRef idx="0">
                <a:schemeClr val="accent1"/>
              </a:effectRef>
              <a:fontRef idx="minor">
                <a:schemeClr val="tx1"/>
              </a:fontRef>
            </p:style>
          </p:cxnSp>
        </p:grpSp>
        <p:cxnSp>
          <p:nvCxnSpPr>
            <p:cNvPr id="27" name="直接连接符 26"/>
            <p:cNvCxnSpPr/>
            <p:nvPr/>
          </p:nvCxnSpPr>
          <p:spPr>
            <a:xfrm>
              <a:off x="1358900" y="2615130"/>
              <a:ext cx="0" cy="2537517"/>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609058" y="5143123"/>
              <a:ext cx="749842" cy="0"/>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flipH="1" flipV="1">
            <a:off x="7226768" y="324790"/>
            <a:ext cx="1602908" cy="2380765"/>
            <a:chOff x="607225" y="2020230"/>
            <a:chExt cx="2859573" cy="4247264"/>
          </a:xfrm>
        </p:grpSpPr>
        <p:grpSp>
          <p:nvGrpSpPr>
            <p:cNvPr id="49" name="组合 48"/>
            <p:cNvGrpSpPr/>
            <p:nvPr/>
          </p:nvGrpSpPr>
          <p:grpSpPr>
            <a:xfrm>
              <a:off x="993088" y="2020230"/>
              <a:ext cx="1977734" cy="3829040"/>
              <a:chOff x="966406" y="2159930"/>
              <a:chExt cx="1977734" cy="3829040"/>
            </a:xfrm>
          </p:grpSpPr>
          <p:cxnSp>
            <p:nvCxnSpPr>
              <p:cNvPr id="55" name="直接连接符 54"/>
              <p:cNvCxnSpPr/>
              <p:nvPr/>
            </p:nvCxnSpPr>
            <p:spPr>
              <a:xfrm>
                <a:off x="973728" y="2159930"/>
                <a:ext cx="0" cy="3829039"/>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966406" y="5988969"/>
                <a:ext cx="1977734" cy="1"/>
              </a:xfrm>
              <a:prstGeom prst="line">
                <a:avLst/>
              </a:prstGeom>
              <a:ln w="19050">
                <a:solidFill>
                  <a:srgbClr val="EA1B35">
                    <a:alpha val="90000"/>
                  </a:srgbClr>
                </a:solidFill>
                <a:tailEnd type="ova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a:xfrm>
              <a:off x="607225" y="5136495"/>
              <a:ext cx="2859573" cy="1130999"/>
              <a:chOff x="831612" y="3996408"/>
              <a:chExt cx="2572657" cy="2067882"/>
            </a:xfrm>
          </p:grpSpPr>
          <p:cxnSp>
            <p:nvCxnSpPr>
              <p:cNvPr id="53" name="直接连接符 52"/>
              <p:cNvCxnSpPr/>
              <p:nvPr/>
            </p:nvCxnSpPr>
            <p:spPr>
              <a:xfrm>
                <a:off x="838200" y="3996408"/>
                <a:ext cx="0" cy="2064534"/>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831612" y="6064289"/>
                <a:ext cx="2572657" cy="1"/>
              </a:xfrm>
              <a:prstGeom prst="line">
                <a:avLst/>
              </a:prstGeom>
              <a:ln w="19050">
                <a:solidFill>
                  <a:srgbClr val="EA1B35">
                    <a:alpha val="90000"/>
                  </a:srgbClr>
                </a:solidFill>
                <a:tailEnd type="oval"/>
              </a:ln>
            </p:spPr>
            <p:style>
              <a:lnRef idx="1">
                <a:schemeClr val="accent1"/>
              </a:lnRef>
              <a:fillRef idx="0">
                <a:schemeClr val="accent1"/>
              </a:fillRef>
              <a:effectRef idx="0">
                <a:schemeClr val="accent1"/>
              </a:effectRef>
              <a:fontRef idx="minor">
                <a:schemeClr val="tx1"/>
              </a:fontRef>
            </p:style>
          </p:cxnSp>
        </p:grpSp>
        <p:cxnSp>
          <p:nvCxnSpPr>
            <p:cNvPr id="51" name="直接连接符 50"/>
            <p:cNvCxnSpPr/>
            <p:nvPr/>
          </p:nvCxnSpPr>
          <p:spPr>
            <a:xfrm>
              <a:off x="1358900" y="2615130"/>
              <a:ext cx="0" cy="2537517"/>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609058" y="5143123"/>
              <a:ext cx="749842" cy="0"/>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custDataLst>
              <p:tags r:id="rId1"/>
            </p:custDataLst>
          </p:nvPr>
        </p:nvSpPr>
        <p:spPr>
          <a:xfrm>
            <a:off x="1547495" y="1059815"/>
            <a:ext cx="6250305" cy="486410"/>
          </a:xfrm>
          <a:prstGeom prst="rect">
            <a:avLst/>
          </a:prstGeom>
          <a:noFill/>
        </p:spPr>
        <p:txBody>
          <a:bodyPr wrap="square">
            <a:noAutofit/>
          </a:bodyPr>
          <a:p>
            <a:pPr marL="0" marR="0" algn="l">
              <a:lnSpc>
                <a:spcPct val="150000"/>
              </a:lnSpc>
              <a:spcBef>
                <a:spcPts val="0"/>
              </a:spcBef>
              <a:spcAft>
                <a:spcPts val="0"/>
              </a:spcAft>
            </a:pPr>
            <a:r>
              <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  </a:t>
            </a:r>
            <a:endPar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p:txBody>
      </p:sp>
      <p:sp>
        <p:nvSpPr>
          <p:cNvPr id="3" name="文本框 2"/>
          <p:cNvSpPr txBox="1"/>
          <p:nvPr>
            <p:custDataLst>
              <p:tags r:id="rId2"/>
            </p:custDataLst>
          </p:nvPr>
        </p:nvSpPr>
        <p:spPr>
          <a:xfrm>
            <a:off x="1644015" y="1203325"/>
            <a:ext cx="6250305" cy="486410"/>
          </a:xfrm>
          <a:prstGeom prst="rect">
            <a:avLst/>
          </a:prstGeom>
          <a:noFill/>
        </p:spPr>
        <p:txBody>
          <a:bodyPr wrap="square">
            <a:noAutofit/>
          </a:bodyPr>
          <a:lstStyle/>
          <a:p>
            <a:pPr marL="0" marR="0" algn="l">
              <a:lnSpc>
                <a:spcPct val="150000"/>
              </a:lnSpc>
              <a:spcBef>
                <a:spcPts val="0"/>
              </a:spcBef>
              <a:spcAft>
                <a:spcPts val="0"/>
              </a:spcAft>
            </a:pPr>
            <a:r>
              <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  </a:t>
            </a:r>
            <a:endPar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p:txBody>
      </p:sp>
      <p:sp>
        <p:nvSpPr>
          <p:cNvPr id="7" name="文本框 6"/>
          <p:cNvSpPr txBox="1"/>
          <p:nvPr>
            <p:custDataLst>
              <p:tags r:id="rId3"/>
            </p:custDataLst>
          </p:nvPr>
        </p:nvSpPr>
        <p:spPr>
          <a:xfrm>
            <a:off x="2271395" y="1186815"/>
            <a:ext cx="5653405" cy="1509395"/>
          </a:xfrm>
          <a:prstGeom prst="rect">
            <a:avLst/>
          </a:prstGeom>
          <a:noFill/>
        </p:spPr>
        <p:txBody>
          <a:bodyPr wrap="square">
            <a:noAutofit/>
          </a:bodyPr>
          <a:p>
            <a:pPr marL="0" marR="0" algn="l">
              <a:lnSpc>
                <a:spcPct val="150000"/>
              </a:lnSpc>
              <a:spcBef>
                <a:spcPts val="0"/>
              </a:spcBef>
              <a:spcAft>
                <a:spcPts val="0"/>
              </a:spcAft>
            </a:pPr>
            <a:r>
              <a:rPr lang="zh-CN" altLang="en-US" sz="900" kern="100" dirty="0">
                <a:solidFill>
                  <a:schemeClr val="bg1"/>
                </a:solidFill>
                <a:effectLst/>
                <a:highlight>
                  <a:srgbClr val="008000"/>
                </a:highlight>
                <a:latin typeface="Hero" panose="02000506000000020004" pitchFamily="50" charset="0"/>
                <a:ea typeface="微软雅黑" panose="020B0503020204020204" pitchFamily="34" charset="-122"/>
                <a:cs typeface="Times New Roman" panose="02020603050405020304" charset="0"/>
              </a:rPr>
              <a:t>案例</a:t>
            </a:r>
            <a:r>
              <a:rPr lang="en-US" altLang="zh-CN" sz="900" kern="100" dirty="0">
                <a:solidFill>
                  <a:schemeClr val="bg1"/>
                </a:solidFill>
                <a:effectLst/>
                <a:highlight>
                  <a:srgbClr val="008000"/>
                </a:highlight>
                <a:latin typeface="Hero" panose="02000506000000020004" pitchFamily="50" charset="0"/>
                <a:ea typeface="微软雅黑" panose="020B0503020204020204" pitchFamily="34" charset="-122"/>
                <a:cs typeface="Times New Roman" panose="02020603050405020304" charset="0"/>
              </a:rPr>
              <a:t>3</a:t>
            </a:r>
            <a:r>
              <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 </a:t>
            </a:r>
            <a:r>
              <a:rPr lang="zh-CN" altLang="en-US" sz="1000" b="1" kern="100" dirty="0">
                <a:solidFill>
                  <a:srgbClr val="FF0000"/>
                </a:solidFill>
                <a:effectLst/>
                <a:latin typeface="Hero" panose="02000506000000020004" pitchFamily="50" charset="0"/>
                <a:ea typeface="微软雅黑" panose="020B0503020204020204" pitchFamily="34" charset="-122"/>
                <a:cs typeface="Times New Roman" panose="02020603050405020304" charset="0"/>
              </a:rPr>
              <a:t>上班期间因工作纠纷被同事打伤算工伤吗？</a:t>
            </a:r>
            <a:r>
              <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 </a:t>
            </a:r>
            <a:endPar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zh-CN" altLang="en-US"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案情简介：班长刘某叫张某去清除地面积水，张某认为不是自己的本职工作，出言拒绝且言辞不当，激怒了班长刘某，刘某一个重拳击到张某头部，造成左耳穿孔。</a:t>
            </a:r>
            <a:endParaRPr lang="zh-CN" altLang="en-US"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zh-CN" altLang="en-US" sz="900" kern="100" dirty="0">
                <a:solidFill>
                  <a:srgbClr val="FF0000"/>
                </a:solidFill>
                <a:effectLst/>
                <a:latin typeface="Hero" panose="02000506000000020004" pitchFamily="50" charset="0"/>
                <a:ea typeface="微软雅黑" panose="020B0503020204020204" pitchFamily="34" charset="-122"/>
                <a:cs typeface="Times New Roman" panose="02020603050405020304" charset="0"/>
              </a:rPr>
              <a:t>张某认为：</a:t>
            </a:r>
            <a:r>
              <a:rPr lang="zh-CN" altLang="en-US"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他被打是在工作中受到暴力伤害，应认定为工伤；</a:t>
            </a:r>
            <a:r>
              <a:rPr lang="zh-CN" altLang="en-US" sz="900" kern="100" dirty="0">
                <a:solidFill>
                  <a:srgbClr val="FF0000"/>
                </a:solidFill>
                <a:effectLst/>
                <a:latin typeface="Hero" panose="02000506000000020004" pitchFamily="50" charset="0"/>
                <a:ea typeface="微软雅黑" panose="020B0503020204020204" pitchFamily="34" charset="-122"/>
                <a:cs typeface="Times New Roman" panose="02020603050405020304" charset="0"/>
              </a:rPr>
              <a:t>公司认为</a:t>
            </a:r>
            <a:r>
              <a:rPr lang="zh-CN" altLang="en-US"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张某伤害是与员工打架斗殴所致，与其工作职责不具有因果关系，不属于工伤。</a:t>
            </a:r>
            <a:endParaRPr lang="zh-CN" altLang="en-US"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 </a:t>
            </a:r>
            <a:r>
              <a:rPr lang="zh-CN" altLang="en-US"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张某起诉到法院，</a:t>
            </a:r>
            <a:r>
              <a:rPr lang="zh-CN" altLang="en-US" sz="900" kern="100" dirty="0">
                <a:solidFill>
                  <a:srgbClr val="FF0000"/>
                </a:solidFill>
                <a:effectLst/>
                <a:latin typeface="Hero" panose="02000506000000020004" pitchFamily="50" charset="0"/>
                <a:ea typeface="微软雅黑" panose="020B0503020204020204" pitchFamily="34" charset="-122"/>
                <a:cs typeface="Times New Roman" panose="02020603050405020304" charset="0"/>
              </a:rPr>
              <a:t>法院审理认为</a:t>
            </a:r>
            <a:r>
              <a:rPr lang="zh-CN" altLang="en-US"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：张某受伤的直接原因是受到同事的暴力伤害所致，暴力伤害的起因</a:t>
            </a:r>
            <a:r>
              <a:rPr lang="zh-CN" altLang="en-US" sz="900" kern="100" dirty="0">
                <a:solidFill>
                  <a:srgbClr val="FF0000"/>
                </a:solidFill>
                <a:effectLst/>
                <a:latin typeface="Hero" panose="02000506000000020004" pitchFamily="50" charset="0"/>
                <a:ea typeface="微软雅黑" panose="020B0503020204020204" pitchFamily="34" charset="-122"/>
                <a:cs typeface="Times New Roman" panose="02020603050405020304" charset="0"/>
              </a:rPr>
              <a:t>系履行工作职责中</a:t>
            </a:r>
            <a:r>
              <a:rPr lang="zh-CN" altLang="en-US" sz="900" b="1" kern="100" dirty="0">
                <a:solidFill>
                  <a:srgbClr val="FF0000"/>
                </a:solidFill>
                <a:effectLst/>
                <a:latin typeface="Hero" panose="02000506000000020004" pitchFamily="50" charset="0"/>
                <a:ea typeface="微软雅黑" panose="020B0503020204020204" pitchFamily="34" charset="-122"/>
                <a:cs typeface="Times New Roman" panose="02020603050405020304" charset="0"/>
              </a:rPr>
              <a:t>对工作安排的争议</a:t>
            </a:r>
            <a:r>
              <a:rPr lang="zh-CN" altLang="en-US"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，属于</a:t>
            </a:r>
            <a:r>
              <a:rPr lang="zh-CN" altLang="en-US" sz="900" kern="100" dirty="0">
                <a:solidFill>
                  <a:srgbClr val="FF0000"/>
                </a:solidFill>
                <a:effectLst/>
                <a:latin typeface="Hero" panose="02000506000000020004" pitchFamily="50" charset="0"/>
                <a:ea typeface="微软雅黑" panose="020B0503020204020204" pitchFamily="34" charset="-122"/>
                <a:cs typeface="Times New Roman" panose="02020603050405020304" charset="0"/>
              </a:rPr>
              <a:t>工作纠份</a:t>
            </a:r>
            <a:r>
              <a:rPr lang="zh-CN" altLang="en-US"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，符合工伤的法定条件，应按工伤相关规定进行赔付。</a:t>
            </a:r>
            <a:endParaRPr lang="zh-CN" altLang="en-US"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p:txBody>
      </p:sp>
      <p:sp>
        <p:nvSpPr>
          <p:cNvPr id="9" name="文本框 8"/>
          <p:cNvSpPr txBox="1"/>
          <p:nvPr>
            <p:custDataLst>
              <p:tags r:id="rId4"/>
            </p:custDataLst>
          </p:nvPr>
        </p:nvSpPr>
        <p:spPr>
          <a:xfrm>
            <a:off x="2223135" y="608330"/>
            <a:ext cx="6424295" cy="452120"/>
          </a:xfrm>
          <a:prstGeom prst="rect">
            <a:avLst/>
          </a:prstGeom>
          <a:noFill/>
        </p:spPr>
        <p:txBody>
          <a:bodyPr wrap="square">
            <a:noAutofit/>
          </a:bodyPr>
          <a:p>
            <a:pPr marL="0" marR="0" algn="l">
              <a:lnSpc>
                <a:spcPct val="150000"/>
              </a:lnSpc>
              <a:spcBef>
                <a:spcPts val="0"/>
              </a:spcBef>
              <a:spcAft>
                <a:spcPts val="0"/>
              </a:spcAft>
            </a:pPr>
            <a:r>
              <a:rPr lang="en-US" altLang="zh-CN" sz="900" b="1" kern="100" dirty="0">
                <a:solidFill>
                  <a:srgbClr val="FF0000"/>
                </a:solidFill>
                <a:effectLst/>
                <a:latin typeface="Hero" panose="02000506000000020004" pitchFamily="50" charset="0"/>
                <a:ea typeface="微软雅黑" panose="020B0503020204020204" pitchFamily="34" charset="-122"/>
                <a:cs typeface="Times New Roman" panose="02020603050405020304" charset="0"/>
              </a:rPr>
              <a:t>《工伤保险条例》第十四条</a:t>
            </a:r>
            <a:r>
              <a:rPr lang="zh-CN" altLang="en-US" sz="900" b="1" kern="100" dirty="0">
                <a:solidFill>
                  <a:srgbClr val="FF0000"/>
                </a:solidFill>
                <a:effectLst/>
                <a:latin typeface="Hero" panose="02000506000000020004" pitchFamily="50" charset="0"/>
                <a:ea typeface="微软雅黑" panose="020B0503020204020204" pitchFamily="34" charset="-122"/>
                <a:cs typeface="Times New Roman" panose="02020603050405020304" charset="0"/>
              </a:rPr>
              <a:t>，</a:t>
            </a:r>
            <a:r>
              <a:rPr lang="en-US" altLang="zh-CN" sz="900" b="1" kern="100" dirty="0">
                <a:solidFill>
                  <a:srgbClr val="FF0000"/>
                </a:solidFill>
                <a:effectLst/>
                <a:latin typeface="Hero" panose="02000506000000020004" pitchFamily="50" charset="0"/>
                <a:ea typeface="微软雅黑" panose="020B0503020204020204" pitchFamily="34" charset="-122"/>
                <a:cs typeface="Times New Roman" panose="02020603050405020304" charset="0"/>
              </a:rPr>
              <a:t>职工有下列情形之一的，应当认定为工伤：</a:t>
            </a:r>
            <a:endPar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（三）在工作时间和工作场所内，因履行工作职责受到暴力等意外伤害的；</a:t>
            </a:r>
            <a:endPar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endPar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p:txBody>
      </p:sp>
      <p:sp>
        <p:nvSpPr>
          <p:cNvPr id="15" name="文本框 14"/>
          <p:cNvSpPr txBox="1"/>
          <p:nvPr>
            <p:custDataLst>
              <p:tags r:id="rId5"/>
            </p:custDataLst>
          </p:nvPr>
        </p:nvSpPr>
        <p:spPr>
          <a:xfrm>
            <a:off x="1403985" y="2705735"/>
            <a:ext cx="6490970" cy="2252345"/>
          </a:xfrm>
          <a:prstGeom prst="rect">
            <a:avLst/>
          </a:prstGeom>
          <a:noFill/>
        </p:spPr>
        <p:txBody>
          <a:bodyPr wrap="square">
            <a:noAutofit/>
          </a:bodyPr>
          <a:p>
            <a:pPr marL="0" marR="0" algn="l">
              <a:lnSpc>
                <a:spcPct val="150000"/>
              </a:lnSpc>
              <a:spcBef>
                <a:spcPts val="0"/>
              </a:spcBef>
              <a:spcAft>
                <a:spcPts val="0"/>
              </a:spcAft>
            </a:pPr>
            <a:r>
              <a:rPr lang="zh-CN" altLang="en-US" sz="900" kern="100" dirty="0">
                <a:solidFill>
                  <a:schemeClr val="bg1"/>
                </a:solidFill>
                <a:effectLst/>
                <a:highlight>
                  <a:srgbClr val="008000"/>
                </a:highlight>
                <a:latin typeface="Hero" panose="02000506000000020004" pitchFamily="50" charset="0"/>
                <a:ea typeface="微软雅黑" panose="020B0503020204020204" pitchFamily="34" charset="-122"/>
                <a:cs typeface="Times New Roman" panose="02020603050405020304" charset="0"/>
              </a:rPr>
              <a:t>案例4</a:t>
            </a:r>
            <a:r>
              <a:rPr lang="en-US" altLang="zh-CN"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 </a:t>
            </a:r>
            <a:r>
              <a:rPr lang="en-US" altLang="zh-CN" sz="1000" kern="100" dirty="0">
                <a:solidFill>
                  <a:srgbClr val="FF0000"/>
                </a:solidFill>
                <a:effectLst/>
                <a:latin typeface="Hero" panose="02000506000000020004" pitchFamily="50" charset="0"/>
                <a:ea typeface="微软雅黑" panose="020B0503020204020204" pitchFamily="34" charset="-122"/>
                <a:cs typeface="Times New Roman" panose="02020603050405020304" charset="0"/>
              </a:rPr>
              <a:t> </a:t>
            </a:r>
            <a:r>
              <a:rPr lang="zh-CN" altLang="en-US" sz="1000" b="1" kern="100" dirty="0">
                <a:solidFill>
                  <a:srgbClr val="FF0000"/>
                </a:solidFill>
                <a:effectLst/>
                <a:latin typeface="Hero" panose="02000506000000020004" pitchFamily="50" charset="0"/>
                <a:ea typeface="微软雅黑" panose="020B0503020204020204" pitchFamily="34" charset="-122"/>
                <a:cs typeface="Times New Roman" panose="02020603050405020304" charset="0"/>
              </a:rPr>
              <a:t>职工见义勇为受伤，算工伤吗？</a:t>
            </a:r>
            <a:endParaRPr lang="zh-CN" altLang="en-US" sz="1000" kern="100" dirty="0">
              <a:solidFill>
                <a:srgbClr val="FF0000"/>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zh-CN" altLang="en-US"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案情简介：周末，刘某在公交车上，发现有人偷东西，遂上前制止，在与小偷扭打过程中致左手骨折。李某向他们公司提出了工伤认定申请，他们公司认为李某在非工作时间、非工作地点、非因工作原因受伤不认为是工伤。李某于是起诉到法院。（工伤费用应由社保出，但有许多私人小公司没有为职工买社保，需要公司支付工伤费）</a:t>
            </a:r>
            <a:endParaRPr lang="zh-CN" altLang="en-US" sz="900" kern="100" dirty="0">
              <a:solidFill>
                <a:srgbClr val="FF0000"/>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zh-CN" altLang="en-US" sz="900" kern="100" dirty="0">
                <a:solidFill>
                  <a:srgbClr val="FF0000"/>
                </a:solidFill>
                <a:effectLst/>
                <a:latin typeface="Hero" panose="02000506000000020004" pitchFamily="50" charset="0"/>
                <a:ea typeface="微软雅黑" panose="020B0503020204020204" pitchFamily="34" charset="-122"/>
                <a:cs typeface="Times New Roman" panose="02020603050405020304" charset="0"/>
              </a:rPr>
              <a:t>法院审理认为，</a:t>
            </a:r>
            <a:r>
              <a:rPr lang="zh-CN" altLang="en-US"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刘某的行为符合《工伤保险条例》第十五条第二款的规定，维护国家、公共利益受到伤害。</a:t>
            </a:r>
            <a:endParaRPr lang="zh-CN" altLang="en-US"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zh-CN" altLang="en-US" sz="900" kern="100" dirty="0">
                <a:solidFill>
                  <a:srgbClr val="FF0000"/>
                </a:solidFill>
                <a:effectLst/>
                <a:latin typeface="Hero" panose="02000506000000020004" pitchFamily="50" charset="0"/>
                <a:ea typeface="微软雅黑" panose="020B0503020204020204" pitchFamily="34" charset="-122"/>
                <a:cs typeface="Times New Roman" panose="02020603050405020304" charset="0"/>
              </a:rPr>
              <a:t>职工有下列情形之一的，视同工伤：</a:t>
            </a:r>
            <a:endParaRPr lang="zh-CN" altLang="en-US" sz="900" kern="100" dirty="0">
              <a:solidFill>
                <a:srgbClr val="FF0000"/>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zh-CN" altLang="en-US"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（一）在工作时间和工作岗位，突发疾病死亡或者在48小时之内经抢救无效死亡的；</a:t>
            </a:r>
            <a:endParaRPr lang="zh-CN" altLang="en-US"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zh-CN" altLang="en-US"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（二）在抢险救灾等维护国家利益、公共利益活动中受到伤害的；</a:t>
            </a:r>
            <a:endParaRPr lang="zh-CN" altLang="en-US"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r>
              <a:rPr lang="zh-CN" altLang="en-US" sz="900" kern="100" dirty="0">
                <a:solidFill>
                  <a:srgbClr val="202837"/>
                </a:solidFill>
                <a:effectLst/>
                <a:latin typeface="Hero" panose="02000506000000020004" pitchFamily="50" charset="0"/>
                <a:ea typeface="微软雅黑" panose="020B0503020204020204" pitchFamily="34" charset="-122"/>
                <a:cs typeface="Times New Roman" panose="02020603050405020304" charset="0"/>
              </a:rPr>
              <a:t>（三）职工原在军队服役，因战、因公负伤致残，已取得革命伤残军人证，到用人单位后旧伤复发的。</a:t>
            </a:r>
            <a:endParaRPr lang="en-US" altLang="zh-CN" sz="1000" kern="100" dirty="0">
              <a:solidFill>
                <a:srgbClr val="FF0000"/>
              </a:solidFill>
              <a:effectLst/>
              <a:latin typeface="Hero" panose="02000506000000020004" pitchFamily="50" charset="0"/>
              <a:ea typeface="微软雅黑" panose="020B0503020204020204" pitchFamily="34" charset="-122"/>
              <a:cs typeface="Times New Roman" panose="02020603050405020304" charset="0"/>
            </a:endParaRPr>
          </a:p>
          <a:p>
            <a:pPr marL="0" marR="0" algn="l">
              <a:lnSpc>
                <a:spcPct val="150000"/>
              </a:lnSpc>
              <a:spcBef>
                <a:spcPts val="0"/>
              </a:spcBef>
              <a:spcAft>
                <a:spcPts val="0"/>
              </a:spcAft>
            </a:pPr>
            <a:endParaRPr lang="en-US" altLang="zh-CN" sz="1000" kern="100" dirty="0">
              <a:solidFill>
                <a:srgbClr val="FF0000"/>
              </a:solidFill>
              <a:effectLst/>
              <a:latin typeface="Hero" panose="02000506000000020004" pitchFamily="50" charset="0"/>
              <a:ea typeface="微软雅黑" panose="020B0503020204020204" pitchFamily="34" charset="-122"/>
              <a:cs typeface="Times New Roman" panose="02020603050405020304" charset="0"/>
            </a:endParaRPr>
          </a:p>
        </p:txBody>
      </p:sp>
      <p:sp>
        <p:nvSpPr>
          <p:cNvPr id="22" name="Title 1"/>
          <p:cNvSpPr txBox="1"/>
          <p:nvPr>
            <p:custDataLst>
              <p:tags r:id="rId6"/>
            </p:custDataLst>
          </p:nvPr>
        </p:nvSpPr>
        <p:spPr>
          <a:xfrm>
            <a:off x="2339975" y="195580"/>
            <a:ext cx="461581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职工权益密切相关的法律法规</a:t>
            </a:r>
            <a:r>
              <a:rPr lang="en-US" altLang="zh-CN" sz="1800" b="1"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a:t>
            </a:r>
            <a:r>
              <a:rPr lang="zh-CN" altLang="en-US" sz="1800" b="1"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工伤（二）</a:t>
            </a:r>
            <a:endParaRPr lang="zh-CN" altLang="en-US" sz="1800" b="1" dirty="0">
              <a:solidFill>
                <a:schemeClr val="tx1">
                  <a:lumMod val="65000"/>
                  <a:lumOff val="3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mn-ea"/>
            </a:endParaRPr>
          </a:p>
        </p:txBody>
      </p:sp>
      <p:sp>
        <p:nvSpPr>
          <p:cNvPr id="24" name="Diamond 33"/>
          <p:cNvSpPr/>
          <p:nvPr>
            <p:custDataLst>
              <p:tags r:id="rId7"/>
            </p:custDataLst>
          </p:nvPr>
        </p:nvSpPr>
        <p:spPr>
          <a:xfrm>
            <a:off x="1921510" y="172085"/>
            <a:ext cx="353695" cy="43053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1200" b="1" dirty="0">
                <a:solidFill>
                  <a:schemeClr val="bg1"/>
                </a:solidFill>
                <a:cs typeface="+mn-ea"/>
                <a:sym typeface="+mn-lt"/>
              </a:rPr>
              <a:t>03</a:t>
            </a:r>
            <a:endParaRPr lang="en-US" altLang="zh-CN" sz="1200" b="1" dirty="0">
              <a:solidFill>
                <a:schemeClr val="bg1"/>
              </a:solidFill>
              <a:cs typeface="+mn-ea"/>
              <a:sym typeface="+mn-lt"/>
            </a:endParaRPr>
          </a:p>
        </p:txBody>
      </p:sp>
      <p:sp>
        <p:nvSpPr>
          <p:cNvPr id="8" name="椭圆 64"/>
          <p:cNvSpPr>
            <a:spLocks noChangeArrowheads="1"/>
          </p:cNvSpPr>
          <p:nvPr>
            <p:custDataLst>
              <p:tags r:id="rId8"/>
            </p:custDataLst>
          </p:nvPr>
        </p:nvSpPr>
        <p:spPr bwMode="auto">
          <a:xfrm>
            <a:off x="1187450" y="843280"/>
            <a:ext cx="904240" cy="808990"/>
          </a:xfrm>
          <a:prstGeom prst="ellipse">
            <a:avLst/>
          </a:prstGeom>
          <a:solidFill>
            <a:srgbClr val="FF0000"/>
          </a:solidFill>
          <a:ln w="190500" cap="sq" cmpd="sng">
            <a:solidFill>
              <a:schemeClr val="bg1">
                <a:lumMod val="65000"/>
              </a:schemeClr>
            </a:solidFill>
            <a:round/>
          </a:ln>
        </p:spPr>
        <p:txBody>
          <a:bodyPr lIns="68595" tIns="34297" rIns="68595" bIns="34297" anchor="ctr"/>
          <a:p>
            <a:pPr algn="ctr"/>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案例</a:t>
            </a:r>
            <a:endPar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14" name="图片 5" descr="IMG_257"/>
          <p:cNvPicPr>
            <a:picLocks noChangeAspect="1"/>
          </p:cNvPicPr>
          <p:nvPr>
            <p:custDataLst>
              <p:tags r:id="rId9"/>
            </p:custDataLst>
          </p:nvPr>
        </p:nvPicPr>
        <p:blipFill>
          <a:blip r:embed="rId10"/>
          <a:stretch>
            <a:fillRect/>
          </a:stretch>
        </p:blipFill>
        <p:spPr>
          <a:xfrm>
            <a:off x="716915" y="1713865"/>
            <a:ext cx="830580" cy="77343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bldLst>
      <p:bldP spid="8" grpId="0" bldLvl="0" animBg="1"/>
      <p:bldP spid="8" grpId="1"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83728" y="126365"/>
            <a:ext cx="1683191" cy="74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7" name="矩形 16"/>
          <p:cNvSpPr/>
          <p:nvPr/>
        </p:nvSpPr>
        <p:spPr>
          <a:xfrm>
            <a:off x="7015864" y="4214866"/>
            <a:ext cx="1602907" cy="74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nvGrpSpPr>
          <p:cNvPr id="4" name="组合 3"/>
          <p:cNvGrpSpPr/>
          <p:nvPr/>
        </p:nvGrpSpPr>
        <p:grpSpPr>
          <a:xfrm flipH="1">
            <a:off x="7058025" y="3766733"/>
            <a:ext cx="2085974" cy="1390649"/>
            <a:chOff x="10604503" y="4737100"/>
            <a:chExt cx="3619498" cy="2413000"/>
          </a:xfrm>
        </p:grpSpPr>
        <p:sp>
          <p:nvSpPr>
            <p:cNvPr id="5" name="直角三角形 4"/>
            <p:cNvSpPr/>
            <p:nvPr/>
          </p:nvSpPr>
          <p:spPr>
            <a:xfrm>
              <a:off x="11442701" y="4737100"/>
              <a:ext cx="2781300" cy="2413000"/>
            </a:xfrm>
            <a:prstGeom prst="rtTriangle">
              <a:avLst/>
            </a:prstGeom>
            <a:solidFill>
              <a:srgbClr val="EA1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sp>
          <p:nvSpPr>
            <p:cNvPr id="6" name="直角三角形 5"/>
            <p:cNvSpPr/>
            <p:nvPr/>
          </p:nvSpPr>
          <p:spPr>
            <a:xfrm>
              <a:off x="10604503" y="4737100"/>
              <a:ext cx="2781300" cy="2413000"/>
            </a:xfrm>
            <a:prstGeom prst="rtTriangle">
              <a:avLst/>
            </a:prstGeom>
            <a:solidFill>
              <a:srgbClr val="202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grpSp>
      <p:sp>
        <p:nvSpPr>
          <p:cNvPr id="10" name="文本框 9"/>
          <p:cNvSpPr txBox="1"/>
          <p:nvPr/>
        </p:nvSpPr>
        <p:spPr>
          <a:xfrm>
            <a:off x="1475740" y="794385"/>
            <a:ext cx="6250305" cy="486410"/>
          </a:xfrm>
          <a:prstGeom prst="rect">
            <a:avLst/>
          </a:prstGeom>
          <a:noFill/>
        </p:spPr>
        <p:txBody>
          <a:bodyPr wrap="square">
            <a:noAutofit/>
          </a:bodyPr>
          <a:lstStyle/>
          <a:p>
            <a:pPr marR="0">
              <a:lnSpc>
                <a:spcPct val="150000"/>
              </a:lnSpc>
              <a:spcBef>
                <a:spcPts val="0"/>
              </a:spcBef>
              <a:spcAft>
                <a:spcPts val="0"/>
              </a:spcAft>
            </a:pPr>
            <a:r>
              <a:rPr lang="en-US" altLang="zh-CN" sz="900" kern="100" dirty="0">
                <a:solidFill>
                  <a:srgbClr val="202837"/>
                </a:solidFill>
                <a:latin typeface="Hero" panose="02000506000000020004" pitchFamily="50" charset="0"/>
                <a:ea typeface="微软雅黑" panose="020B0503020204020204" pitchFamily="34" charset="-122"/>
                <a:cs typeface="Times New Roman" panose="02020603050405020304" charset="0"/>
              </a:rPr>
              <a:t>  </a:t>
            </a:r>
            <a:endParaRPr lang="en-US" altLang="zh-CN" sz="900" kern="100" dirty="0">
              <a:solidFill>
                <a:srgbClr val="202837"/>
              </a:solidFill>
              <a:latin typeface="Hero" panose="02000506000000020004" pitchFamily="50" charset="0"/>
              <a:ea typeface="微软雅黑" panose="020B0503020204020204" pitchFamily="34" charset="-122"/>
              <a:cs typeface="Times New Roman" panose="02020603050405020304" charset="0"/>
            </a:endParaRPr>
          </a:p>
        </p:txBody>
      </p:sp>
      <p:grpSp>
        <p:nvGrpSpPr>
          <p:cNvPr id="11" name="组合 10"/>
          <p:cNvGrpSpPr/>
          <p:nvPr/>
        </p:nvGrpSpPr>
        <p:grpSpPr>
          <a:xfrm flipV="1">
            <a:off x="0" y="0"/>
            <a:ext cx="2085974" cy="1390649"/>
            <a:chOff x="10604503" y="4737100"/>
            <a:chExt cx="3619498" cy="2413000"/>
          </a:xfrm>
          <a:solidFill>
            <a:srgbClr val="EA1B35"/>
          </a:solidFill>
        </p:grpSpPr>
        <p:sp>
          <p:nvSpPr>
            <p:cNvPr id="12" name="直角三角形 11"/>
            <p:cNvSpPr/>
            <p:nvPr/>
          </p:nvSpPr>
          <p:spPr>
            <a:xfrm>
              <a:off x="11442701" y="4737100"/>
              <a:ext cx="2781300" cy="2413000"/>
            </a:xfrm>
            <a:prstGeom prst="rtTriangle">
              <a:avLst/>
            </a:prstGeom>
            <a:solidFill>
              <a:srgbClr val="2D2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sp>
          <p:nvSpPr>
            <p:cNvPr id="13" name="直角三角形 12"/>
            <p:cNvSpPr/>
            <p:nvPr/>
          </p:nvSpPr>
          <p:spPr>
            <a:xfrm>
              <a:off x="10604503" y="4737100"/>
              <a:ext cx="2781300" cy="2413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grpSp>
      <p:sp>
        <p:nvSpPr>
          <p:cNvPr id="21" name="文本框 20"/>
          <p:cNvSpPr txBox="1"/>
          <p:nvPr/>
        </p:nvSpPr>
        <p:spPr>
          <a:xfrm>
            <a:off x="1751330" y="747395"/>
            <a:ext cx="646430" cy="506730"/>
          </a:xfrm>
          <a:prstGeom prst="rect">
            <a:avLst/>
          </a:prstGeom>
          <a:noFill/>
        </p:spPr>
        <p:txBody>
          <a:bodyPr wrap="square" rtlCol="0">
            <a:spAutoFit/>
          </a:bodyPr>
          <a:lstStyle/>
          <a:p>
            <a:pPr algn="ctr"/>
            <a:r>
              <a:rPr lang="en-US" altLang="zh-CN" sz="2700" dirty="0">
                <a:solidFill>
                  <a:schemeClr val="bg1"/>
                </a:solidFill>
                <a:latin typeface="Impact" panose="020B0806030902050204" pitchFamily="34" charset="0"/>
              </a:rPr>
              <a:t>01</a:t>
            </a:r>
            <a:endParaRPr lang="zh-CN" altLang="en-US" sz="2700" dirty="0">
              <a:solidFill>
                <a:schemeClr val="bg1"/>
              </a:solidFill>
              <a:latin typeface="Impact" panose="020B0806030902050204" pitchFamily="34" charset="0"/>
            </a:endParaRPr>
          </a:p>
        </p:txBody>
      </p:sp>
      <p:grpSp>
        <p:nvGrpSpPr>
          <p:cNvPr id="38" name="组合 37"/>
          <p:cNvGrpSpPr/>
          <p:nvPr/>
        </p:nvGrpSpPr>
        <p:grpSpPr>
          <a:xfrm>
            <a:off x="318885" y="2362046"/>
            <a:ext cx="1602908" cy="2380765"/>
            <a:chOff x="607225" y="2020230"/>
            <a:chExt cx="2859573" cy="4247264"/>
          </a:xfrm>
        </p:grpSpPr>
        <p:grpSp>
          <p:nvGrpSpPr>
            <p:cNvPr id="35" name="组合 34"/>
            <p:cNvGrpSpPr/>
            <p:nvPr/>
          </p:nvGrpSpPr>
          <p:grpSpPr>
            <a:xfrm>
              <a:off x="993088" y="2020230"/>
              <a:ext cx="1977734" cy="3829040"/>
              <a:chOff x="966406" y="2159930"/>
              <a:chExt cx="1977734" cy="3829040"/>
            </a:xfrm>
          </p:grpSpPr>
          <p:cxnSp>
            <p:nvCxnSpPr>
              <p:cNvPr id="31" name="直接连接符 30"/>
              <p:cNvCxnSpPr/>
              <p:nvPr/>
            </p:nvCxnSpPr>
            <p:spPr>
              <a:xfrm>
                <a:off x="973728" y="2159930"/>
                <a:ext cx="0" cy="3829039"/>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966406" y="5988969"/>
                <a:ext cx="1977734" cy="1"/>
              </a:xfrm>
              <a:prstGeom prst="line">
                <a:avLst/>
              </a:prstGeom>
              <a:ln w="19050">
                <a:solidFill>
                  <a:srgbClr val="EA1B35">
                    <a:alpha val="90000"/>
                  </a:srgbClr>
                </a:solidFill>
                <a:tailEnd type="ova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607225" y="5136495"/>
              <a:ext cx="2859573" cy="1130999"/>
              <a:chOff x="831612" y="3996408"/>
              <a:chExt cx="2572657" cy="2067882"/>
            </a:xfrm>
          </p:grpSpPr>
          <p:cxnSp>
            <p:nvCxnSpPr>
              <p:cNvPr id="29" name="直接连接符 28"/>
              <p:cNvCxnSpPr/>
              <p:nvPr/>
            </p:nvCxnSpPr>
            <p:spPr>
              <a:xfrm>
                <a:off x="838200" y="3996408"/>
                <a:ext cx="0" cy="2064534"/>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831612" y="6064289"/>
                <a:ext cx="2572657" cy="1"/>
              </a:xfrm>
              <a:prstGeom prst="line">
                <a:avLst/>
              </a:prstGeom>
              <a:ln w="19050">
                <a:solidFill>
                  <a:srgbClr val="EA1B35">
                    <a:alpha val="90000"/>
                  </a:srgbClr>
                </a:solidFill>
                <a:tailEnd type="oval"/>
              </a:ln>
            </p:spPr>
            <p:style>
              <a:lnRef idx="1">
                <a:schemeClr val="accent1"/>
              </a:lnRef>
              <a:fillRef idx="0">
                <a:schemeClr val="accent1"/>
              </a:fillRef>
              <a:effectRef idx="0">
                <a:schemeClr val="accent1"/>
              </a:effectRef>
              <a:fontRef idx="minor">
                <a:schemeClr val="tx1"/>
              </a:fontRef>
            </p:style>
          </p:cxnSp>
        </p:grpSp>
        <p:cxnSp>
          <p:nvCxnSpPr>
            <p:cNvPr id="27" name="直接连接符 26"/>
            <p:cNvCxnSpPr/>
            <p:nvPr/>
          </p:nvCxnSpPr>
          <p:spPr>
            <a:xfrm>
              <a:off x="1358900" y="2615130"/>
              <a:ext cx="0" cy="2537517"/>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609058" y="5143123"/>
              <a:ext cx="749842" cy="0"/>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flipH="1" flipV="1">
            <a:off x="7226768" y="324790"/>
            <a:ext cx="1602908" cy="2380765"/>
            <a:chOff x="607225" y="2020230"/>
            <a:chExt cx="2859573" cy="4247264"/>
          </a:xfrm>
        </p:grpSpPr>
        <p:grpSp>
          <p:nvGrpSpPr>
            <p:cNvPr id="49" name="组合 48"/>
            <p:cNvGrpSpPr/>
            <p:nvPr/>
          </p:nvGrpSpPr>
          <p:grpSpPr>
            <a:xfrm>
              <a:off x="993088" y="2020230"/>
              <a:ext cx="1977734" cy="3829040"/>
              <a:chOff x="966406" y="2159930"/>
              <a:chExt cx="1977734" cy="3829040"/>
            </a:xfrm>
          </p:grpSpPr>
          <p:cxnSp>
            <p:nvCxnSpPr>
              <p:cNvPr id="55" name="直接连接符 54"/>
              <p:cNvCxnSpPr/>
              <p:nvPr/>
            </p:nvCxnSpPr>
            <p:spPr>
              <a:xfrm>
                <a:off x="973728" y="2159930"/>
                <a:ext cx="0" cy="3829039"/>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966406" y="5988969"/>
                <a:ext cx="1977734" cy="1"/>
              </a:xfrm>
              <a:prstGeom prst="line">
                <a:avLst/>
              </a:prstGeom>
              <a:ln w="19050">
                <a:solidFill>
                  <a:srgbClr val="EA1B35">
                    <a:alpha val="90000"/>
                  </a:srgbClr>
                </a:solidFill>
                <a:tailEnd type="ova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a:xfrm>
              <a:off x="607225" y="5136495"/>
              <a:ext cx="2859573" cy="1130999"/>
              <a:chOff x="831612" y="3996408"/>
              <a:chExt cx="2572657" cy="2067882"/>
            </a:xfrm>
          </p:grpSpPr>
          <p:cxnSp>
            <p:nvCxnSpPr>
              <p:cNvPr id="53" name="直接连接符 52"/>
              <p:cNvCxnSpPr/>
              <p:nvPr/>
            </p:nvCxnSpPr>
            <p:spPr>
              <a:xfrm>
                <a:off x="838200" y="3996408"/>
                <a:ext cx="0" cy="2064534"/>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831612" y="6064289"/>
                <a:ext cx="2572657" cy="1"/>
              </a:xfrm>
              <a:prstGeom prst="line">
                <a:avLst/>
              </a:prstGeom>
              <a:ln w="19050">
                <a:solidFill>
                  <a:srgbClr val="EA1B35">
                    <a:alpha val="90000"/>
                  </a:srgbClr>
                </a:solidFill>
                <a:tailEnd type="oval"/>
              </a:ln>
            </p:spPr>
            <p:style>
              <a:lnRef idx="1">
                <a:schemeClr val="accent1"/>
              </a:lnRef>
              <a:fillRef idx="0">
                <a:schemeClr val="accent1"/>
              </a:fillRef>
              <a:effectRef idx="0">
                <a:schemeClr val="accent1"/>
              </a:effectRef>
              <a:fontRef idx="minor">
                <a:schemeClr val="tx1"/>
              </a:fontRef>
            </p:style>
          </p:cxnSp>
        </p:grpSp>
        <p:cxnSp>
          <p:nvCxnSpPr>
            <p:cNvPr id="51" name="直接连接符 50"/>
            <p:cNvCxnSpPr/>
            <p:nvPr/>
          </p:nvCxnSpPr>
          <p:spPr>
            <a:xfrm>
              <a:off x="1358900" y="2615130"/>
              <a:ext cx="0" cy="2537517"/>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609058" y="5143123"/>
              <a:ext cx="749842" cy="0"/>
            </a:xfrm>
            <a:prstGeom prst="line">
              <a:avLst/>
            </a:prstGeom>
            <a:ln w="19050">
              <a:solidFill>
                <a:srgbClr val="EA1B35">
                  <a:alpha val="90000"/>
                </a:srgbClr>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custDataLst>
              <p:tags r:id="rId1"/>
            </p:custDataLst>
          </p:nvPr>
        </p:nvSpPr>
        <p:spPr>
          <a:xfrm>
            <a:off x="1547495" y="1059815"/>
            <a:ext cx="6250305" cy="486410"/>
          </a:xfrm>
          <a:prstGeom prst="rect">
            <a:avLst/>
          </a:prstGeom>
          <a:noFill/>
        </p:spPr>
        <p:txBody>
          <a:bodyPr wrap="square">
            <a:noAutofit/>
          </a:bodyPr>
          <a:p>
            <a:pPr marR="0">
              <a:lnSpc>
                <a:spcPct val="150000"/>
              </a:lnSpc>
              <a:spcBef>
                <a:spcPts val="0"/>
              </a:spcBef>
              <a:spcAft>
                <a:spcPts val="0"/>
              </a:spcAft>
            </a:pPr>
            <a:r>
              <a:rPr lang="en-US" altLang="zh-CN" sz="900" kern="100" dirty="0">
                <a:solidFill>
                  <a:srgbClr val="202837"/>
                </a:solidFill>
                <a:latin typeface="Hero" panose="02000506000000020004" pitchFamily="50" charset="0"/>
                <a:ea typeface="微软雅黑" panose="020B0503020204020204" pitchFamily="34" charset="-122"/>
                <a:cs typeface="Times New Roman" panose="02020603050405020304" charset="0"/>
              </a:rPr>
              <a:t>  </a:t>
            </a:r>
            <a:endParaRPr lang="en-US" altLang="zh-CN" sz="900" kern="100" dirty="0">
              <a:solidFill>
                <a:srgbClr val="202837"/>
              </a:solidFill>
              <a:latin typeface="Hero" panose="02000506000000020004" pitchFamily="50" charset="0"/>
              <a:ea typeface="微软雅黑" panose="020B0503020204020204" pitchFamily="34" charset="-122"/>
              <a:cs typeface="Times New Roman" panose="02020603050405020304" charset="0"/>
            </a:endParaRPr>
          </a:p>
        </p:txBody>
      </p:sp>
      <p:sp>
        <p:nvSpPr>
          <p:cNvPr id="3" name="文本框 2"/>
          <p:cNvSpPr txBox="1"/>
          <p:nvPr>
            <p:custDataLst>
              <p:tags r:id="rId2"/>
            </p:custDataLst>
          </p:nvPr>
        </p:nvSpPr>
        <p:spPr>
          <a:xfrm>
            <a:off x="1644015" y="1203325"/>
            <a:ext cx="6250305" cy="486410"/>
          </a:xfrm>
          <a:prstGeom prst="rect">
            <a:avLst/>
          </a:prstGeom>
          <a:noFill/>
        </p:spPr>
        <p:txBody>
          <a:bodyPr wrap="square">
            <a:noAutofit/>
          </a:bodyPr>
          <a:lstStyle/>
          <a:p>
            <a:pPr marR="0">
              <a:lnSpc>
                <a:spcPct val="150000"/>
              </a:lnSpc>
              <a:spcBef>
                <a:spcPts val="0"/>
              </a:spcBef>
              <a:spcAft>
                <a:spcPts val="0"/>
              </a:spcAft>
            </a:pPr>
            <a:r>
              <a:rPr lang="en-US" altLang="zh-CN" sz="900" kern="100" dirty="0">
                <a:solidFill>
                  <a:srgbClr val="202837"/>
                </a:solidFill>
                <a:latin typeface="Hero" panose="02000506000000020004" pitchFamily="50" charset="0"/>
                <a:ea typeface="微软雅黑" panose="020B0503020204020204" pitchFamily="34" charset="-122"/>
                <a:cs typeface="Times New Roman" panose="02020603050405020304" charset="0"/>
              </a:rPr>
              <a:t>  </a:t>
            </a:r>
            <a:endParaRPr lang="en-US" altLang="zh-CN" sz="900" kern="100" dirty="0">
              <a:solidFill>
                <a:srgbClr val="202837"/>
              </a:solidFill>
              <a:latin typeface="Hero" panose="02000506000000020004" pitchFamily="50" charset="0"/>
              <a:ea typeface="微软雅黑" panose="020B0503020204020204" pitchFamily="34" charset="-122"/>
              <a:cs typeface="Times New Roman" panose="02020603050405020304" charset="0"/>
            </a:endParaRPr>
          </a:p>
        </p:txBody>
      </p:sp>
      <p:sp>
        <p:nvSpPr>
          <p:cNvPr id="7" name="文本框 6"/>
          <p:cNvSpPr txBox="1"/>
          <p:nvPr>
            <p:custDataLst>
              <p:tags r:id="rId3"/>
            </p:custDataLst>
          </p:nvPr>
        </p:nvSpPr>
        <p:spPr>
          <a:xfrm>
            <a:off x="2279015" y="1275715"/>
            <a:ext cx="5653405" cy="694055"/>
          </a:xfrm>
          <a:prstGeom prst="rect">
            <a:avLst/>
          </a:prstGeom>
          <a:noFill/>
        </p:spPr>
        <p:txBody>
          <a:bodyPr wrap="square">
            <a:noAutofit/>
          </a:bodyPr>
          <a:p>
            <a:pPr marR="0">
              <a:lnSpc>
                <a:spcPct val="150000"/>
              </a:lnSpc>
              <a:spcBef>
                <a:spcPts val="0"/>
              </a:spcBef>
              <a:spcAft>
                <a:spcPts val="0"/>
              </a:spcAft>
            </a:pPr>
            <a:r>
              <a:rPr lang="zh-CN" altLang="en-US" sz="900" kern="100" dirty="0">
                <a:solidFill>
                  <a:schemeClr val="bg1"/>
                </a:solidFill>
                <a:highlight>
                  <a:srgbClr val="008000"/>
                </a:highlight>
                <a:latin typeface="Hero" panose="02000506000000020004" pitchFamily="50" charset="0"/>
                <a:ea typeface="微软雅黑" panose="020B0503020204020204" pitchFamily="34" charset="-122"/>
                <a:cs typeface="Times New Roman" panose="02020603050405020304" charset="0"/>
                <a:sym typeface="+mn-ea"/>
              </a:rPr>
              <a:t>案例2</a:t>
            </a:r>
            <a:r>
              <a:rPr lang="zh-CN" altLang="en-US" sz="900" kern="100" dirty="0">
                <a:solidFill>
                  <a:srgbClr val="FF0000"/>
                </a:solidFill>
                <a:latin typeface="Hero" panose="02000506000000020004" pitchFamily="50" charset="0"/>
                <a:ea typeface="微软雅黑" panose="020B0503020204020204" pitchFamily="34" charset="-122"/>
                <a:cs typeface="Times New Roman" panose="02020603050405020304" charset="0"/>
                <a:sym typeface="+mn-ea"/>
              </a:rPr>
              <a:t>基本案情</a:t>
            </a:r>
            <a:r>
              <a:rPr lang="zh-CN" altLang="en-US" sz="900" kern="100" dirty="0">
                <a:solidFill>
                  <a:srgbClr val="202837"/>
                </a:solidFill>
                <a:latin typeface="Hero" panose="02000506000000020004" pitchFamily="50" charset="0"/>
                <a:ea typeface="微软雅黑" panose="020B0503020204020204" pitchFamily="34" charset="-122"/>
                <a:cs typeface="Times New Roman" panose="02020603050405020304" charset="0"/>
                <a:sym typeface="+mn-ea"/>
              </a:rPr>
              <a:t>：甲和乙一起吃饭</a:t>
            </a:r>
            <a:r>
              <a:rPr lang="zh-CN" altLang="en-US" sz="900" kern="100" dirty="0">
                <a:solidFill>
                  <a:srgbClr val="FF0000"/>
                </a:solidFill>
                <a:latin typeface="Hero" panose="02000506000000020004" pitchFamily="50" charset="0"/>
                <a:ea typeface="微软雅黑" panose="020B0503020204020204" pitchFamily="34" charset="-122"/>
                <a:cs typeface="Times New Roman" panose="02020603050405020304" charset="0"/>
                <a:sym typeface="+mn-ea"/>
              </a:rPr>
              <a:t>喝酒</a:t>
            </a:r>
            <a:r>
              <a:rPr lang="zh-CN" altLang="en-US" sz="900" kern="100" dirty="0">
                <a:solidFill>
                  <a:srgbClr val="202837"/>
                </a:solidFill>
                <a:latin typeface="Hero" panose="02000506000000020004" pitchFamily="50" charset="0"/>
                <a:ea typeface="微软雅黑" panose="020B0503020204020204" pitchFamily="34" charset="-122"/>
                <a:cs typeface="Times New Roman" panose="02020603050405020304" charset="0"/>
                <a:sym typeface="+mn-ea"/>
              </a:rPr>
              <a:t>，另外一个朋友打电话说要来，乙提出去接，甲便把车钥匙交给了乙，乙在接人途中发生了严重追尾，造成1死3伤的惨祸。</a:t>
            </a:r>
            <a:endParaRPr lang="zh-CN" altLang="en-US" sz="900" kern="100" dirty="0">
              <a:solidFill>
                <a:srgbClr val="202837"/>
              </a:solidFill>
              <a:latin typeface="Hero" panose="02000506000000020004" pitchFamily="50" charset="0"/>
              <a:ea typeface="微软雅黑" panose="020B0503020204020204" pitchFamily="34" charset="-122"/>
              <a:cs typeface="Times New Roman" panose="02020603050405020304" charset="0"/>
            </a:endParaRPr>
          </a:p>
          <a:p>
            <a:pPr marR="0">
              <a:lnSpc>
                <a:spcPct val="150000"/>
              </a:lnSpc>
              <a:spcBef>
                <a:spcPts val="0"/>
              </a:spcBef>
              <a:spcAft>
                <a:spcPts val="0"/>
              </a:spcAft>
            </a:pPr>
            <a:r>
              <a:rPr lang="zh-CN" altLang="en-US" sz="900" kern="100" dirty="0">
                <a:solidFill>
                  <a:srgbClr val="FF0000"/>
                </a:solidFill>
                <a:latin typeface="Hero" panose="02000506000000020004" pitchFamily="50" charset="0"/>
                <a:ea typeface="微软雅黑" panose="020B0503020204020204" pitchFamily="34" charset="-122"/>
                <a:cs typeface="Times New Roman" panose="02020603050405020304" charset="0"/>
                <a:sym typeface="+mn-ea"/>
              </a:rPr>
              <a:t>法院判决：</a:t>
            </a:r>
            <a:r>
              <a:rPr lang="zh-CN" altLang="en-US" sz="900" kern="100" dirty="0">
                <a:solidFill>
                  <a:srgbClr val="202837"/>
                </a:solidFill>
                <a:latin typeface="Hero" panose="02000506000000020004" pitchFamily="50" charset="0"/>
                <a:ea typeface="微软雅黑" panose="020B0503020204020204" pitchFamily="34" charset="-122"/>
                <a:cs typeface="Times New Roman" panose="02020603050405020304" charset="0"/>
                <a:sym typeface="+mn-ea"/>
              </a:rPr>
              <a:t>乙因危害公共安全罪被判入狱8年，判决乙承担</a:t>
            </a:r>
            <a:r>
              <a:rPr lang="en-US" altLang="zh-CN" sz="900" kern="100" dirty="0">
                <a:solidFill>
                  <a:srgbClr val="202837"/>
                </a:solidFill>
                <a:latin typeface="Hero" panose="02000506000000020004" pitchFamily="50" charset="0"/>
                <a:ea typeface="微软雅黑" panose="020B0503020204020204" pitchFamily="34" charset="-122"/>
                <a:cs typeface="Times New Roman" panose="02020603050405020304" charset="0"/>
                <a:sym typeface="+mn-ea"/>
              </a:rPr>
              <a:t>70</a:t>
            </a:r>
            <a:r>
              <a:rPr lang="zh-CN" altLang="en-US" sz="900" kern="100" dirty="0">
                <a:solidFill>
                  <a:srgbClr val="202837"/>
                </a:solidFill>
                <a:latin typeface="Hero" panose="02000506000000020004" pitchFamily="50" charset="0"/>
                <a:ea typeface="微软雅黑" panose="020B0503020204020204" pitchFamily="34" charset="-122"/>
                <a:cs typeface="Times New Roman" panose="02020603050405020304" charset="0"/>
                <a:sym typeface="+mn-ea"/>
              </a:rPr>
              <a:t>万元赔偿费、甲承担</a:t>
            </a:r>
            <a:r>
              <a:rPr lang="en-US" altLang="zh-CN" sz="900" kern="100" dirty="0">
                <a:solidFill>
                  <a:srgbClr val="202837"/>
                </a:solidFill>
                <a:latin typeface="Hero" panose="02000506000000020004" pitchFamily="50" charset="0"/>
                <a:ea typeface="微软雅黑" panose="020B0503020204020204" pitchFamily="34" charset="-122"/>
                <a:cs typeface="Times New Roman" panose="02020603050405020304" charset="0"/>
                <a:sym typeface="+mn-ea"/>
              </a:rPr>
              <a:t>50</a:t>
            </a:r>
            <a:r>
              <a:rPr lang="zh-CN" altLang="en-US" sz="900" kern="100" dirty="0">
                <a:solidFill>
                  <a:srgbClr val="202837"/>
                </a:solidFill>
                <a:latin typeface="Hero" panose="02000506000000020004" pitchFamily="50" charset="0"/>
                <a:ea typeface="微软雅黑" panose="020B0503020204020204" pitchFamily="34" charset="-122"/>
                <a:cs typeface="Times New Roman" panose="02020603050405020304" charset="0"/>
                <a:sym typeface="+mn-ea"/>
              </a:rPr>
              <a:t>万元赔偿费。</a:t>
            </a:r>
            <a:endParaRPr lang="zh-CN" altLang="en-US" sz="900" kern="100" dirty="0">
              <a:solidFill>
                <a:srgbClr val="202837"/>
              </a:solidFill>
              <a:latin typeface="Hero" panose="02000506000000020004" pitchFamily="50" charset="0"/>
              <a:ea typeface="微软雅黑" panose="020B0503020204020204" pitchFamily="34" charset="-122"/>
              <a:cs typeface="Times New Roman" panose="02020603050405020304" charset="0"/>
            </a:endParaRPr>
          </a:p>
        </p:txBody>
      </p:sp>
      <p:sp>
        <p:nvSpPr>
          <p:cNvPr id="9" name="文本框 8"/>
          <p:cNvSpPr txBox="1"/>
          <p:nvPr>
            <p:custDataLst>
              <p:tags r:id="rId4"/>
            </p:custDataLst>
          </p:nvPr>
        </p:nvSpPr>
        <p:spPr>
          <a:xfrm>
            <a:off x="2223135" y="608330"/>
            <a:ext cx="6424295" cy="645795"/>
          </a:xfrm>
          <a:prstGeom prst="rect">
            <a:avLst/>
          </a:prstGeom>
          <a:noFill/>
        </p:spPr>
        <p:txBody>
          <a:bodyPr wrap="square">
            <a:noAutofit/>
          </a:bodyPr>
          <a:p>
            <a:pPr marR="0">
              <a:lnSpc>
                <a:spcPct val="150000"/>
              </a:lnSpc>
              <a:spcBef>
                <a:spcPts val="0"/>
              </a:spcBef>
              <a:spcAft>
                <a:spcPts val="0"/>
              </a:spcAft>
            </a:pPr>
            <a:r>
              <a:rPr lang="zh-CN" altLang="en-US" sz="900" kern="100" dirty="0">
                <a:solidFill>
                  <a:schemeClr val="bg1"/>
                </a:solidFill>
                <a:highlight>
                  <a:srgbClr val="008000"/>
                </a:highlight>
                <a:latin typeface="Hero" panose="02000506000000020004" pitchFamily="50" charset="0"/>
                <a:ea typeface="微软雅黑" panose="020B0503020204020204" pitchFamily="34" charset="-122"/>
                <a:cs typeface="Times New Roman" panose="02020603050405020304" charset="0"/>
                <a:sym typeface="+mn-ea"/>
              </a:rPr>
              <a:t>案例</a:t>
            </a:r>
            <a:r>
              <a:rPr lang="en-US" altLang="zh-CN" sz="900" kern="100" dirty="0">
                <a:solidFill>
                  <a:schemeClr val="bg1"/>
                </a:solidFill>
                <a:highlight>
                  <a:srgbClr val="008000"/>
                </a:highlight>
                <a:latin typeface="Hero" panose="02000506000000020004" pitchFamily="50" charset="0"/>
                <a:ea typeface="微软雅黑" panose="020B0503020204020204" pitchFamily="34" charset="-122"/>
                <a:cs typeface="Times New Roman" panose="02020603050405020304" charset="0"/>
                <a:sym typeface="+mn-ea"/>
              </a:rPr>
              <a:t>1</a:t>
            </a:r>
            <a:r>
              <a:rPr lang="zh-CN" altLang="en-US" sz="900" kern="100" dirty="0">
                <a:solidFill>
                  <a:srgbClr val="FF0000"/>
                </a:solidFill>
                <a:latin typeface="Hero" panose="02000506000000020004" pitchFamily="50" charset="0"/>
                <a:ea typeface="微软雅黑" panose="020B0503020204020204" pitchFamily="34" charset="-122"/>
                <a:cs typeface="Times New Roman" panose="02020603050405020304" charset="0"/>
                <a:sym typeface="+mn-ea"/>
              </a:rPr>
              <a:t>基本案情</a:t>
            </a:r>
            <a:r>
              <a:rPr lang="zh-CN" altLang="en-US" sz="900" kern="100" dirty="0">
                <a:solidFill>
                  <a:srgbClr val="202837"/>
                </a:solidFill>
                <a:latin typeface="Hero" panose="02000506000000020004" pitchFamily="50" charset="0"/>
                <a:ea typeface="微软雅黑" panose="020B0503020204020204" pitchFamily="34" charset="-122"/>
                <a:cs typeface="Times New Roman" panose="02020603050405020304" charset="0"/>
                <a:sym typeface="+mn-ea"/>
              </a:rPr>
              <a:t>：甲将其小轿车出借给乙，而</a:t>
            </a:r>
            <a:r>
              <a:rPr lang="zh-CN" altLang="en-US" sz="900" kern="100" dirty="0">
                <a:solidFill>
                  <a:srgbClr val="FF0000"/>
                </a:solidFill>
                <a:latin typeface="Hero" panose="02000506000000020004" pitchFamily="50" charset="0"/>
                <a:ea typeface="微软雅黑" panose="020B0503020204020204" pitchFamily="34" charset="-122"/>
                <a:cs typeface="Times New Roman" panose="02020603050405020304" charset="0"/>
                <a:sym typeface="+mn-ea"/>
              </a:rPr>
              <a:t>乙并未取得机动车驾驶资格</a:t>
            </a:r>
            <a:r>
              <a:rPr lang="zh-CN" altLang="en-US" sz="900" kern="100" dirty="0">
                <a:solidFill>
                  <a:srgbClr val="202837"/>
                </a:solidFill>
                <a:latin typeface="Hero" panose="02000506000000020004" pitchFamily="50" charset="0"/>
                <a:ea typeface="微软雅黑" panose="020B0503020204020204" pitchFamily="34" charset="-122"/>
                <a:cs typeface="Times New Roman" panose="02020603050405020304" charset="0"/>
                <a:sym typeface="+mn-ea"/>
              </a:rPr>
              <a:t>，甲碍于情面，也并未对此进行审查。</a:t>
            </a:r>
            <a:endParaRPr lang="zh-CN" altLang="en-US" sz="900" kern="100" dirty="0">
              <a:solidFill>
                <a:srgbClr val="202837"/>
              </a:solidFill>
              <a:latin typeface="Hero" panose="02000506000000020004" pitchFamily="50" charset="0"/>
              <a:ea typeface="微软雅黑" panose="020B0503020204020204" pitchFamily="34" charset="-122"/>
              <a:cs typeface="Times New Roman" panose="02020603050405020304" charset="0"/>
            </a:endParaRPr>
          </a:p>
          <a:p>
            <a:pPr marR="0">
              <a:lnSpc>
                <a:spcPct val="150000"/>
              </a:lnSpc>
              <a:spcBef>
                <a:spcPts val="0"/>
              </a:spcBef>
              <a:spcAft>
                <a:spcPts val="0"/>
              </a:spcAft>
            </a:pPr>
            <a:r>
              <a:rPr lang="zh-CN" altLang="en-US" sz="900" kern="100" dirty="0">
                <a:solidFill>
                  <a:srgbClr val="202837"/>
                </a:solidFill>
                <a:latin typeface="Hero" panose="02000506000000020004" pitchFamily="50" charset="0"/>
                <a:ea typeface="微软雅黑" panose="020B0503020204020204" pitchFamily="34" charset="-122"/>
                <a:cs typeface="Times New Roman" panose="02020603050405020304" charset="0"/>
                <a:sym typeface="+mn-ea"/>
              </a:rPr>
              <a:t>案发当天，乙驾驶该车辆超速行驶，撞上道路旁的树木，导致车上一名乘客当场死亡。</a:t>
            </a:r>
            <a:endParaRPr lang="zh-CN" altLang="en-US" sz="900" kern="100" dirty="0">
              <a:solidFill>
                <a:srgbClr val="202837"/>
              </a:solidFill>
              <a:latin typeface="Hero" panose="02000506000000020004" pitchFamily="50" charset="0"/>
              <a:ea typeface="微软雅黑" panose="020B0503020204020204" pitchFamily="34" charset="-122"/>
              <a:cs typeface="Times New Roman" panose="02020603050405020304" charset="0"/>
            </a:endParaRPr>
          </a:p>
          <a:p>
            <a:pPr marR="0">
              <a:lnSpc>
                <a:spcPct val="150000"/>
              </a:lnSpc>
              <a:spcBef>
                <a:spcPts val="0"/>
              </a:spcBef>
              <a:spcAft>
                <a:spcPts val="0"/>
              </a:spcAft>
            </a:pPr>
            <a:r>
              <a:rPr lang="zh-CN" altLang="en-US" sz="900" kern="100" dirty="0">
                <a:solidFill>
                  <a:srgbClr val="FF0000"/>
                </a:solidFill>
                <a:latin typeface="Hero" panose="02000506000000020004" pitchFamily="50" charset="0"/>
                <a:ea typeface="微软雅黑" panose="020B0503020204020204" pitchFamily="34" charset="-122"/>
                <a:cs typeface="Times New Roman" panose="02020603050405020304" charset="0"/>
                <a:sym typeface="+mn-ea"/>
              </a:rPr>
              <a:t>法院判决：</a:t>
            </a:r>
            <a:r>
              <a:rPr lang="zh-CN" altLang="en-US" sz="900" kern="100" dirty="0">
                <a:solidFill>
                  <a:srgbClr val="202837"/>
                </a:solidFill>
                <a:latin typeface="Hero" panose="02000506000000020004" pitchFamily="50" charset="0"/>
                <a:ea typeface="微软雅黑" panose="020B0503020204020204" pitchFamily="34" charset="-122"/>
                <a:cs typeface="Times New Roman" panose="02020603050405020304" charset="0"/>
                <a:sym typeface="+mn-ea"/>
              </a:rPr>
              <a:t>乙对本次交通事故承担全部责任，结合车主甲的过错程度，由甲承担</a:t>
            </a:r>
            <a:r>
              <a:rPr lang="en-US" altLang="zh-CN" sz="900" kern="100" dirty="0">
                <a:solidFill>
                  <a:srgbClr val="202837"/>
                </a:solidFill>
                <a:latin typeface="Hero" panose="02000506000000020004" pitchFamily="50" charset="0"/>
                <a:ea typeface="微软雅黑" panose="020B0503020204020204" pitchFamily="34" charset="-122"/>
                <a:cs typeface="Times New Roman" panose="02020603050405020304" charset="0"/>
                <a:sym typeface="+mn-ea"/>
              </a:rPr>
              <a:t>4</a:t>
            </a:r>
            <a:r>
              <a:rPr lang="zh-CN" altLang="en-US" sz="900" kern="100" dirty="0">
                <a:solidFill>
                  <a:srgbClr val="202837"/>
                </a:solidFill>
                <a:latin typeface="Hero" panose="02000506000000020004" pitchFamily="50" charset="0"/>
                <a:ea typeface="微软雅黑" panose="020B0503020204020204" pitchFamily="34" charset="-122"/>
                <a:cs typeface="Times New Roman" panose="02020603050405020304" charset="0"/>
                <a:sym typeface="+mn-ea"/>
              </a:rPr>
              <a:t>0%的赔偿责任。</a:t>
            </a:r>
            <a:endParaRPr lang="en-US" altLang="zh-CN" sz="900" kern="100" dirty="0">
              <a:solidFill>
                <a:srgbClr val="202837"/>
              </a:solidFill>
              <a:latin typeface="Hero" panose="02000506000000020004" pitchFamily="50" charset="0"/>
              <a:ea typeface="微软雅黑" panose="020B0503020204020204" pitchFamily="34" charset="-122"/>
              <a:cs typeface="Times New Roman" panose="02020603050405020304" charset="0"/>
            </a:endParaRPr>
          </a:p>
        </p:txBody>
      </p:sp>
      <p:sp>
        <p:nvSpPr>
          <p:cNvPr id="15" name="文本框 14"/>
          <p:cNvSpPr txBox="1"/>
          <p:nvPr>
            <p:custDataLst>
              <p:tags r:id="rId5"/>
            </p:custDataLst>
          </p:nvPr>
        </p:nvSpPr>
        <p:spPr>
          <a:xfrm>
            <a:off x="941705" y="2870200"/>
            <a:ext cx="7527925" cy="1827530"/>
          </a:xfrm>
          <a:prstGeom prst="rect">
            <a:avLst/>
          </a:prstGeom>
          <a:noFill/>
        </p:spPr>
        <p:txBody>
          <a:bodyPr wrap="square">
            <a:noAutofit/>
          </a:bodyPr>
          <a:p>
            <a:pPr marR="0">
              <a:lnSpc>
                <a:spcPct val="150000"/>
              </a:lnSpc>
              <a:spcBef>
                <a:spcPts val="0"/>
              </a:spcBef>
              <a:spcAft>
                <a:spcPts val="0"/>
              </a:spcAft>
            </a:pPr>
            <a:r>
              <a:rPr lang="zh-CN" altLang="en-US" sz="1000" kern="100" dirty="0">
                <a:solidFill>
                  <a:srgbClr val="FF0000"/>
                </a:solidFill>
                <a:latin typeface="Hero" panose="02000506000000020004" pitchFamily="50" charset="0"/>
                <a:ea typeface="微软雅黑" panose="020B0503020204020204" pitchFamily="34" charset="-122"/>
                <a:cs typeface="Times New Roman" panose="02020603050405020304" charset="0"/>
                <a:sym typeface="+mn-ea"/>
              </a:rPr>
              <a:t>法条链接</a:t>
            </a:r>
            <a:r>
              <a:rPr lang="en-US" altLang="zh-CN" sz="1000" kern="100" dirty="0">
                <a:solidFill>
                  <a:srgbClr val="FF0000"/>
                </a:solidFill>
                <a:latin typeface="Hero" panose="02000506000000020004" pitchFamily="50" charset="0"/>
                <a:ea typeface="微软雅黑" panose="020B0503020204020204" pitchFamily="34" charset="-122"/>
                <a:cs typeface="Times New Roman" panose="02020603050405020304" charset="0"/>
                <a:sym typeface="+mn-ea"/>
              </a:rPr>
              <a:t>.1.</a:t>
            </a:r>
            <a:r>
              <a:rPr lang="zh-CN" altLang="en-US" sz="900" kern="100" dirty="0">
                <a:solidFill>
                  <a:srgbClr val="202837"/>
                </a:solidFill>
                <a:latin typeface="Hero" panose="02000506000000020004" pitchFamily="50" charset="0"/>
                <a:ea typeface="微软雅黑" panose="020B0503020204020204" pitchFamily="34" charset="-122"/>
                <a:cs typeface="Times New Roman" panose="02020603050405020304" charset="0"/>
                <a:sym typeface="+mn-ea"/>
              </a:rPr>
              <a:t>《民法典》规定：机动车所有人与使用人</a:t>
            </a:r>
            <a:r>
              <a:rPr lang="zh-CN" altLang="en-US" sz="900" kern="100" dirty="0">
                <a:solidFill>
                  <a:srgbClr val="FF0000"/>
                </a:solidFill>
                <a:latin typeface="Hero" panose="02000506000000020004" pitchFamily="50" charset="0"/>
                <a:ea typeface="微软雅黑" panose="020B0503020204020204" pitchFamily="34" charset="-122"/>
                <a:cs typeface="Times New Roman" panose="02020603050405020304" charset="0"/>
                <a:sym typeface="+mn-ea"/>
              </a:rPr>
              <a:t>不是同一人时，发生交通事故造成损害，属于该机动车一方责任的，由机动车使用人承担赔偿责任</a:t>
            </a:r>
            <a:r>
              <a:rPr lang="zh-CN" altLang="en-US" sz="900" kern="100" dirty="0">
                <a:solidFill>
                  <a:srgbClr val="202837"/>
                </a:solidFill>
                <a:latin typeface="Hero" panose="02000506000000020004" pitchFamily="50" charset="0"/>
                <a:ea typeface="微软雅黑" panose="020B0503020204020204" pitchFamily="34" charset="-122"/>
                <a:cs typeface="Times New Roman" panose="02020603050405020304" charset="0"/>
                <a:sym typeface="+mn-ea"/>
              </a:rPr>
              <a:t>；机动车所有人对损害的发生有过错的，承担相应的赔偿责任。　　</a:t>
            </a:r>
            <a:endParaRPr lang="zh-CN" altLang="en-US" sz="900" kern="100" dirty="0">
              <a:solidFill>
                <a:srgbClr val="202837"/>
              </a:solidFill>
              <a:latin typeface="Hero" panose="02000506000000020004" pitchFamily="50" charset="0"/>
              <a:ea typeface="微软雅黑" panose="020B0503020204020204" pitchFamily="34" charset="-122"/>
              <a:cs typeface="Times New Roman" panose="02020603050405020304" charset="0"/>
              <a:sym typeface="+mn-ea"/>
            </a:endParaRPr>
          </a:p>
          <a:p>
            <a:pPr marR="0">
              <a:lnSpc>
                <a:spcPct val="150000"/>
              </a:lnSpc>
              <a:spcBef>
                <a:spcPts val="0"/>
              </a:spcBef>
              <a:spcAft>
                <a:spcPts val="0"/>
              </a:spcAft>
            </a:pPr>
            <a:r>
              <a:rPr lang="zh-CN" altLang="en-US" sz="900" kern="100" dirty="0">
                <a:solidFill>
                  <a:srgbClr val="FF0000"/>
                </a:solidFill>
                <a:latin typeface="Hero" panose="02000506000000020004" pitchFamily="50" charset="0"/>
                <a:ea typeface="微软雅黑" panose="020B0503020204020204" pitchFamily="34" charset="-122"/>
                <a:cs typeface="Times New Roman" panose="02020603050405020304" charset="0"/>
                <a:sym typeface="+mn-ea"/>
              </a:rPr>
              <a:t>2.</a:t>
            </a:r>
            <a:r>
              <a:rPr lang="zh-CN" altLang="en-US" sz="900" kern="100" dirty="0">
                <a:solidFill>
                  <a:srgbClr val="202837"/>
                </a:solidFill>
                <a:latin typeface="Hero" panose="02000506000000020004" pitchFamily="50" charset="0"/>
                <a:ea typeface="微软雅黑" panose="020B0503020204020204" pitchFamily="34" charset="-122"/>
                <a:cs typeface="Times New Roman" panose="02020603050405020304" charset="0"/>
                <a:sym typeface="+mn-ea"/>
              </a:rPr>
              <a:t>司法解释：</a:t>
            </a:r>
            <a:r>
              <a:rPr lang="zh-CN" altLang="en-US" sz="900" kern="100" dirty="0">
                <a:solidFill>
                  <a:srgbClr val="202837"/>
                </a:solidFill>
                <a:latin typeface="Hero" panose="02000506000000020004" pitchFamily="50" charset="0"/>
                <a:ea typeface="微软雅黑" panose="020B0503020204020204" pitchFamily="34" charset="-122"/>
                <a:cs typeface="Times New Roman" panose="02020603050405020304" charset="0"/>
                <a:sym typeface="+mn-ea"/>
              </a:rPr>
              <a:t> 机动车发生交通事故造成损害，机动车所有人有下列情形之一，承担相应的赔偿责任：</a:t>
            </a:r>
            <a:endParaRPr lang="zh-CN" altLang="en-US" sz="900" kern="100" dirty="0">
              <a:solidFill>
                <a:srgbClr val="202837"/>
              </a:solidFill>
              <a:latin typeface="Hero" panose="02000506000000020004" pitchFamily="50" charset="0"/>
              <a:ea typeface="微软雅黑" panose="020B0503020204020204" pitchFamily="34" charset="-122"/>
              <a:cs typeface="Times New Roman" panose="02020603050405020304" charset="0"/>
              <a:sym typeface="+mn-ea"/>
            </a:endParaRPr>
          </a:p>
          <a:p>
            <a:pPr marR="0">
              <a:lnSpc>
                <a:spcPct val="150000"/>
              </a:lnSpc>
              <a:spcBef>
                <a:spcPts val="0"/>
              </a:spcBef>
              <a:spcAft>
                <a:spcPts val="0"/>
              </a:spcAft>
            </a:pPr>
            <a:r>
              <a:rPr lang="zh-CN" altLang="en-US" sz="900" kern="100" dirty="0">
                <a:solidFill>
                  <a:srgbClr val="202837"/>
                </a:solidFill>
                <a:latin typeface="Hero" panose="02000506000000020004" pitchFamily="50" charset="0"/>
                <a:ea typeface="微软雅黑" panose="020B0503020204020204" pitchFamily="34" charset="-122"/>
                <a:cs typeface="Times New Roman" panose="02020603050405020304" charset="0"/>
                <a:sym typeface="+mn-ea"/>
              </a:rPr>
              <a:t>(一)知道或者应当知道机动车存在缺陷，且该</a:t>
            </a:r>
            <a:r>
              <a:rPr lang="zh-CN" altLang="en-US" sz="900" kern="100" dirty="0">
                <a:solidFill>
                  <a:srgbClr val="FF0000"/>
                </a:solidFill>
                <a:latin typeface="Hero" panose="02000506000000020004" pitchFamily="50" charset="0"/>
                <a:ea typeface="微软雅黑" panose="020B0503020204020204" pitchFamily="34" charset="-122"/>
                <a:cs typeface="Times New Roman" panose="02020603050405020304" charset="0"/>
                <a:sym typeface="+mn-ea"/>
              </a:rPr>
              <a:t>缺陷是交通事故发生原因之一</a:t>
            </a:r>
            <a:r>
              <a:rPr lang="zh-CN" altLang="en-US" sz="900" kern="100" dirty="0">
                <a:solidFill>
                  <a:srgbClr val="202837"/>
                </a:solidFill>
                <a:latin typeface="Hero" panose="02000506000000020004" pitchFamily="50" charset="0"/>
                <a:ea typeface="微软雅黑" panose="020B0503020204020204" pitchFamily="34" charset="-122"/>
                <a:cs typeface="Times New Roman" panose="02020603050405020304" charset="0"/>
                <a:sym typeface="+mn-ea"/>
              </a:rPr>
              <a:t>的;　</a:t>
            </a:r>
            <a:endParaRPr lang="zh-CN" altLang="en-US" sz="900" kern="100" dirty="0">
              <a:solidFill>
                <a:srgbClr val="202837"/>
              </a:solidFill>
              <a:latin typeface="Hero" panose="02000506000000020004" pitchFamily="50" charset="0"/>
              <a:ea typeface="微软雅黑" panose="020B0503020204020204" pitchFamily="34" charset="-122"/>
              <a:cs typeface="Times New Roman" panose="02020603050405020304" charset="0"/>
              <a:sym typeface="+mn-ea"/>
            </a:endParaRPr>
          </a:p>
          <a:p>
            <a:pPr marR="0">
              <a:lnSpc>
                <a:spcPct val="150000"/>
              </a:lnSpc>
              <a:spcBef>
                <a:spcPts val="0"/>
              </a:spcBef>
              <a:spcAft>
                <a:spcPts val="0"/>
              </a:spcAft>
            </a:pPr>
            <a:r>
              <a:rPr lang="zh-CN" altLang="en-US" sz="900" kern="100" dirty="0">
                <a:solidFill>
                  <a:srgbClr val="202837"/>
                </a:solidFill>
                <a:latin typeface="Hero" panose="02000506000000020004" pitchFamily="50" charset="0"/>
                <a:ea typeface="微软雅黑" panose="020B0503020204020204" pitchFamily="34" charset="-122"/>
                <a:cs typeface="Times New Roman" panose="02020603050405020304" charset="0"/>
                <a:sym typeface="+mn-ea"/>
              </a:rPr>
              <a:t>(二)知道或者应当知道驾驶人</a:t>
            </a:r>
            <a:r>
              <a:rPr lang="zh-CN" altLang="en-US" sz="900" kern="100" dirty="0">
                <a:solidFill>
                  <a:srgbClr val="FF0000"/>
                </a:solidFill>
                <a:latin typeface="Hero" panose="02000506000000020004" pitchFamily="50" charset="0"/>
                <a:ea typeface="微软雅黑" panose="020B0503020204020204" pitchFamily="34" charset="-122"/>
                <a:cs typeface="Times New Roman" panose="02020603050405020304" charset="0"/>
                <a:sym typeface="+mn-ea"/>
              </a:rPr>
              <a:t>无驾驶资格</a:t>
            </a:r>
            <a:r>
              <a:rPr lang="zh-CN" altLang="en-US" sz="900" kern="100" dirty="0">
                <a:solidFill>
                  <a:srgbClr val="202837"/>
                </a:solidFill>
                <a:latin typeface="Hero" panose="02000506000000020004" pitchFamily="50" charset="0"/>
                <a:ea typeface="微软雅黑" panose="020B0503020204020204" pitchFamily="34" charset="-122"/>
                <a:cs typeface="Times New Roman" panose="02020603050405020304" charset="0"/>
                <a:sym typeface="+mn-ea"/>
              </a:rPr>
              <a:t>或者</a:t>
            </a:r>
            <a:r>
              <a:rPr lang="zh-CN" altLang="en-US" sz="900" kern="100" dirty="0">
                <a:solidFill>
                  <a:srgbClr val="FF0000"/>
                </a:solidFill>
                <a:latin typeface="Hero" panose="02000506000000020004" pitchFamily="50" charset="0"/>
                <a:ea typeface="微软雅黑" panose="020B0503020204020204" pitchFamily="34" charset="-122"/>
                <a:cs typeface="Times New Roman" panose="02020603050405020304" charset="0"/>
                <a:sym typeface="+mn-ea"/>
              </a:rPr>
              <a:t>未取得相应驾驶资格</a:t>
            </a:r>
            <a:r>
              <a:rPr lang="zh-CN" altLang="en-US" sz="900" kern="100" dirty="0">
                <a:solidFill>
                  <a:srgbClr val="202837"/>
                </a:solidFill>
                <a:latin typeface="Hero" panose="02000506000000020004" pitchFamily="50" charset="0"/>
                <a:ea typeface="微软雅黑" panose="020B0503020204020204" pitchFamily="34" charset="-122"/>
                <a:cs typeface="Times New Roman" panose="02020603050405020304" charset="0"/>
                <a:sym typeface="+mn-ea"/>
              </a:rPr>
              <a:t>的;　</a:t>
            </a:r>
            <a:endParaRPr lang="zh-CN" altLang="en-US" sz="900" kern="100" dirty="0">
              <a:solidFill>
                <a:srgbClr val="202837"/>
              </a:solidFill>
              <a:latin typeface="Hero" panose="02000506000000020004" pitchFamily="50" charset="0"/>
              <a:ea typeface="微软雅黑" panose="020B0503020204020204" pitchFamily="34" charset="-122"/>
              <a:cs typeface="Times New Roman" panose="02020603050405020304" charset="0"/>
              <a:sym typeface="+mn-ea"/>
            </a:endParaRPr>
          </a:p>
          <a:p>
            <a:pPr marR="0">
              <a:lnSpc>
                <a:spcPct val="150000"/>
              </a:lnSpc>
              <a:spcBef>
                <a:spcPts val="0"/>
              </a:spcBef>
              <a:spcAft>
                <a:spcPts val="0"/>
              </a:spcAft>
            </a:pPr>
            <a:r>
              <a:rPr lang="zh-CN" altLang="en-US" sz="900" kern="100" dirty="0">
                <a:solidFill>
                  <a:srgbClr val="202837"/>
                </a:solidFill>
                <a:latin typeface="Hero" panose="02000506000000020004" pitchFamily="50" charset="0"/>
                <a:ea typeface="微软雅黑" panose="020B0503020204020204" pitchFamily="34" charset="-122"/>
                <a:cs typeface="Times New Roman" panose="02020603050405020304" charset="0"/>
                <a:sym typeface="+mn-ea"/>
              </a:rPr>
              <a:t>(三)知道或者应当知道驾驶人因</a:t>
            </a:r>
            <a:r>
              <a:rPr lang="zh-CN" altLang="en-US" sz="900" kern="100" dirty="0">
                <a:solidFill>
                  <a:srgbClr val="FF0000"/>
                </a:solidFill>
                <a:latin typeface="Hero" panose="02000506000000020004" pitchFamily="50" charset="0"/>
                <a:ea typeface="微软雅黑" panose="020B0503020204020204" pitchFamily="34" charset="-122"/>
                <a:cs typeface="Times New Roman" panose="02020603050405020304" charset="0"/>
                <a:sym typeface="+mn-ea"/>
              </a:rPr>
              <a:t>饮酒</a:t>
            </a:r>
            <a:r>
              <a:rPr lang="zh-CN" altLang="en-US" sz="900" kern="100" dirty="0">
                <a:solidFill>
                  <a:srgbClr val="202837"/>
                </a:solidFill>
                <a:latin typeface="Hero" panose="02000506000000020004" pitchFamily="50" charset="0"/>
                <a:ea typeface="微软雅黑" panose="020B0503020204020204" pitchFamily="34" charset="-122"/>
                <a:cs typeface="Times New Roman" panose="02020603050405020304" charset="0"/>
                <a:sym typeface="+mn-ea"/>
              </a:rPr>
              <a:t>、</a:t>
            </a:r>
            <a:r>
              <a:rPr lang="zh-CN" altLang="en-US" sz="900" kern="100" dirty="0">
                <a:solidFill>
                  <a:srgbClr val="FF0000"/>
                </a:solidFill>
                <a:latin typeface="Hero" panose="02000506000000020004" pitchFamily="50" charset="0"/>
                <a:ea typeface="微软雅黑" panose="020B0503020204020204" pitchFamily="34" charset="-122"/>
                <a:cs typeface="Times New Roman" panose="02020603050405020304" charset="0"/>
                <a:sym typeface="+mn-ea"/>
              </a:rPr>
              <a:t>服用国家管制的精神药品或者麻醉药品</a:t>
            </a:r>
            <a:r>
              <a:rPr lang="zh-CN" altLang="en-US" sz="900" kern="100" dirty="0">
                <a:solidFill>
                  <a:srgbClr val="202837"/>
                </a:solidFill>
                <a:latin typeface="Hero" panose="02000506000000020004" pitchFamily="50" charset="0"/>
                <a:ea typeface="微软雅黑" panose="020B0503020204020204" pitchFamily="34" charset="-122"/>
                <a:cs typeface="Times New Roman" panose="02020603050405020304" charset="0"/>
                <a:sym typeface="+mn-ea"/>
              </a:rPr>
              <a:t>，或者患有</a:t>
            </a:r>
            <a:r>
              <a:rPr lang="zh-CN" altLang="en-US" sz="900" kern="100" dirty="0">
                <a:solidFill>
                  <a:srgbClr val="FF0000"/>
                </a:solidFill>
                <a:latin typeface="Hero" panose="02000506000000020004" pitchFamily="50" charset="0"/>
                <a:ea typeface="微软雅黑" panose="020B0503020204020204" pitchFamily="34" charset="-122"/>
                <a:cs typeface="Times New Roman" panose="02020603050405020304" charset="0"/>
                <a:sym typeface="+mn-ea"/>
              </a:rPr>
              <a:t>妨碍安全驾驶机动车的疾病</a:t>
            </a:r>
            <a:r>
              <a:rPr lang="zh-CN" altLang="en-US" sz="900" kern="100" dirty="0">
                <a:solidFill>
                  <a:srgbClr val="202837"/>
                </a:solidFill>
                <a:latin typeface="Hero" panose="02000506000000020004" pitchFamily="50" charset="0"/>
                <a:ea typeface="微软雅黑" panose="020B0503020204020204" pitchFamily="34" charset="-122"/>
                <a:cs typeface="Times New Roman" panose="02020603050405020304" charset="0"/>
                <a:sym typeface="+mn-ea"/>
              </a:rPr>
              <a:t>等依法不能驾驶机动车的;</a:t>
            </a:r>
            <a:endParaRPr lang="zh-CN" altLang="en-US" sz="900" kern="100" dirty="0">
              <a:solidFill>
                <a:srgbClr val="202837"/>
              </a:solidFill>
              <a:latin typeface="Hero" panose="02000506000000020004" pitchFamily="50" charset="0"/>
              <a:ea typeface="微软雅黑" panose="020B0503020204020204" pitchFamily="34" charset="-122"/>
              <a:cs typeface="Times New Roman" panose="02020603050405020304" charset="0"/>
              <a:sym typeface="+mn-ea"/>
            </a:endParaRPr>
          </a:p>
          <a:p>
            <a:pPr marR="0">
              <a:lnSpc>
                <a:spcPct val="150000"/>
              </a:lnSpc>
              <a:spcBef>
                <a:spcPts val="0"/>
              </a:spcBef>
              <a:spcAft>
                <a:spcPts val="0"/>
              </a:spcAft>
            </a:pPr>
            <a:r>
              <a:rPr lang="zh-CN" altLang="en-US" sz="900" kern="100" dirty="0">
                <a:solidFill>
                  <a:srgbClr val="202837"/>
                </a:solidFill>
                <a:latin typeface="Hero" panose="02000506000000020004" pitchFamily="50" charset="0"/>
                <a:ea typeface="微软雅黑" panose="020B0503020204020204" pitchFamily="34" charset="-122"/>
                <a:cs typeface="Times New Roman" panose="02020603050405020304" charset="0"/>
                <a:sym typeface="+mn-ea"/>
              </a:rPr>
              <a:t>(四)其它应当认定机动车所有人或者管理人有过错的。</a:t>
            </a:r>
            <a:endParaRPr lang="zh-CN" altLang="en-US" sz="900" kern="100" dirty="0">
              <a:solidFill>
                <a:srgbClr val="202837"/>
              </a:solidFill>
              <a:latin typeface="Hero" panose="02000506000000020004" pitchFamily="50" charset="0"/>
              <a:ea typeface="微软雅黑" panose="020B0503020204020204" pitchFamily="34" charset="-122"/>
              <a:cs typeface="Times New Roman" panose="02020603050405020304" charset="0"/>
            </a:endParaRPr>
          </a:p>
          <a:p>
            <a:pPr marR="0">
              <a:lnSpc>
                <a:spcPct val="150000"/>
              </a:lnSpc>
              <a:spcBef>
                <a:spcPts val="0"/>
              </a:spcBef>
              <a:spcAft>
                <a:spcPts val="0"/>
              </a:spcAft>
            </a:pPr>
            <a:r>
              <a:rPr lang="en-US" altLang="zh-CN" sz="900" kern="100" dirty="0">
                <a:solidFill>
                  <a:srgbClr val="202837"/>
                </a:solidFill>
                <a:latin typeface="Hero" panose="02000506000000020004" pitchFamily="50" charset="0"/>
                <a:ea typeface="微软雅黑" panose="020B0503020204020204" pitchFamily="34" charset="-122"/>
                <a:cs typeface="Times New Roman" panose="02020603050405020304" charset="0"/>
                <a:sym typeface="+mn-ea"/>
              </a:rPr>
              <a:t>                                                                   </a:t>
            </a:r>
            <a:r>
              <a:rPr lang="zh-CN" altLang="en-US" sz="900" kern="100" dirty="0">
                <a:solidFill>
                  <a:srgbClr val="202837"/>
                </a:solidFill>
                <a:latin typeface="Hero" panose="02000506000000020004" pitchFamily="50" charset="0"/>
                <a:ea typeface="微软雅黑" panose="020B0503020204020204" pitchFamily="34" charset="-122"/>
                <a:cs typeface="Times New Roman" panose="02020603050405020304" charset="0"/>
                <a:sym typeface="+mn-ea"/>
              </a:rPr>
              <a:t>以上四种情况要承担法律责任　　　</a:t>
            </a:r>
            <a:endParaRPr lang="en-US" altLang="zh-CN" sz="900" kern="100" dirty="0">
              <a:solidFill>
                <a:srgbClr val="FF0000"/>
              </a:solidFill>
              <a:latin typeface="Hero" panose="02000506000000020004" pitchFamily="50" charset="0"/>
              <a:ea typeface="微软雅黑" panose="020B0503020204020204" pitchFamily="34" charset="-122"/>
              <a:cs typeface="Times New Roman" panose="02020603050405020304" charset="0"/>
            </a:endParaRPr>
          </a:p>
        </p:txBody>
      </p:sp>
      <p:sp>
        <p:nvSpPr>
          <p:cNvPr id="22" name="Title 1"/>
          <p:cNvSpPr txBox="1"/>
          <p:nvPr>
            <p:custDataLst>
              <p:tags r:id="rId6"/>
            </p:custDataLst>
          </p:nvPr>
        </p:nvSpPr>
        <p:spPr>
          <a:xfrm>
            <a:off x="2676525" y="267970"/>
            <a:ext cx="461581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职工权益密切相关的法律法规</a:t>
            </a:r>
            <a:r>
              <a:rPr lang="en-US" altLang="zh-CN" sz="1800" b="1"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a:t>
            </a:r>
            <a:r>
              <a:rPr lang="zh-CN" altLang="en-US" sz="1800" b="1"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借车</a:t>
            </a:r>
            <a:endParaRPr lang="zh-CN" altLang="en-US" sz="1800" b="1" dirty="0">
              <a:solidFill>
                <a:schemeClr val="tx1">
                  <a:lumMod val="65000"/>
                  <a:lumOff val="3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mn-ea"/>
            </a:endParaRPr>
          </a:p>
          <a:p>
            <a:pPr algn="l"/>
            <a:endParaRPr lang="zh-CN" altLang="en-US" sz="1800" b="1" dirty="0">
              <a:solidFill>
                <a:schemeClr val="tx1">
                  <a:lumMod val="65000"/>
                  <a:lumOff val="3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mn-ea"/>
            </a:endParaRPr>
          </a:p>
        </p:txBody>
      </p:sp>
      <p:sp>
        <p:nvSpPr>
          <p:cNvPr id="24" name="Diamond 33"/>
          <p:cNvSpPr/>
          <p:nvPr>
            <p:custDataLst>
              <p:tags r:id="rId7"/>
            </p:custDataLst>
          </p:nvPr>
        </p:nvSpPr>
        <p:spPr>
          <a:xfrm>
            <a:off x="2279015" y="123825"/>
            <a:ext cx="353695" cy="43053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1200" b="1" dirty="0">
                <a:solidFill>
                  <a:schemeClr val="bg1"/>
                </a:solidFill>
                <a:cs typeface="+mn-ea"/>
                <a:sym typeface="+mn-lt"/>
              </a:rPr>
              <a:t>03</a:t>
            </a:r>
            <a:endParaRPr lang="en-US" altLang="zh-CN" sz="1200" b="1" dirty="0">
              <a:solidFill>
                <a:schemeClr val="bg1"/>
              </a:solidFill>
              <a:cs typeface="+mn-ea"/>
              <a:sym typeface="+mn-lt"/>
            </a:endParaRPr>
          </a:p>
        </p:txBody>
      </p:sp>
      <p:sp>
        <p:nvSpPr>
          <p:cNvPr id="8" name="椭圆 64"/>
          <p:cNvSpPr>
            <a:spLocks noChangeArrowheads="1"/>
          </p:cNvSpPr>
          <p:nvPr>
            <p:custDataLst>
              <p:tags r:id="rId8"/>
            </p:custDataLst>
          </p:nvPr>
        </p:nvSpPr>
        <p:spPr bwMode="auto">
          <a:xfrm>
            <a:off x="1187450" y="843280"/>
            <a:ext cx="904240" cy="808990"/>
          </a:xfrm>
          <a:prstGeom prst="ellipse">
            <a:avLst/>
          </a:prstGeom>
          <a:solidFill>
            <a:srgbClr val="FF0000"/>
          </a:solidFill>
          <a:ln w="190500" cap="sq" cmpd="sng">
            <a:solidFill>
              <a:schemeClr val="bg1">
                <a:lumMod val="65000"/>
              </a:schemeClr>
            </a:solidFill>
            <a:round/>
          </a:ln>
        </p:spPr>
        <p:txBody>
          <a:bodyPr lIns="68595" tIns="34297" rIns="68595" bIns="34297" anchor="ctr"/>
          <a:p>
            <a:pPr algn="ctr"/>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案例</a:t>
            </a:r>
            <a:endPar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4" name="文本框 13"/>
          <p:cNvSpPr txBox="1"/>
          <p:nvPr>
            <p:custDataLst>
              <p:tags r:id="rId9"/>
            </p:custDataLst>
          </p:nvPr>
        </p:nvSpPr>
        <p:spPr>
          <a:xfrm>
            <a:off x="2279015" y="1960245"/>
            <a:ext cx="5847715" cy="909955"/>
          </a:xfrm>
          <a:prstGeom prst="rect">
            <a:avLst/>
          </a:prstGeom>
          <a:noFill/>
        </p:spPr>
        <p:txBody>
          <a:bodyPr wrap="square">
            <a:noAutofit/>
          </a:bodyPr>
          <a:p>
            <a:pPr marR="0">
              <a:lnSpc>
                <a:spcPct val="150000"/>
              </a:lnSpc>
              <a:spcBef>
                <a:spcPts val="0"/>
              </a:spcBef>
              <a:spcAft>
                <a:spcPts val="0"/>
              </a:spcAft>
            </a:pPr>
            <a:r>
              <a:rPr lang="zh-CN" altLang="en-US" sz="900" kern="100" dirty="0">
                <a:solidFill>
                  <a:schemeClr val="bg1"/>
                </a:solidFill>
                <a:highlight>
                  <a:srgbClr val="008000"/>
                </a:highlight>
                <a:latin typeface="Hero" panose="02000506000000020004" pitchFamily="50" charset="0"/>
                <a:ea typeface="微软雅黑" panose="020B0503020204020204" pitchFamily="34" charset="-122"/>
                <a:cs typeface="Times New Roman" panose="02020603050405020304" charset="0"/>
                <a:sym typeface="+mn-ea"/>
              </a:rPr>
              <a:t>案例3</a:t>
            </a:r>
            <a:r>
              <a:rPr lang="zh-CN" altLang="en-US" sz="900" kern="100" dirty="0">
                <a:solidFill>
                  <a:srgbClr val="FF0000"/>
                </a:solidFill>
                <a:latin typeface="Hero" panose="02000506000000020004" pitchFamily="50" charset="0"/>
                <a:ea typeface="微软雅黑" panose="020B0503020204020204" pitchFamily="34" charset="-122"/>
                <a:cs typeface="Times New Roman" panose="02020603050405020304" charset="0"/>
                <a:sym typeface="+mn-ea"/>
              </a:rPr>
              <a:t>基本案情</a:t>
            </a:r>
            <a:r>
              <a:rPr lang="zh-CN" altLang="en-US" sz="900" kern="100" dirty="0">
                <a:solidFill>
                  <a:srgbClr val="202837"/>
                </a:solidFill>
                <a:latin typeface="Hero" panose="02000506000000020004" pitchFamily="50" charset="0"/>
                <a:ea typeface="微软雅黑" panose="020B0503020204020204" pitchFamily="34" charset="-122"/>
                <a:cs typeface="Times New Roman" panose="02020603050405020304" charset="0"/>
                <a:sym typeface="+mn-ea"/>
              </a:rPr>
              <a:t>：甲发现自家的车</a:t>
            </a:r>
            <a:r>
              <a:rPr lang="zh-CN" altLang="en-US" sz="900" kern="100" dirty="0">
                <a:solidFill>
                  <a:srgbClr val="FF0000"/>
                </a:solidFill>
                <a:latin typeface="Hero" panose="02000506000000020004" pitchFamily="50" charset="0"/>
                <a:ea typeface="微软雅黑" panose="020B0503020204020204" pitchFamily="34" charset="-122"/>
                <a:cs typeface="Times New Roman" panose="02020603050405020304" charset="0"/>
                <a:sym typeface="+mn-ea"/>
              </a:rPr>
              <a:t>转向灯有点接触不良</a:t>
            </a:r>
            <a:r>
              <a:rPr lang="zh-CN" altLang="en-US" sz="900" kern="100" dirty="0">
                <a:solidFill>
                  <a:srgbClr val="202837"/>
                </a:solidFill>
                <a:latin typeface="Hero" panose="02000506000000020004" pitchFamily="50" charset="0"/>
                <a:ea typeface="微软雅黑" panose="020B0503020204020204" pitchFamily="34" charset="-122"/>
                <a:cs typeface="Times New Roman" panose="02020603050405020304" charset="0"/>
                <a:sym typeface="+mn-ea"/>
              </a:rPr>
              <a:t>，感觉也不会太影响行驶，也就没修理。一天，甲的朋友乙向甲借车，甲口头告知“转向有点问题”。在一个路口，乙驾车转弯打转向灯没亮，与后车发生了碰</a:t>
            </a:r>
            <a:r>
              <a:rPr lang="zh-CN" altLang="en-US" sz="900" kern="100" dirty="0">
                <a:solidFill>
                  <a:srgbClr val="202837"/>
                </a:solidFill>
                <a:latin typeface="Hero" panose="02000506000000020004" pitchFamily="50" charset="0"/>
                <a:ea typeface="微软雅黑" panose="020B0503020204020204" pitchFamily="34" charset="-122"/>
                <a:cs typeface="Times New Roman" panose="02020603050405020304" charset="0"/>
                <a:sym typeface="+mn-ea"/>
              </a:rPr>
              <a:t>撞，造成后车前排一乘客头严重受伤，花费医药费</a:t>
            </a:r>
            <a:r>
              <a:rPr lang="en-US" altLang="zh-CN" sz="900" kern="100" dirty="0">
                <a:solidFill>
                  <a:srgbClr val="202837"/>
                </a:solidFill>
                <a:latin typeface="Hero" panose="02000506000000020004" pitchFamily="50" charset="0"/>
                <a:ea typeface="微软雅黑" panose="020B0503020204020204" pitchFamily="34" charset="-122"/>
                <a:cs typeface="Times New Roman" panose="02020603050405020304" charset="0"/>
                <a:sym typeface="+mn-ea"/>
              </a:rPr>
              <a:t>9</a:t>
            </a:r>
            <a:r>
              <a:rPr lang="zh-CN" altLang="en-US" sz="900" kern="100" dirty="0">
                <a:solidFill>
                  <a:srgbClr val="202837"/>
                </a:solidFill>
                <a:latin typeface="Hero" panose="02000506000000020004" pitchFamily="50" charset="0"/>
                <a:ea typeface="微软雅黑" panose="020B0503020204020204" pitchFamily="34" charset="-122"/>
                <a:cs typeface="Times New Roman" panose="02020603050405020304" charset="0"/>
                <a:sym typeface="+mn-ea"/>
              </a:rPr>
              <a:t>万多</a:t>
            </a:r>
            <a:r>
              <a:rPr lang="zh-CN" altLang="en-US" sz="900" kern="100" dirty="0">
                <a:solidFill>
                  <a:srgbClr val="202837"/>
                </a:solidFill>
                <a:latin typeface="Hero" panose="02000506000000020004" pitchFamily="50" charset="0"/>
                <a:ea typeface="微软雅黑" panose="020B0503020204020204" pitchFamily="34" charset="-122"/>
                <a:cs typeface="Times New Roman" panose="02020603050405020304" charset="0"/>
                <a:sym typeface="+mn-ea"/>
              </a:rPr>
              <a:t>。</a:t>
            </a:r>
            <a:endParaRPr lang="zh-CN" altLang="en-US" sz="900" kern="100" dirty="0">
              <a:solidFill>
                <a:srgbClr val="202837"/>
              </a:solidFill>
              <a:latin typeface="Hero" panose="02000506000000020004" pitchFamily="50" charset="0"/>
              <a:ea typeface="微软雅黑" panose="020B0503020204020204" pitchFamily="34" charset="-122"/>
              <a:cs typeface="Times New Roman" panose="02020603050405020304" charset="0"/>
            </a:endParaRPr>
          </a:p>
          <a:p>
            <a:pPr marR="0">
              <a:lnSpc>
                <a:spcPct val="150000"/>
              </a:lnSpc>
              <a:spcBef>
                <a:spcPts val="0"/>
              </a:spcBef>
              <a:spcAft>
                <a:spcPts val="0"/>
              </a:spcAft>
            </a:pPr>
            <a:r>
              <a:rPr lang="zh-CN" altLang="en-US" sz="900" kern="100" dirty="0">
                <a:solidFill>
                  <a:srgbClr val="FF0000"/>
                </a:solidFill>
                <a:latin typeface="Hero" panose="02000506000000020004" pitchFamily="50" charset="0"/>
                <a:ea typeface="微软雅黑" panose="020B0503020204020204" pitchFamily="34" charset="-122"/>
                <a:cs typeface="Times New Roman" panose="02020603050405020304" charset="0"/>
                <a:sym typeface="+mn-ea"/>
              </a:rPr>
              <a:t>法院判决：</a:t>
            </a:r>
            <a:r>
              <a:rPr lang="zh-CN" altLang="en-US" sz="900" kern="100" dirty="0">
                <a:solidFill>
                  <a:srgbClr val="202837"/>
                </a:solidFill>
                <a:latin typeface="Hero" panose="02000506000000020004" pitchFamily="50" charset="0"/>
                <a:ea typeface="微软雅黑" panose="020B0503020204020204" pitchFamily="34" charset="-122"/>
                <a:cs typeface="Times New Roman" panose="02020603050405020304" charset="0"/>
                <a:sym typeface="+mn-ea"/>
              </a:rPr>
              <a:t>乙转向没打转向灯负全部责任，但甲明知车辆有缺陷，还借给他人使用并造成事故，负赔偿责任</a:t>
            </a:r>
            <a:r>
              <a:rPr lang="en-US" altLang="zh-CN" sz="900" kern="100" dirty="0">
                <a:solidFill>
                  <a:srgbClr val="202837"/>
                </a:solidFill>
                <a:latin typeface="Hero" panose="02000506000000020004" pitchFamily="50" charset="0"/>
                <a:ea typeface="微软雅黑" panose="020B0503020204020204" pitchFamily="34" charset="-122"/>
                <a:cs typeface="Times New Roman" panose="02020603050405020304" charset="0"/>
                <a:sym typeface="+mn-ea"/>
              </a:rPr>
              <a:t>50%</a:t>
            </a:r>
            <a:r>
              <a:rPr lang="zh-CN" altLang="en-US" sz="900" kern="100" dirty="0">
                <a:solidFill>
                  <a:srgbClr val="202837"/>
                </a:solidFill>
                <a:latin typeface="Hero" panose="02000506000000020004" pitchFamily="50" charset="0"/>
                <a:ea typeface="微软雅黑" panose="020B0503020204020204" pitchFamily="34" charset="-122"/>
                <a:cs typeface="Times New Roman" panose="02020603050405020304" charset="0"/>
                <a:sym typeface="+mn-ea"/>
              </a:rPr>
              <a:t>。</a:t>
            </a:r>
            <a:endParaRPr lang="zh-CN" altLang="en-US" sz="900" kern="100" dirty="0">
              <a:solidFill>
                <a:srgbClr val="202837"/>
              </a:solidFill>
              <a:latin typeface="Hero" panose="02000506000000020004" pitchFamily="50" charset="0"/>
              <a:ea typeface="微软雅黑" panose="020B0503020204020204" pitchFamily="34" charset="-122"/>
              <a:cs typeface="Times New Roman" panose="02020603050405020304" charset="0"/>
            </a:endParaRPr>
          </a:p>
        </p:txBody>
      </p:sp>
      <p:pic>
        <p:nvPicPr>
          <p:cNvPr id="18" name="图片 7" descr="IMG_262"/>
          <p:cNvPicPr>
            <a:picLocks noChangeAspect="1"/>
          </p:cNvPicPr>
          <p:nvPr>
            <p:custDataLst>
              <p:tags r:id="rId10"/>
            </p:custDataLst>
          </p:nvPr>
        </p:nvPicPr>
        <p:blipFill>
          <a:blip r:embed="rId11"/>
          <a:stretch>
            <a:fillRect/>
          </a:stretch>
        </p:blipFill>
        <p:spPr>
          <a:xfrm>
            <a:off x="4716145" y="4230370"/>
            <a:ext cx="1250315" cy="833120"/>
          </a:xfrm>
          <a:prstGeom prst="rect">
            <a:avLst/>
          </a:prstGeom>
          <a:noFill/>
          <a:ln w="9525">
            <a:noFill/>
          </a:ln>
        </p:spPr>
      </p:pic>
      <p:pic>
        <p:nvPicPr>
          <p:cNvPr id="19" name="图片 -2147482624" descr="IMG_256"/>
          <p:cNvPicPr>
            <a:picLocks noChangeAspect="1"/>
          </p:cNvPicPr>
          <p:nvPr>
            <p:custDataLst>
              <p:tags r:id="rId12"/>
            </p:custDataLst>
          </p:nvPr>
        </p:nvPicPr>
        <p:blipFill>
          <a:blip r:embed="rId13"/>
          <a:stretch>
            <a:fillRect/>
          </a:stretch>
        </p:blipFill>
        <p:spPr>
          <a:xfrm>
            <a:off x="808990" y="1779905"/>
            <a:ext cx="1399540" cy="100901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bldLst>
      <p:bldP spid="8" grpId="0" bldLvl="0" animBg="1"/>
      <p:bldP spid="8" grpId="1" bldLvl="0"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UNIT_PLACING_PICTURE_USER_VIEWPORT" val="{&quot;height&quot;:6960,&quot;width&quot;:6150}"/>
  <p:tag name="KSO_WM_BEAUTIFY_FLAG" val=""/>
</p:tagLst>
</file>

<file path=ppt/tags/tag101.xml><?xml version="1.0" encoding="utf-8"?>
<p:tagLst xmlns:p="http://schemas.openxmlformats.org/presentationml/2006/main">
  <p:tag name="KSO_WM_UNIT_PLACING_PICTURE_USER_VIEWPORT" val="{&quot;height&quot;:6960,&quot;width&quot;:6150}"/>
  <p:tag name="KSO_WM_BEAUTIFY_FLAG" val=""/>
</p:tagLst>
</file>

<file path=ppt/tags/tag102.xml><?xml version="1.0" encoding="utf-8"?>
<p:tagLst xmlns:p="http://schemas.openxmlformats.org/presentationml/2006/main">
  <p:tag name="KSO_WM_UNIT_PLACING_PICTURE_USER_VIEWPORT" val="{&quot;height&quot;:6960,&quot;width&quot;:6150}"/>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ISLIDE.DIAGRAM" val="2922416f-efa3-4c31-81a2-9a4e77b6f8e3"/>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ISPRING_PRESENTATION_TITLE" val="第一PPT模板网-WWW.1PPT.COM"/>
  <p:tag name="KSO_WPP_MARK_KEY" val="154b55e1-e326-4bc0-838d-0a125bd22e64"/>
  <p:tag name="COMMONDATA" val="eyJoZGlkIjoiMzBkZmIzZTc5YTczOGUyOGVhNGJlNjc2MDI5ZGE1NmMifQ=="/>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 name="KSO_WM_UNIT_PLACING_PICTURE_USER_VIEWPORT" val="{&quot;height&quot;:1312,&quot;width&quot;:1969}"/>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UNIT_PLACING_PICTURE_USER_VIEWPORT" val="{&quot;height&quot;:6960,&quot;width&quot;:6150}"/>
</p:tagLst>
</file>

<file path=ppt/theme/theme1.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B71C2B"/>
      </a:accent1>
      <a:accent2>
        <a:srgbClr val="333333"/>
      </a:accent2>
      <a:accent3>
        <a:srgbClr val="B71C2B"/>
      </a:accent3>
      <a:accent4>
        <a:srgbClr val="333333"/>
      </a:accent4>
      <a:accent5>
        <a:srgbClr val="B71C2B"/>
      </a:accent5>
      <a:accent6>
        <a:srgbClr val="333333"/>
      </a:accent6>
      <a:hlink>
        <a:srgbClr val="586371"/>
      </a:hlink>
      <a:folHlink>
        <a:srgbClr val="3B424B"/>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37">
    <a:dk1>
      <a:srgbClr val="000000"/>
    </a:dk1>
    <a:lt1>
      <a:srgbClr val="FFFFFF"/>
    </a:lt1>
    <a:dk2>
      <a:srgbClr val="778495"/>
    </a:dk2>
    <a:lt2>
      <a:srgbClr val="F0F0F0"/>
    </a:lt2>
    <a:accent1>
      <a:srgbClr val="B71C2B"/>
    </a:accent1>
    <a:accent2>
      <a:srgbClr val="333333"/>
    </a:accent2>
    <a:accent3>
      <a:srgbClr val="B71C2B"/>
    </a:accent3>
    <a:accent4>
      <a:srgbClr val="333333"/>
    </a:accent4>
    <a:accent5>
      <a:srgbClr val="B71C2B"/>
    </a:accent5>
    <a:accent6>
      <a:srgbClr val="333333"/>
    </a:accent6>
    <a:hlink>
      <a:srgbClr val="586371"/>
    </a:hlink>
    <a:folHlink>
      <a:srgbClr val="3B424B"/>
    </a:folHlink>
  </a:clrScheme>
</a:themeOverride>
</file>

<file path=ppt/theme/themeOverride2.xml><?xml version="1.0" encoding="utf-8"?>
<a:themeOverride xmlns:a="http://schemas.openxmlformats.org/drawingml/2006/main">
  <a:clrScheme name="自定义 237">
    <a:dk1>
      <a:srgbClr val="000000"/>
    </a:dk1>
    <a:lt1>
      <a:srgbClr val="FFFFFF"/>
    </a:lt1>
    <a:dk2>
      <a:srgbClr val="778495"/>
    </a:dk2>
    <a:lt2>
      <a:srgbClr val="F0F0F0"/>
    </a:lt2>
    <a:accent1>
      <a:srgbClr val="B71C2B"/>
    </a:accent1>
    <a:accent2>
      <a:srgbClr val="333333"/>
    </a:accent2>
    <a:accent3>
      <a:srgbClr val="B71C2B"/>
    </a:accent3>
    <a:accent4>
      <a:srgbClr val="333333"/>
    </a:accent4>
    <a:accent5>
      <a:srgbClr val="B71C2B"/>
    </a:accent5>
    <a:accent6>
      <a:srgbClr val="333333"/>
    </a:accent6>
    <a:hlink>
      <a:srgbClr val="586371"/>
    </a:hlink>
    <a:folHlink>
      <a:srgbClr val="3B424B"/>
    </a:folHlink>
  </a:clrScheme>
</a:themeOverride>
</file>

<file path=ppt/theme/themeOverride3.xml><?xml version="1.0" encoding="utf-8"?>
<a:themeOverride xmlns:a="http://schemas.openxmlformats.org/drawingml/2006/main">
  <a:clrScheme name="自定义 237">
    <a:dk1>
      <a:srgbClr val="000000"/>
    </a:dk1>
    <a:lt1>
      <a:srgbClr val="FFFFFF"/>
    </a:lt1>
    <a:dk2>
      <a:srgbClr val="778495"/>
    </a:dk2>
    <a:lt2>
      <a:srgbClr val="F0F0F0"/>
    </a:lt2>
    <a:accent1>
      <a:srgbClr val="B71C2B"/>
    </a:accent1>
    <a:accent2>
      <a:srgbClr val="333333"/>
    </a:accent2>
    <a:accent3>
      <a:srgbClr val="B71C2B"/>
    </a:accent3>
    <a:accent4>
      <a:srgbClr val="333333"/>
    </a:accent4>
    <a:accent5>
      <a:srgbClr val="B71C2B"/>
    </a:accent5>
    <a:accent6>
      <a:srgbClr val="333333"/>
    </a:accent6>
    <a:hlink>
      <a:srgbClr val="586371"/>
    </a:hlink>
    <a:folHlink>
      <a:srgbClr val="3B424B"/>
    </a:folHlink>
  </a:clrScheme>
</a:themeOverride>
</file>

<file path=docProps/app.xml><?xml version="1.0" encoding="utf-8"?>
<Properties xmlns="http://schemas.openxmlformats.org/officeDocument/2006/extended-properties" xmlns:vt="http://schemas.openxmlformats.org/officeDocument/2006/docPropsVTypes">
  <TotalTime>0</TotalTime>
  <Words>11184</Words>
  <Application>WPS 演示</Application>
  <PresentationFormat>全屏显示(16:9)</PresentationFormat>
  <Paragraphs>583</Paragraphs>
  <Slides>23</Slides>
  <Notes>7</Notes>
  <HiddenSlides>0</HiddenSlides>
  <MMClips>1</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23</vt:i4>
      </vt:variant>
    </vt:vector>
  </HeadingPairs>
  <TitlesOfParts>
    <vt:vector size="44" baseType="lpstr">
      <vt:lpstr>Arial</vt:lpstr>
      <vt:lpstr>宋体</vt:lpstr>
      <vt:lpstr>Wingdings</vt:lpstr>
      <vt:lpstr>微软雅黑</vt:lpstr>
      <vt:lpstr>Agency FB</vt:lpstr>
      <vt:lpstr>Trebuchet MS</vt:lpstr>
      <vt:lpstr>U.S. 101</vt:lpstr>
      <vt:lpstr>Segoe Print</vt:lpstr>
      <vt:lpstr>Roboto</vt:lpstr>
      <vt:lpstr>Times New Roman</vt:lpstr>
      <vt:lpstr>Open Sans Light</vt:lpstr>
      <vt:lpstr>阿里巴巴普惠体 H</vt:lpstr>
      <vt:lpstr>Hero</vt:lpstr>
      <vt:lpstr>Impact</vt:lpstr>
      <vt:lpstr>仿宋</vt:lpstr>
      <vt:lpstr>楷体</vt:lpstr>
      <vt:lpstr>Yu Gothic UI</vt:lpstr>
      <vt:lpstr>Arial Unicode MS</vt:lpstr>
      <vt:lpstr>Calibri</vt:lpstr>
      <vt:lpstr>Century Gothic</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平人</cp:lastModifiedBy>
  <cp:revision>446</cp:revision>
  <dcterms:created xsi:type="dcterms:W3CDTF">2015-12-11T17:46:00Z</dcterms:created>
  <dcterms:modified xsi:type="dcterms:W3CDTF">2024-08-28T08:09:29Z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0100BFCE7DC946A98D08A5212F8288B2_12</vt:lpwstr>
  </property>
  <property fmtid="{D5CDD505-2E9C-101B-9397-08002B2CF9AE}" pid="3" name="KSOProductBuildVer">
    <vt:lpwstr>2052-11.1.0.14309</vt:lpwstr>
  </property>
</Properties>
</file>